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35"/>
  </p:notesMasterIdLst>
  <p:sldIdLst>
    <p:sldId id="260" r:id="rId2"/>
    <p:sldId id="259" r:id="rId3"/>
    <p:sldId id="313" r:id="rId4"/>
    <p:sldId id="261" r:id="rId5"/>
    <p:sldId id="263" r:id="rId6"/>
    <p:sldId id="330" r:id="rId7"/>
    <p:sldId id="331" r:id="rId8"/>
    <p:sldId id="332" r:id="rId9"/>
    <p:sldId id="333" r:id="rId10"/>
    <p:sldId id="334" r:id="rId11"/>
    <p:sldId id="336" r:id="rId12"/>
    <p:sldId id="337" r:id="rId13"/>
    <p:sldId id="338" r:id="rId14"/>
    <p:sldId id="339" r:id="rId15"/>
    <p:sldId id="340" r:id="rId16"/>
    <p:sldId id="341" r:id="rId17"/>
    <p:sldId id="343" r:id="rId18"/>
    <p:sldId id="342"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7" r:id="rId32"/>
    <p:sldId id="358" r:id="rId33"/>
    <p:sldId id="356" r:id="rId34"/>
    <p:sldId id="359" r:id="rId35"/>
    <p:sldId id="360" r:id="rId36"/>
    <p:sldId id="361" r:id="rId37"/>
    <p:sldId id="362" r:id="rId38"/>
    <p:sldId id="363" r:id="rId39"/>
    <p:sldId id="364" r:id="rId40"/>
    <p:sldId id="365" r:id="rId41"/>
    <p:sldId id="366" r:id="rId42"/>
    <p:sldId id="368" r:id="rId43"/>
    <p:sldId id="369" r:id="rId44"/>
    <p:sldId id="371" r:id="rId45"/>
    <p:sldId id="372" r:id="rId46"/>
    <p:sldId id="374" r:id="rId47"/>
    <p:sldId id="375" r:id="rId48"/>
    <p:sldId id="377" r:id="rId49"/>
    <p:sldId id="378" r:id="rId50"/>
    <p:sldId id="379" r:id="rId51"/>
    <p:sldId id="380" r:id="rId52"/>
    <p:sldId id="376" r:id="rId53"/>
    <p:sldId id="373" r:id="rId54"/>
    <p:sldId id="370" r:id="rId55"/>
    <p:sldId id="383" r:id="rId56"/>
    <p:sldId id="382" r:id="rId57"/>
    <p:sldId id="381" r:id="rId58"/>
    <p:sldId id="384" r:id="rId59"/>
    <p:sldId id="385" r:id="rId60"/>
    <p:sldId id="386" r:id="rId61"/>
    <p:sldId id="387" r:id="rId62"/>
    <p:sldId id="388" r:id="rId63"/>
    <p:sldId id="389" r:id="rId64"/>
    <p:sldId id="390" r:id="rId65"/>
    <p:sldId id="391" r:id="rId66"/>
    <p:sldId id="392" r:id="rId67"/>
    <p:sldId id="393" r:id="rId68"/>
    <p:sldId id="395" r:id="rId69"/>
    <p:sldId id="394" r:id="rId70"/>
    <p:sldId id="396" r:id="rId71"/>
    <p:sldId id="397" r:id="rId72"/>
    <p:sldId id="398" r:id="rId73"/>
    <p:sldId id="399" r:id="rId74"/>
    <p:sldId id="329" r:id="rId75"/>
    <p:sldId id="314" r:id="rId76"/>
    <p:sldId id="400" r:id="rId77"/>
    <p:sldId id="403" r:id="rId78"/>
    <p:sldId id="402" r:id="rId79"/>
    <p:sldId id="401"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315" r:id="rId97"/>
    <p:sldId id="316" r:id="rId98"/>
    <p:sldId id="420" r:id="rId99"/>
    <p:sldId id="421" r:id="rId100"/>
    <p:sldId id="422" r:id="rId101"/>
    <p:sldId id="423" r:id="rId102"/>
    <p:sldId id="424" r:id="rId103"/>
    <p:sldId id="425" r:id="rId104"/>
    <p:sldId id="426" r:id="rId105"/>
    <p:sldId id="427" r:id="rId106"/>
    <p:sldId id="428" r:id="rId107"/>
    <p:sldId id="429" r:id="rId108"/>
    <p:sldId id="431" r:id="rId109"/>
    <p:sldId id="432" r:id="rId110"/>
    <p:sldId id="433" r:id="rId111"/>
    <p:sldId id="434" r:id="rId112"/>
    <p:sldId id="435" r:id="rId113"/>
    <p:sldId id="436" r:id="rId114"/>
    <p:sldId id="437" r:id="rId115"/>
    <p:sldId id="438" r:id="rId116"/>
    <p:sldId id="439" r:id="rId117"/>
    <p:sldId id="440" r:id="rId118"/>
    <p:sldId id="441" r:id="rId119"/>
    <p:sldId id="442" r:id="rId120"/>
    <p:sldId id="443" r:id="rId121"/>
    <p:sldId id="445" r:id="rId122"/>
    <p:sldId id="444" r:id="rId123"/>
    <p:sldId id="446" r:id="rId124"/>
    <p:sldId id="447" r:id="rId125"/>
    <p:sldId id="448" r:id="rId126"/>
    <p:sldId id="449" r:id="rId127"/>
    <p:sldId id="450" r:id="rId128"/>
    <p:sldId id="451" r:id="rId129"/>
    <p:sldId id="452" r:id="rId130"/>
    <p:sldId id="453" r:id="rId131"/>
    <p:sldId id="454" r:id="rId132"/>
    <p:sldId id="455" r:id="rId133"/>
    <p:sldId id="456" r:id="rId134"/>
    <p:sldId id="457" r:id="rId135"/>
    <p:sldId id="458" r:id="rId136"/>
    <p:sldId id="459" r:id="rId137"/>
    <p:sldId id="460" r:id="rId138"/>
    <p:sldId id="461" r:id="rId139"/>
    <p:sldId id="462" r:id="rId140"/>
    <p:sldId id="269" r:id="rId141"/>
    <p:sldId id="318" r:id="rId142"/>
    <p:sldId id="464" r:id="rId143"/>
    <p:sldId id="465" r:id="rId144"/>
    <p:sldId id="466" r:id="rId145"/>
    <p:sldId id="467" r:id="rId146"/>
    <p:sldId id="468" r:id="rId147"/>
    <p:sldId id="469" r:id="rId148"/>
    <p:sldId id="470" r:id="rId149"/>
    <p:sldId id="471" r:id="rId150"/>
    <p:sldId id="472" r:id="rId151"/>
    <p:sldId id="473" r:id="rId152"/>
    <p:sldId id="474" r:id="rId153"/>
    <p:sldId id="475" r:id="rId154"/>
    <p:sldId id="476" r:id="rId155"/>
    <p:sldId id="477" r:id="rId156"/>
    <p:sldId id="478" r:id="rId157"/>
    <p:sldId id="479" r:id="rId158"/>
    <p:sldId id="480" r:id="rId159"/>
    <p:sldId id="481" r:id="rId160"/>
    <p:sldId id="482" r:id="rId161"/>
    <p:sldId id="483" r:id="rId162"/>
    <p:sldId id="484" r:id="rId163"/>
    <p:sldId id="485" r:id="rId164"/>
    <p:sldId id="486" r:id="rId165"/>
    <p:sldId id="324" r:id="rId166"/>
    <p:sldId id="487" r:id="rId167"/>
    <p:sldId id="488" r:id="rId168"/>
    <p:sldId id="489" r:id="rId169"/>
    <p:sldId id="490" r:id="rId170"/>
    <p:sldId id="491" r:id="rId171"/>
    <p:sldId id="492" r:id="rId172"/>
    <p:sldId id="493" r:id="rId173"/>
    <p:sldId id="494" r:id="rId174"/>
    <p:sldId id="495" r:id="rId175"/>
    <p:sldId id="496" r:id="rId176"/>
    <p:sldId id="497" r:id="rId177"/>
    <p:sldId id="498" r:id="rId178"/>
    <p:sldId id="499" r:id="rId179"/>
    <p:sldId id="500" r:id="rId180"/>
    <p:sldId id="501" r:id="rId181"/>
    <p:sldId id="502" r:id="rId182"/>
    <p:sldId id="503" r:id="rId183"/>
    <p:sldId id="504" r:id="rId184"/>
    <p:sldId id="505" r:id="rId185"/>
    <p:sldId id="506" r:id="rId186"/>
    <p:sldId id="507" r:id="rId187"/>
    <p:sldId id="508" r:id="rId188"/>
    <p:sldId id="509" r:id="rId189"/>
    <p:sldId id="516" r:id="rId190"/>
    <p:sldId id="517" r:id="rId191"/>
    <p:sldId id="518" r:id="rId192"/>
    <p:sldId id="519" r:id="rId193"/>
    <p:sldId id="520" r:id="rId194"/>
    <p:sldId id="521" r:id="rId195"/>
    <p:sldId id="522" r:id="rId196"/>
    <p:sldId id="523" r:id="rId197"/>
    <p:sldId id="524" r:id="rId198"/>
    <p:sldId id="525" r:id="rId199"/>
    <p:sldId id="526" r:id="rId200"/>
    <p:sldId id="527" r:id="rId201"/>
    <p:sldId id="528" r:id="rId202"/>
    <p:sldId id="529" r:id="rId203"/>
    <p:sldId id="530" r:id="rId204"/>
    <p:sldId id="531" r:id="rId205"/>
    <p:sldId id="532" r:id="rId206"/>
    <p:sldId id="533" r:id="rId207"/>
    <p:sldId id="534" r:id="rId208"/>
    <p:sldId id="535" r:id="rId209"/>
    <p:sldId id="536" r:id="rId210"/>
    <p:sldId id="537" r:id="rId211"/>
    <p:sldId id="538" r:id="rId212"/>
    <p:sldId id="539" r:id="rId213"/>
    <p:sldId id="540" r:id="rId214"/>
    <p:sldId id="542" r:id="rId215"/>
    <p:sldId id="541" r:id="rId216"/>
    <p:sldId id="543" r:id="rId217"/>
    <p:sldId id="545" r:id="rId218"/>
    <p:sldId id="544" r:id="rId219"/>
    <p:sldId id="546" r:id="rId220"/>
    <p:sldId id="547" r:id="rId221"/>
    <p:sldId id="548" r:id="rId222"/>
    <p:sldId id="549" r:id="rId223"/>
    <p:sldId id="550" r:id="rId224"/>
    <p:sldId id="551" r:id="rId225"/>
    <p:sldId id="552" r:id="rId226"/>
    <p:sldId id="553" r:id="rId227"/>
    <p:sldId id="554" r:id="rId228"/>
    <p:sldId id="555" r:id="rId229"/>
    <p:sldId id="325" r:id="rId230"/>
    <p:sldId id="326" r:id="rId231"/>
    <p:sldId id="430" r:id="rId232"/>
    <p:sldId id="327" r:id="rId233"/>
    <p:sldId id="294" r:id="rId2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69B117-7BA2-48AE-9AF1-769E51C02A15}">
  <a:tblStyle styleId="{A669B117-7BA2-48AE-9AF1-769E51C02A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14" autoAdjust="0"/>
  </p:normalViewPr>
  <p:slideViewPr>
    <p:cSldViewPr snapToGrid="0">
      <p:cViewPr varScale="1">
        <p:scale>
          <a:sx n="143" d="100"/>
          <a:sy n="143" d="100"/>
        </p:scale>
        <p:origin x="708" y="114"/>
      </p:cViewPr>
      <p:guideLst/>
    </p:cSldViewPr>
  </p:slideViewPr>
  <p:outlineViewPr>
    <p:cViewPr>
      <p:scale>
        <a:sx n="33" d="100"/>
        <a:sy n="33" d="100"/>
      </p:scale>
      <p:origin x="0" y="-100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4679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456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8550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8592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3086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5981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9175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7347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6201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332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88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9194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1288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8749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1618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7875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1304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7028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888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2244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716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82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2099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120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6597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5049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9082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2025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4956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625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810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8380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7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977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0286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3475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6591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032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9245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8518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7297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0473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832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118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094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a7be6e973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a7be6e973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65958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476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1691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0093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9629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8338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4166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4204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483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6935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0247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0490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2985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661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6487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9263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5729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2456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2909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83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815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8852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052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80295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1856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4910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4366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7628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664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9038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0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07493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4135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3114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404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697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461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1110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603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86927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3888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22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23628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0224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4758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9057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0401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94956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3217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86173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443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19206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832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8151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49905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56987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5335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85381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20119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625402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72152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047787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260706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305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989f454a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989f454a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48964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509030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691786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24213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280045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5870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55301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4587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04575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10353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9619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20450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92842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99802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880339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556097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06492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21163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700077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421789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988466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6383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87001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6858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1834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70494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10667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7830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998377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402641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302930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95581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0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4597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00810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02286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2466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0a7be6e973_0_2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0a7be6e973_0_2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330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92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743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53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55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20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a7be6e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a7be6e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7517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882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235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17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954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017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09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636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97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813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0a7be6e9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0a7be6e9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090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177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85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93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212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424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121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878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240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56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3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67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636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44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6734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868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35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781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649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4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143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368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6879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664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503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3398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23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8199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953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0268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8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310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005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5537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765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618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1363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3797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2216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7890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327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1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263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4295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4378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459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257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654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245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429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9725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672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89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5948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724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613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5751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498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1550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5370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2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0691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0381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a7be6e9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a7be6e9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08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7750" y="2378523"/>
            <a:ext cx="4435500" cy="15441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17750" y="4162227"/>
            <a:ext cx="4435500" cy="4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body" idx="1"/>
          </p:nvPr>
        </p:nvSpPr>
        <p:spPr>
          <a:xfrm>
            <a:off x="4367125" y="1332787"/>
            <a:ext cx="3855900" cy="305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65" name="Google Shape;65;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4572000" y="2035602"/>
            <a:ext cx="3852600" cy="60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9"/>
          <p:cNvSpPr txBox="1">
            <a:spLocks noGrp="1"/>
          </p:cNvSpPr>
          <p:nvPr>
            <p:ph type="subTitle" idx="1"/>
          </p:nvPr>
        </p:nvSpPr>
        <p:spPr>
          <a:xfrm>
            <a:off x="4572000" y="2878727"/>
            <a:ext cx="3852600" cy="154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7200" y="-14375"/>
            <a:ext cx="9151200" cy="515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1101000" y="539500"/>
            <a:ext cx="38520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13"/>
          <p:cNvSpPr txBox="1">
            <a:spLocks noGrp="1"/>
          </p:cNvSpPr>
          <p:nvPr>
            <p:ph type="subTitle" idx="1"/>
          </p:nvPr>
        </p:nvSpPr>
        <p:spPr>
          <a:xfrm>
            <a:off x="1066800" y="1615000"/>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1" name="Google Shape;81;p13"/>
          <p:cNvSpPr txBox="1">
            <a:spLocks noGrp="1"/>
          </p:cNvSpPr>
          <p:nvPr>
            <p:ph type="title" idx="2" hasCustomPrompt="1"/>
          </p:nvPr>
        </p:nvSpPr>
        <p:spPr>
          <a:xfrm>
            <a:off x="4948250" y="122397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2" name="Google Shape;82;p13"/>
          <p:cNvSpPr txBox="1">
            <a:spLocks noGrp="1"/>
          </p:cNvSpPr>
          <p:nvPr>
            <p:ph type="subTitle" idx="3"/>
          </p:nvPr>
        </p:nvSpPr>
        <p:spPr>
          <a:xfrm>
            <a:off x="1066800" y="1225017"/>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3" name="Google Shape;83;p13"/>
          <p:cNvSpPr txBox="1">
            <a:spLocks noGrp="1"/>
          </p:cNvSpPr>
          <p:nvPr>
            <p:ph type="subTitle" idx="4"/>
          </p:nvPr>
        </p:nvSpPr>
        <p:spPr>
          <a:xfrm>
            <a:off x="1066800" y="2445956"/>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4" name="Google Shape;84;p13"/>
          <p:cNvSpPr txBox="1">
            <a:spLocks noGrp="1"/>
          </p:cNvSpPr>
          <p:nvPr>
            <p:ph type="title" idx="5" hasCustomPrompt="1"/>
          </p:nvPr>
        </p:nvSpPr>
        <p:spPr>
          <a:xfrm>
            <a:off x="4948250" y="2062050"/>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5" name="Google Shape;85;p13"/>
          <p:cNvSpPr txBox="1">
            <a:spLocks noGrp="1"/>
          </p:cNvSpPr>
          <p:nvPr>
            <p:ph type="subTitle" idx="6"/>
          </p:nvPr>
        </p:nvSpPr>
        <p:spPr>
          <a:xfrm>
            <a:off x="1066800" y="205395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6" name="Google Shape;86;p13"/>
          <p:cNvSpPr txBox="1">
            <a:spLocks noGrp="1"/>
          </p:cNvSpPr>
          <p:nvPr>
            <p:ph type="subTitle" idx="7"/>
          </p:nvPr>
        </p:nvSpPr>
        <p:spPr>
          <a:xfrm>
            <a:off x="1066800" y="329317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7" name="Google Shape;87;p13"/>
          <p:cNvSpPr txBox="1">
            <a:spLocks noGrp="1"/>
          </p:cNvSpPr>
          <p:nvPr>
            <p:ph type="title" idx="8" hasCustomPrompt="1"/>
          </p:nvPr>
        </p:nvSpPr>
        <p:spPr>
          <a:xfrm>
            <a:off x="4948250" y="2900125"/>
            <a:ext cx="731400" cy="768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88" name="Google Shape;88;p13"/>
          <p:cNvSpPr txBox="1">
            <a:spLocks noGrp="1"/>
          </p:cNvSpPr>
          <p:nvPr>
            <p:ph type="subTitle" idx="9"/>
          </p:nvPr>
        </p:nvSpPr>
        <p:spPr>
          <a:xfrm>
            <a:off x="1066800" y="2902441"/>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9" name="Google Shape;89;p13"/>
          <p:cNvSpPr txBox="1">
            <a:spLocks noGrp="1"/>
          </p:cNvSpPr>
          <p:nvPr>
            <p:ph type="subTitle" idx="13"/>
          </p:nvPr>
        </p:nvSpPr>
        <p:spPr>
          <a:xfrm>
            <a:off x="1066800" y="4128938"/>
            <a:ext cx="3852000" cy="375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0" name="Google Shape;90;p13"/>
          <p:cNvSpPr txBox="1">
            <a:spLocks noGrp="1"/>
          </p:cNvSpPr>
          <p:nvPr>
            <p:ph type="title" idx="14" hasCustomPrompt="1"/>
          </p:nvPr>
        </p:nvSpPr>
        <p:spPr>
          <a:xfrm>
            <a:off x="4948250" y="3738200"/>
            <a:ext cx="731400" cy="76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13"/>
          <p:cNvSpPr txBox="1">
            <a:spLocks noGrp="1"/>
          </p:cNvSpPr>
          <p:nvPr>
            <p:ph type="subTitle" idx="15"/>
          </p:nvPr>
        </p:nvSpPr>
        <p:spPr>
          <a:xfrm>
            <a:off x="1066800" y="3738200"/>
            <a:ext cx="38520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200" b="1">
                <a:latin typeface="Quantico"/>
                <a:ea typeface="Quantico"/>
                <a:cs typeface="Quantico"/>
                <a:sym typeface="Quantico"/>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1">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3989318" y="1470593"/>
            <a:ext cx="4435500" cy="154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1" name="Google Shape;121;p15"/>
          <p:cNvSpPr txBox="1">
            <a:spLocks noGrp="1"/>
          </p:cNvSpPr>
          <p:nvPr>
            <p:ph type="subTitle" idx="1"/>
          </p:nvPr>
        </p:nvSpPr>
        <p:spPr>
          <a:xfrm>
            <a:off x="3989318" y="3254297"/>
            <a:ext cx="4435500" cy="4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14">
    <p:spTree>
      <p:nvGrpSpPr>
        <p:cNvPr id="1" name="Shape 203"/>
        <p:cNvGrpSpPr/>
        <p:nvPr/>
      </p:nvGrpSpPr>
      <p:grpSpPr>
        <a:xfrm>
          <a:off x="0" y="0"/>
          <a:ext cx="0" cy="0"/>
          <a:chOff x="0" y="0"/>
          <a:chExt cx="0" cy="0"/>
        </a:xfrm>
      </p:grpSpPr>
      <p:sp>
        <p:nvSpPr>
          <p:cNvPr id="204" name="Google Shape;204;p26"/>
          <p:cNvSpPr txBox="1">
            <a:spLocks noGrp="1"/>
          </p:cNvSpPr>
          <p:nvPr>
            <p:ph type="body" idx="1"/>
          </p:nvPr>
        </p:nvSpPr>
        <p:spPr>
          <a:xfrm>
            <a:off x="717750" y="1268075"/>
            <a:ext cx="3826500" cy="31695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Clr>
                <a:schemeClr val="lt2"/>
              </a:buClr>
              <a:buSzPts val="13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205" name="Google Shape;205;p26"/>
          <p:cNvSpPr txBox="1">
            <a:spLocks noGrp="1"/>
          </p:cNvSpPr>
          <p:nvPr>
            <p:ph type="body" idx="2"/>
          </p:nvPr>
        </p:nvSpPr>
        <p:spPr>
          <a:xfrm>
            <a:off x="4599650" y="2044450"/>
            <a:ext cx="3749400" cy="2555100"/>
          </a:xfrm>
          <a:prstGeom prst="rect">
            <a:avLst/>
          </a:prstGeom>
        </p:spPr>
        <p:txBody>
          <a:bodyPr spcFirstLastPara="1" wrap="square" lIns="91425" tIns="91425" rIns="91425" bIns="91425" anchor="t" anchorCtr="0">
            <a:noAutofit/>
          </a:bodyPr>
          <a:lstStyle>
            <a:lvl1pPr marL="457200" lvl="0" indent="-330200" rtl="0">
              <a:lnSpc>
                <a:spcPct val="100000"/>
              </a:lnSpc>
              <a:spcBef>
                <a:spcPts val="300"/>
              </a:spcBef>
              <a:spcAft>
                <a:spcPts val="0"/>
              </a:spcAft>
              <a:buClr>
                <a:schemeClr val="lt2"/>
              </a:buClr>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206" name="Google Shape;206;p2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07" name="Google Shape;207;p26"/>
          <p:cNvGrpSpPr/>
          <p:nvPr/>
        </p:nvGrpSpPr>
        <p:grpSpPr>
          <a:xfrm rot="-5400000" flipH="1">
            <a:off x="687433" y="4099490"/>
            <a:ext cx="302065" cy="1520982"/>
            <a:chOff x="-108754" y="2690919"/>
            <a:chExt cx="302065" cy="1520982"/>
          </a:xfrm>
        </p:grpSpPr>
        <p:sp>
          <p:nvSpPr>
            <p:cNvPr id="208" name="Google Shape;208;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6"/>
          <p:cNvGrpSpPr/>
          <p:nvPr/>
        </p:nvGrpSpPr>
        <p:grpSpPr>
          <a:xfrm rot="-5400000" flipH="1">
            <a:off x="8129358" y="-431685"/>
            <a:ext cx="302065" cy="1520982"/>
            <a:chOff x="-108754" y="2690919"/>
            <a:chExt cx="302065" cy="1520982"/>
          </a:xfrm>
        </p:grpSpPr>
        <p:sp>
          <p:nvSpPr>
            <p:cNvPr id="214" name="Google Shape;214;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6"/>
          <p:cNvGrpSpPr/>
          <p:nvPr/>
        </p:nvGrpSpPr>
        <p:grpSpPr>
          <a:xfrm rot="5400000" flipH="1">
            <a:off x="8503950" y="153833"/>
            <a:ext cx="98902" cy="553090"/>
            <a:chOff x="4898850" y="4820550"/>
            <a:chExt cx="98902" cy="553090"/>
          </a:xfrm>
        </p:grpSpPr>
        <p:sp>
          <p:nvSpPr>
            <p:cNvPr id="220" name="Google Shape;220;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6"/>
        <p:cNvGrpSpPr/>
        <p:nvPr/>
      </p:nvGrpSpPr>
      <p:grpSpPr>
        <a:xfrm>
          <a:off x="0" y="0"/>
          <a:ext cx="0" cy="0"/>
          <a:chOff x="0" y="0"/>
          <a:chExt cx="0" cy="0"/>
        </a:xfrm>
      </p:grpSpPr>
      <p:grpSp>
        <p:nvGrpSpPr>
          <p:cNvPr id="317" name="Google Shape;317;p34"/>
          <p:cNvGrpSpPr/>
          <p:nvPr/>
        </p:nvGrpSpPr>
        <p:grpSpPr>
          <a:xfrm rot="-5400000" flipH="1">
            <a:off x="687433" y="4099490"/>
            <a:ext cx="302065" cy="1520982"/>
            <a:chOff x="-108754" y="2690919"/>
            <a:chExt cx="302065" cy="1520982"/>
          </a:xfrm>
        </p:grpSpPr>
        <p:sp>
          <p:nvSpPr>
            <p:cNvPr id="318" name="Google Shape;318;p3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rot="-5400000" flipH="1">
            <a:off x="8129358" y="-431685"/>
            <a:ext cx="302065" cy="1520982"/>
            <a:chOff x="-108754" y="2690919"/>
            <a:chExt cx="302065" cy="1520982"/>
          </a:xfrm>
        </p:grpSpPr>
        <p:sp>
          <p:nvSpPr>
            <p:cNvPr id="324" name="Google Shape;324;p3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4"/>
          <p:cNvGrpSpPr/>
          <p:nvPr/>
        </p:nvGrpSpPr>
        <p:grpSpPr>
          <a:xfrm rot="5400000" flipH="1">
            <a:off x="8503950" y="153833"/>
            <a:ext cx="98902" cy="553090"/>
            <a:chOff x="4898850" y="4820550"/>
            <a:chExt cx="98902" cy="553090"/>
          </a:xfrm>
        </p:grpSpPr>
        <p:sp>
          <p:nvSpPr>
            <p:cNvPr id="330" name="Google Shape;330;p3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35"/>
        <p:cNvGrpSpPr/>
        <p:nvPr/>
      </p:nvGrpSpPr>
      <p:grpSpPr>
        <a:xfrm>
          <a:off x="0" y="0"/>
          <a:ext cx="0" cy="0"/>
          <a:chOff x="0" y="0"/>
          <a:chExt cx="0" cy="0"/>
        </a:xfrm>
      </p:grpSpPr>
      <p:grpSp>
        <p:nvGrpSpPr>
          <p:cNvPr id="336" name="Google Shape;336;p35"/>
          <p:cNvGrpSpPr/>
          <p:nvPr/>
        </p:nvGrpSpPr>
        <p:grpSpPr>
          <a:xfrm>
            <a:off x="7348717" y="137479"/>
            <a:ext cx="1823016" cy="296643"/>
            <a:chOff x="7857346" y="3902355"/>
            <a:chExt cx="1823016" cy="296643"/>
          </a:xfrm>
        </p:grpSpPr>
        <p:sp>
          <p:nvSpPr>
            <p:cNvPr id="337" name="Google Shape;337;p3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mt="35000"/>
          </a:blip>
          <a:stretch>
            <a:fillRect/>
          </a:stretch>
        </p:blipFill>
        <p:spPr>
          <a:xfrm>
            <a:off x="-5" y="0"/>
            <a:ext cx="9144003" cy="5143501"/>
          </a:xfrm>
          <a:prstGeom prst="rect">
            <a:avLst/>
          </a:prstGeom>
          <a:noFill/>
          <a:ln>
            <a:noFill/>
          </a:ln>
        </p:spPr>
      </p:pic>
      <p:sp>
        <p:nvSpPr>
          <p:cNvPr id="7" name="Google Shape;7;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3200"/>
              <a:buFont typeface="Quantico"/>
              <a:buNone/>
              <a:defRPr sz="3200" b="1">
                <a:solidFill>
                  <a:schemeClr val="lt2"/>
                </a:solidFill>
                <a:latin typeface="Quantico"/>
                <a:ea typeface="Quantico"/>
                <a:cs typeface="Quantico"/>
                <a:sym typeface="Quantico"/>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8" name="Google Shape;8;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1pPr>
            <a:lvl2pPr marL="914400" lvl="1"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2pPr>
            <a:lvl3pPr marL="1371600" lvl="2"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3pPr>
            <a:lvl4pPr marL="1828800" lvl="3"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4pPr>
            <a:lvl5pPr marL="2286000" lvl="4"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5pPr>
            <a:lvl6pPr marL="2743200" lvl="5"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6pPr>
            <a:lvl7pPr marL="3200400" lvl="6"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7pPr>
            <a:lvl8pPr marL="3657600" lvl="7"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8pPr>
            <a:lvl9pPr marL="4114800" lvl="8" indent="-323850">
              <a:lnSpc>
                <a:spcPct val="100000"/>
              </a:lnSpc>
              <a:spcBef>
                <a:spcPts val="0"/>
              </a:spcBef>
              <a:spcAft>
                <a:spcPts val="0"/>
              </a:spcAft>
              <a:buClr>
                <a:schemeClr val="lt1"/>
              </a:buClr>
              <a:buSzPts val="1500"/>
              <a:buFont typeface="Catamaran"/>
              <a:buChar char="■"/>
              <a:defRPr sz="1500">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8" r:id="rId4"/>
    <p:sldLayoutId id="2147483659" r:id="rId5"/>
    <p:sldLayoutId id="2147483661" r:id="rId6"/>
    <p:sldLayoutId id="2147483672" r:id="rId7"/>
    <p:sldLayoutId id="2147483680"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0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0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11.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1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11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1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1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2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2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13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13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4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5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15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5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5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55.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5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15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15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5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161.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16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16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16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16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166.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314.png"/><Relationship Id="rId4" Type="http://schemas.openxmlformats.org/officeDocument/2006/relationships/image" Target="../media/image313.png"/></Relationships>
</file>

<file path=ppt/slides/_rels/slide16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316.png"/></Relationships>
</file>

<file path=ppt/slides/_rels/slide168.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16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324.png"/><Relationship Id="rId4" Type="http://schemas.openxmlformats.org/officeDocument/2006/relationships/image" Target="../media/image32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171.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72.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338.png"/><Relationship Id="rId4" Type="http://schemas.openxmlformats.org/officeDocument/2006/relationships/image" Target="../media/image337.png"/></Relationships>
</file>

<file path=ppt/slides/_rels/slide17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340.png"/></Relationships>
</file>

<file path=ppt/slides/_rels/slide174.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17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7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17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image" Target="../media/image356.png"/><Relationship Id="rId4" Type="http://schemas.openxmlformats.org/officeDocument/2006/relationships/image" Target="../media/image355.png"/></Relationships>
</file>

<file path=ppt/slides/_rels/slide179.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181.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9.png"/></Relationships>
</file>

<file path=ppt/slides/_rels/slide18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373.png"/></Relationships>
</file>

<file path=ppt/slides/_rels/slide18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88.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image" Target="../media/image378.png"/></Relationships>
</file>

<file path=ppt/slides/_rels/slide18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19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19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87.png"/></Relationships>
</file>

<file path=ppt/slides/_rels/slide193.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389.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392.png"/><Relationship Id="rId4" Type="http://schemas.openxmlformats.org/officeDocument/2006/relationships/image" Target="../media/image391.png"/></Relationships>
</file>

<file path=ppt/slides/_rels/slide197.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395.png"/><Relationship Id="rId4" Type="http://schemas.openxmlformats.org/officeDocument/2006/relationships/image" Target="../media/image394.png"/></Relationships>
</file>

<file path=ppt/slides/_rels/slide19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397.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0.png"/><Relationship Id="rId7" Type="http://schemas.openxmlformats.org/officeDocument/2006/relationships/image" Target="../media/image404.png"/><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 Id="rId9" Type="http://schemas.openxmlformats.org/officeDocument/2006/relationships/image" Target="../media/image406.png"/></Relationships>
</file>

<file path=ppt/slides/_rels/slide207.xml.rels><?xml version="1.0" encoding="UTF-8" standalone="yes"?>
<Relationships xmlns="http://schemas.openxmlformats.org/package/2006/relationships"><Relationship Id="rId3" Type="http://schemas.openxmlformats.org/officeDocument/2006/relationships/image" Target="../media/image407.png"/><Relationship Id="rId7" Type="http://schemas.openxmlformats.org/officeDocument/2006/relationships/image" Target="../media/image411.pn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image" Target="../media/image408.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image" Target="../media/image415.png"/><Relationship Id="rId5" Type="http://schemas.openxmlformats.org/officeDocument/2006/relationships/image" Target="../media/image414.png"/><Relationship Id="rId4" Type="http://schemas.openxmlformats.org/officeDocument/2006/relationships/image" Target="../media/image41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21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213.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213.xml"/><Relationship Id="rId1" Type="http://schemas.openxmlformats.org/officeDocument/2006/relationships/slideLayout" Target="../slideLayouts/slideLayout2.xml"/><Relationship Id="rId4" Type="http://schemas.openxmlformats.org/officeDocument/2006/relationships/image" Target="../media/image426.png"/></Relationships>
</file>

<file path=ppt/slides/_rels/slide214.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214.xml"/><Relationship Id="rId1" Type="http://schemas.openxmlformats.org/officeDocument/2006/relationships/slideLayout" Target="../slideLayouts/slideLayout2.xml"/><Relationship Id="rId5" Type="http://schemas.openxmlformats.org/officeDocument/2006/relationships/image" Target="../media/image425.png"/><Relationship Id="rId4" Type="http://schemas.openxmlformats.org/officeDocument/2006/relationships/image" Target="../media/image428.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21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217.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219.xml"/><Relationship Id="rId1" Type="http://schemas.openxmlformats.org/officeDocument/2006/relationships/slideLayout" Target="../slideLayouts/slideLayout2.xml"/><Relationship Id="rId4" Type="http://schemas.openxmlformats.org/officeDocument/2006/relationships/image" Target="../media/image43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436.png"/><Relationship Id="rId4" Type="http://schemas.openxmlformats.org/officeDocument/2006/relationships/image" Target="../media/image435.png"/></Relationships>
</file>

<file path=ppt/slides/_rels/slide221.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22.xml"/><Relationship Id="rId1" Type="http://schemas.openxmlformats.org/officeDocument/2006/relationships/slideLayout" Target="../slideLayouts/slideLayout2.xml"/><Relationship Id="rId4" Type="http://schemas.openxmlformats.org/officeDocument/2006/relationships/image" Target="../media/image439.png"/></Relationships>
</file>

<file path=ppt/slides/_rels/slide223.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443.png"/></Relationships>
</file>

<file path=ppt/slides/_rels/slide226.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445.png"/></Relationships>
</file>

<file path=ppt/slides/_rels/slide227.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github.com/HuyIT2002/Laravel-bleeze.git" TargetMode="External"/><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9.png"/><Relationship Id="rId4" Type="http://schemas.openxmlformats.org/officeDocument/2006/relationships/image" Target="../media/image44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53.png"/><Relationship Id="rId4" Type="http://schemas.openxmlformats.org/officeDocument/2006/relationships/image" Target="../media/image452.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1214750" y="1907947"/>
            <a:ext cx="6846457" cy="6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Tìm hiểu về kiến thức nền</a:t>
            </a:r>
            <a:endParaRPr dirty="0"/>
          </a:p>
        </p:txBody>
      </p:sp>
      <p:sp>
        <p:nvSpPr>
          <p:cNvPr id="415" name="Google Shape;415;p43"/>
          <p:cNvSpPr/>
          <p:nvPr/>
        </p:nvSpPr>
        <p:spPr>
          <a:xfrm>
            <a:off x="2583013" y="2698870"/>
            <a:ext cx="37749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43"/>
          <p:cNvGrpSpPr/>
          <p:nvPr/>
        </p:nvGrpSpPr>
        <p:grpSpPr>
          <a:xfrm rot="-5400000">
            <a:off x="7514733" y="128390"/>
            <a:ext cx="302065" cy="1520982"/>
            <a:chOff x="-108754" y="2690919"/>
            <a:chExt cx="302065" cy="1520982"/>
          </a:xfrm>
        </p:grpSpPr>
        <p:sp>
          <p:nvSpPr>
            <p:cNvPr id="417" name="Google Shape;417;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3"/>
          <p:cNvGrpSpPr/>
          <p:nvPr/>
        </p:nvGrpSpPr>
        <p:grpSpPr>
          <a:xfrm rot="5400000">
            <a:off x="7889325" y="510764"/>
            <a:ext cx="98902" cy="553090"/>
            <a:chOff x="4898850" y="4820550"/>
            <a:chExt cx="98902" cy="553090"/>
          </a:xfrm>
        </p:grpSpPr>
        <p:sp>
          <p:nvSpPr>
            <p:cNvPr id="423" name="Google Shape;423;p4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3"/>
          <p:cNvGrpSpPr/>
          <p:nvPr/>
        </p:nvGrpSpPr>
        <p:grpSpPr>
          <a:xfrm rot="-5400000">
            <a:off x="693908" y="3511315"/>
            <a:ext cx="302065" cy="1520982"/>
            <a:chOff x="-108754" y="2690919"/>
            <a:chExt cx="302065" cy="1520982"/>
          </a:xfrm>
        </p:grpSpPr>
        <p:sp>
          <p:nvSpPr>
            <p:cNvPr id="429" name="Google Shape;429;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6815" y="556187"/>
            <a:ext cx="8902607" cy="4469676"/>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indent="0" algn="just">
              <a:buNone/>
            </a:pPr>
            <a:r>
              <a:rPr lang="en-US" dirty="0" smtClean="0">
                <a:solidFill>
                  <a:srgbClr val="FFFF00"/>
                </a:solidFill>
              </a:rPr>
              <a:t>3.Frameworks:</a:t>
            </a:r>
          </a:p>
          <a:p>
            <a:pPr marL="285750" indent="-285750" algn="just">
              <a:buFont typeface="Arial" panose="020B0604020202020204" pitchFamily="34" charset="0"/>
              <a:buChar char="•"/>
            </a:pPr>
            <a:r>
              <a:rPr lang="vi-VN" dirty="0">
                <a:solidFill>
                  <a:schemeClr val="bg1"/>
                </a:solidFill>
              </a:rPr>
              <a:t>Laravel: Một trong những framework PHP phổ biến nhất, Laravel cung cấp một cấu trúc mạnh mẽ và dễ sử dụng cho việc phát triển ứng dụng web. Nó hỗ trợ các tính năng như routing, authentication, và database migration.</a:t>
            </a:r>
          </a:p>
          <a:p>
            <a:pPr marL="285750" indent="-285750" algn="just">
              <a:buFont typeface="Arial" panose="020B0604020202020204" pitchFamily="34" charset="0"/>
              <a:buChar char="•"/>
            </a:pPr>
            <a:r>
              <a:rPr lang="vi-VN" dirty="0">
                <a:solidFill>
                  <a:schemeClr val="bg1"/>
                </a:solidFill>
              </a:rPr>
              <a:t>Symfony: Một framework PHP mạnh mẽ khác, Symfony được biết đến với tính linh hoạt và khả năng tái sử dụng mã nguồn. Nó cung cấp nhiều công cụ và thư viện để xây dựng các ứng dụng web phức tạp.</a:t>
            </a:r>
          </a:p>
          <a:p>
            <a:pPr marL="285750" indent="-285750" algn="just">
              <a:buFont typeface="Arial" panose="020B0604020202020204" pitchFamily="34" charset="0"/>
              <a:buChar char="•"/>
            </a:pPr>
            <a:r>
              <a:rPr lang="vi-VN" dirty="0">
                <a:solidFill>
                  <a:schemeClr val="bg1"/>
                </a:solidFill>
              </a:rPr>
              <a:t>CodeIgniter: Một framework PHP nhẹ và nhanh, CodeIgniter cung cấp một bộ công cụ đơn giản để phát triển các ứng dụng web với hiệu suất cao.</a:t>
            </a:r>
            <a:endParaRPr dirty="0">
              <a:solidFill>
                <a:schemeClr val="bg1"/>
              </a:solidFill>
            </a:endParaRPr>
          </a:p>
        </p:txBody>
      </p:sp>
      <p:sp>
        <p:nvSpPr>
          <p:cNvPr id="467" name="Google Shape;467;p46"/>
          <p:cNvSpPr txBox="1">
            <a:spLocks noGrp="1"/>
          </p:cNvSpPr>
          <p:nvPr>
            <p:ph type="title"/>
          </p:nvPr>
        </p:nvSpPr>
        <p:spPr>
          <a:xfrm>
            <a:off x="673279" y="98986"/>
            <a:ext cx="7704000" cy="457200"/>
          </a:xfrm>
          <a:prstGeom prst="rect">
            <a:avLst/>
          </a:prstGeom>
        </p:spPr>
        <p:txBody>
          <a:bodyPr spcFirstLastPara="1" wrap="square" lIns="91425" tIns="91425" rIns="91425" bIns="91425" anchor="ctr" anchorCtr="0">
            <a:noAutofit/>
          </a:bodyPr>
          <a:lstStyle/>
          <a:p>
            <a:pPr lvl="0"/>
            <a:r>
              <a:rPr lang="en" dirty="0" smtClean="0"/>
              <a:t>1.5. </a:t>
            </a:r>
            <a:r>
              <a:rPr lang="en-US" dirty="0" err="1"/>
              <a:t>Các</a:t>
            </a:r>
            <a:r>
              <a:rPr lang="en-US" dirty="0"/>
              <a:t> </a:t>
            </a:r>
            <a:r>
              <a:rPr lang="en-US" dirty="0" err="1"/>
              <a:t>ứng</a:t>
            </a:r>
            <a:r>
              <a:rPr lang="en-US" dirty="0"/>
              <a:t> </a:t>
            </a:r>
            <a:r>
              <a:rPr lang="en-US" dirty="0" err="1"/>
              <a:t>dụng</a:t>
            </a:r>
            <a:r>
              <a:rPr lang="en-US" dirty="0"/>
              <a:t> </a:t>
            </a:r>
            <a:r>
              <a:rPr lang="en-US" dirty="0" err="1"/>
              <a:t>của</a:t>
            </a:r>
            <a:r>
              <a:rPr lang="en-US" dirty="0"/>
              <a:t> PHP</a:t>
            </a:r>
            <a:endParaRPr dirty="0"/>
          </a:p>
        </p:txBody>
      </p:sp>
    </p:spTree>
    <p:extLst>
      <p:ext uri="{BB962C8B-B14F-4D97-AF65-F5344CB8AC3E}">
        <p14:creationId xmlns:p14="http://schemas.microsoft.com/office/powerpoint/2010/main" val="8851219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Inheritance</a:t>
            </a:r>
            <a:endParaRPr lang="en-US" dirty="0">
              <a:solidFill>
                <a:srgbClr val="FFFF00"/>
              </a:solidFill>
            </a:endParaRPr>
          </a:p>
        </p:txBody>
      </p:sp>
      <p:sp>
        <p:nvSpPr>
          <p:cNvPr id="12" name="TextBox 11"/>
          <p:cNvSpPr txBox="1"/>
          <p:nvPr/>
        </p:nvSpPr>
        <p:spPr>
          <a:xfrm>
            <a:off x="142933" y="745450"/>
            <a:ext cx="5063140" cy="1384995"/>
          </a:xfrm>
          <a:prstGeom prst="rect">
            <a:avLst/>
          </a:prstGeom>
          <a:noFill/>
        </p:spPr>
        <p:txBody>
          <a:bodyPr wrap="square" rtlCol="0">
            <a:spAutoFit/>
          </a:bodyPr>
          <a:lstStyle/>
          <a:p>
            <a:pPr algn="just"/>
            <a:r>
              <a:rPr lang="vi-VN" sz="1200" dirty="0">
                <a:solidFill>
                  <a:srgbClr val="FFFF00"/>
                </a:solidFill>
              </a:rPr>
              <a:t>Trong PHP OOP (Object-Oriented Programming), Inheritance (Kế thừa) là </a:t>
            </a:r>
            <a:r>
              <a:rPr lang="vi-VN" sz="1200" dirty="0">
                <a:solidFill>
                  <a:schemeClr val="bg1"/>
                </a:solidFill>
              </a:rPr>
              <a:t>một khái niệm quan trọng cho phép một lớp con (subclass) có thể sử dụng lại (inherit) các thuộc tính và phương thức từ một lớp cha (parent class). Lớp con sẽ kế thừa tất cả các thuộc tính và phương thức public và protected từ lớp cha, trong khi các thuộc tính và phương thức private sẽ không được kế thừa</a:t>
            </a:r>
            <a:r>
              <a:rPr lang="vi-VN" sz="1200" dirty="0" smtClean="0">
                <a:solidFill>
                  <a:schemeClr val="bg1"/>
                </a:solidFill>
              </a:rPr>
              <a:t>.</a:t>
            </a:r>
            <a:endParaRPr lang="en-US" sz="1200" dirty="0" smtClean="0">
              <a:solidFill>
                <a:schemeClr val="bg1"/>
              </a:solidFill>
            </a:endParaRPr>
          </a:p>
          <a:p>
            <a:pPr algn="just"/>
            <a:r>
              <a:rPr lang="en-US" sz="1200" dirty="0" err="1" smtClean="0">
                <a:solidFill>
                  <a:schemeClr val="bg1"/>
                </a:solidFill>
              </a:rPr>
              <a:t>Cú</a:t>
            </a:r>
            <a:r>
              <a:rPr lang="en-US" sz="1200" dirty="0" smtClean="0">
                <a:solidFill>
                  <a:schemeClr val="bg1"/>
                </a:solidFill>
              </a:rPr>
              <a:t> </a:t>
            </a:r>
            <a:r>
              <a:rPr lang="en-US" sz="1200" dirty="0" err="1" smtClean="0">
                <a:solidFill>
                  <a:schemeClr val="bg1"/>
                </a:solidFill>
              </a:rPr>
              <a:t>Pháp</a:t>
            </a:r>
            <a:r>
              <a:rPr lang="en-US" sz="1200" dirty="0" smtClean="0">
                <a:solidFill>
                  <a:schemeClr val="bg1"/>
                </a:solidFill>
              </a:rPr>
              <a:t>: </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70565" y="2829025"/>
            <a:ext cx="2951267" cy="2096721"/>
          </a:xfrm>
          <a:prstGeom prst="rect">
            <a:avLst/>
          </a:prstGeom>
        </p:spPr>
      </p:pic>
      <p:pic>
        <p:nvPicPr>
          <p:cNvPr id="5" name="Picture 4"/>
          <p:cNvPicPr>
            <a:picLocks noChangeAspect="1"/>
          </p:cNvPicPr>
          <p:nvPr/>
        </p:nvPicPr>
        <p:blipFill>
          <a:blip r:embed="rId4"/>
          <a:stretch>
            <a:fillRect/>
          </a:stretch>
        </p:blipFill>
        <p:spPr>
          <a:xfrm>
            <a:off x="5206073" y="398952"/>
            <a:ext cx="3735837" cy="4526794"/>
          </a:xfrm>
          <a:prstGeom prst="rect">
            <a:avLst/>
          </a:prstGeom>
        </p:spPr>
      </p:pic>
    </p:spTree>
    <p:extLst>
      <p:ext uri="{BB962C8B-B14F-4D97-AF65-F5344CB8AC3E}">
        <p14:creationId xmlns:p14="http://schemas.microsoft.com/office/powerpoint/2010/main" val="24253335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Class Constants</a:t>
            </a:r>
            <a:endParaRPr lang="en-US" dirty="0">
              <a:solidFill>
                <a:srgbClr val="FFFF00"/>
              </a:solidFill>
            </a:endParaRPr>
          </a:p>
        </p:txBody>
      </p:sp>
      <p:sp>
        <p:nvSpPr>
          <p:cNvPr id="12" name="TextBox 11"/>
          <p:cNvSpPr txBox="1"/>
          <p:nvPr/>
        </p:nvSpPr>
        <p:spPr>
          <a:xfrm>
            <a:off x="170565" y="769862"/>
            <a:ext cx="5063140" cy="1384995"/>
          </a:xfrm>
          <a:prstGeom prst="rect">
            <a:avLst/>
          </a:prstGeom>
          <a:noFill/>
        </p:spPr>
        <p:txBody>
          <a:bodyPr wrap="square" rtlCol="0">
            <a:spAutoFit/>
          </a:bodyPr>
          <a:lstStyle/>
          <a:p>
            <a:pPr algn="just"/>
            <a:r>
              <a:rPr lang="vi-VN" sz="1200" dirty="0">
                <a:solidFill>
                  <a:srgbClr val="FFFF00"/>
                </a:solidFill>
              </a:rPr>
              <a:t>Trong PHP OOP (Object-Oriented Programming), Class Constants (hằng số của lớp) là </a:t>
            </a:r>
            <a:r>
              <a:rPr lang="vi-VN" sz="1200" dirty="0">
                <a:solidFill>
                  <a:schemeClr val="bg1"/>
                </a:solidFill>
              </a:rPr>
              <a:t>các giá trị không thay đổi được trong suốt vòng đời của lớp. Chúng được khai báo bằng từ khóa const và được truy cập mà không cần sử dụng từ khóa $this. Hằng số của lớp có thể truy cập mà không cần tạo một đối tượng từ lớp</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Cú pháp khai báo Class Constants trong PHP: Bạn có thể khai báo hằng số trong một lớp bằng từ khóa const:</a:t>
            </a:r>
          </a:p>
        </p:txBody>
      </p:sp>
      <p:pic>
        <p:nvPicPr>
          <p:cNvPr id="2" name="Picture 1"/>
          <p:cNvPicPr>
            <a:picLocks noChangeAspect="1"/>
          </p:cNvPicPr>
          <p:nvPr/>
        </p:nvPicPr>
        <p:blipFill>
          <a:blip r:embed="rId3"/>
          <a:stretch>
            <a:fillRect/>
          </a:stretch>
        </p:blipFill>
        <p:spPr>
          <a:xfrm>
            <a:off x="299509" y="2225979"/>
            <a:ext cx="2648320" cy="771633"/>
          </a:xfrm>
          <a:prstGeom prst="rect">
            <a:avLst/>
          </a:prstGeom>
        </p:spPr>
      </p:pic>
      <p:sp>
        <p:nvSpPr>
          <p:cNvPr id="9" name="TextBox 8"/>
          <p:cNvSpPr txBox="1"/>
          <p:nvPr/>
        </p:nvSpPr>
        <p:spPr>
          <a:xfrm>
            <a:off x="170565" y="3068734"/>
            <a:ext cx="5063140"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Class Constants </a:t>
            </a:r>
            <a:r>
              <a:rPr lang="en-US" sz="1200" dirty="0" err="1">
                <a:solidFill>
                  <a:srgbClr val="FFFF00"/>
                </a:solidFill>
              </a:rPr>
              <a:t>trong</a:t>
            </a:r>
            <a:r>
              <a:rPr lang="en-US" sz="1200" dirty="0">
                <a:solidFill>
                  <a:srgbClr val="FFFF00"/>
                </a:solidFill>
              </a:rPr>
              <a:t> PHP</a:t>
            </a:r>
            <a:endParaRPr lang="vi-VN" sz="1200" dirty="0">
              <a:solidFill>
                <a:schemeClr val="bg1"/>
              </a:solidFill>
            </a:endParaRPr>
          </a:p>
        </p:txBody>
      </p:sp>
      <p:pic>
        <p:nvPicPr>
          <p:cNvPr id="7" name="Picture 6"/>
          <p:cNvPicPr>
            <a:picLocks noChangeAspect="1"/>
          </p:cNvPicPr>
          <p:nvPr/>
        </p:nvPicPr>
        <p:blipFill>
          <a:blip r:embed="rId4"/>
          <a:stretch>
            <a:fillRect/>
          </a:stretch>
        </p:blipFill>
        <p:spPr>
          <a:xfrm>
            <a:off x="5345522" y="874396"/>
            <a:ext cx="3714461" cy="3697647"/>
          </a:xfrm>
          <a:prstGeom prst="rect">
            <a:avLst/>
          </a:prstGeom>
        </p:spPr>
      </p:pic>
    </p:spTree>
    <p:extLst>
      <p:ext uri="{BB962C8B-B14F-4D97-AF65-F5344CB8AC3E}">
        <p14:creationId xmlns:p14="http://schemas.microsoft.com/office/powerpoint/2010/main" val="42724008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Abstract Classes</a:t>
            </a:r>
            <a:endParaRPr lang="en-US" dirty="0">
              <a:solidFill>
                <a:srgbClr val="FFFF00"/>
              </a:solidFill>
            </a:endParaRPr>
          </a:p>
        </p:txBody>
      </p:sp>
      <p:sp>
        <p:nvSpPr>
          <p:cNvPr id="12" name="TextBox 11"/>
          <p:cNvSpPr txBox="1"/>
          <p:nvPr/>
        </p:nvSpPr>
        <p:spPr>
          <a:xfrm>
            <a:off x="170565" y="769862"/>
            <a:ext cx="5063140" cy="1015663"/>
          </a:xfrm>
          <a:prstGeom prst="rect">
            <a:avLst/>
          </a:prstGeom>
          <a:noFill/>
        </p:spPr>
        <p:txBody>
          <a:bodyPr wrap="square" rtlCol="0">
            <a:spAutoFit/>
          </a:bodyPr>
          <a:lstStyle/>
          <a:p>
            <a:pPr algn="just"/>
            <a:r>
              <a:rPr lang="vi-VN" sz="1200" dirty="0">
                <a:solidFill>
                  <a:srgbClr val="FFFF00"/>
                </a:solidFill>
              </a:rPr>
              <a:t>Trong PHP OOP (Object-Oriented Programming), Interface là </a:t>
            </a:r>
            <a:r>
              <a:rPr lang="vi-VN" sz="1200" dirty="0">
                <a:solidFill>
                  <a:schemeClr val="bg1"/>
                </a:solidFill>
              </a:rPr>
              <a:t>một cấu trúc đặc biệt giúp định nghĩa các phương thức mà một lớp phải triển khai. Interface chỉ định các phương thức mà một lớp phải cung cấp, nhưng không định nghĩa cách thức triển khai của chúng. Các lớp sử dụng interface phải triển khai tất cả các phương thức trong interface đó.</a:t>
            </a:r>
          </a:p>
        </p:txBody>
      </p:sp>
      <p:sp>
        <p:nvSpPr>
          <p:cNvPr id="9" name="TextBox 8"/>
          <p:cNvSpPr txBox="1"/>
          <p:nvPr/>
        </p:nvSpPr>
        <p:spPr>
          <a:xfrm>
            <a:off x="5757082" y="529741"/>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a:t>
            </a:r>
            <a:r>
              <a:rPr lang="vi-VN" sz="1200" dirty="0">
                <a:solidFill>
                  <a:srgbClr val="FFFF00"/>
                </a:solidFill>
              </a:rPr>
              <a:t>Abstract Classes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5" y="1785525"/>
            <a:ext cx="5063140" cy="1569660"/>
          </a:xfrm>
          <a:prstGeom prst="rect">
            <a:avLst/>
          </a:prstGeom>
          <a:noFill/>
        </p:spPr>
        <p:txBody>
          <a:bodyPr wrap="square" rtlCol="0">
            <a:spAutoFit/>
          </a:bodyPr>
          <a:lstStyle/>
          <a:p>
            <a:pPr algn="just"/>
            <a:r>
              <a:rPr lang="vi-VN" sz="1200" dirty="0">
                <a:solidFill>
                  <a:srgbClr val="FFFF00"/>
                </a:solidFill>
              </a:rPr>
              <a:t>Đặc Điểm của Interfaces trong PHP</a:t>
            </a:r>
          </a:p>
          <a:p>
            <a:pPr algn="just"/>
            <a:r>
              <a:rPr lang="vi-VN" sz="1200" dirty="0">
                <a:solidFill>
                  <a:srgbClr val="FFFF00"/>
                </a:solidFill>
              </a:rPr>
              <a:t>Không Chứa Triển Khai: </a:t>
            </a:r>
            <a:r>
              <a:rPr lang="vi-VN" sz="1200" dirty="0">
                <a:solidFill>
                  <a:schemeClr val="bg1"/>
                </a:solidFill>
              </a:rPr>
              <a:t>Một interface chỉ định các phương thức mà một lớp phải có mà không cung cấp bất kỳ triển khai nào cho chúng</a:t>
            </a:r>
            <a:r>
              <a:rPr lang="vi-VN" sz="1200" dirty="0">
                <a:solidFill>
                  <a:srgbClr val="FFFF00"/>
                </a:solidFill>
              </a:rPr>
              <a:t>.</a:t>
            </a:r>
          </a:p>
          <a:p>
            <a:pPr algn="just"/>
            <a:r>
              <a:rPr lang="vi-VN" sz="1200" dirty="0">
                <a:solidFill>
                  <a:srgbClr val="FFFF00"/>
                </a:solidFill>
              </a:rPr>
              <a:t>Triển Khai Bắt Buộc: </a:t>
            </a:r>
            <a:r>
              <a:rPr lang="vi-VN" sz="1200" dirty="0">
                <a:solidFill>
                  <a:schemeClr val="bg1"/>
                </a:solidFill>
              </a:rPr>
              <a:t>Một lớp sử dụng interface phải triển khai tất cả các phương thức được khai báo trong interface.</a:t>
            </a:r>
          </a:p>
          <a:p>
            <a:pPr algn="just"/>
            <a:r>
              <a:rPr lang="vi-VN" sz="1200" dirty="0">
                <a:solidFill>
                  <a:srgbClr val="FFFF00"/>
                </a:solidFill>
              </a:rPr>
              <a:t>Không Chứa Thuộc Tính: </a:t>
            </a:r>
            <a:r>
              <a:rPr lang="vi-VN" sz="1200" dirty="0">
                <a:solidFill>
                  <a:schemeClr val="bg1"/>
                </a:solidFill>
              </a:rPr>
              <a:t>Interface không thể chứa bất kỳ thuộc tính nào, chỉ các phương thức</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Cú Pháp của Interfaces trong PHP</a:t>
            </a:r>
          </a:p>
        </p:txBody>
      </p:sp>
      <p:pic>
        <p:nvPicPr>
          <p:cNvPr id="6" name="Picture 5"/>
          <p:cNvPicPr>
            <a:picLocks noChangeAspect="1"/>
          </p:cNvPicPr>
          <p:nvPr/>
        </p:nvPicPr>
        <p:blipFill>
          <a:blip r:embed="rId3"/>
          <a:stretch>
            <a:fillRect/>
          </a:stretch>
        </p:blipFill>
        <p:spPr>
          <a:xfrm>
            <a:off x="299509" y="3355185"/>
            <a:ext cx="3057952" cy="1581371"/>
          </a:xfrm>
          <a:prstGeom prst="rect">
            <a:avLst/>
          </a:prstGeom>
        </p:spPr>
      </p:pic>
      <p:pic>
        <p:nvPicPr>
          <p:cNvPr id="10" name="Picture 9"/>
          <p:cNvPicPr>
            <a:picLocks noChangeAspect="1"/>
          </p:cNvPicPr>
          <p:nvPr/>
        </p:nvPicPr>
        <p:blipFill>
          <a:blip r:embed="rId4"/>
          <a:stretch>
            <a:fillRect/>
          </a:stretch>
        </p:blipFill>
        <p:spPr>
          <a:xfrm>
            <a:off x="5333969" y="529741"/>
            <a:ext cx="2845263" cy="4648495"/>
          </a:xfrm>
          <a:prstGeom prst="rect">
            <a:avLst/>
          </a:prstGeom>
        </p:spPr>
      </p:pic>
    </p:spTree>
    <p:extLst>
      <p:ext uri="{BB962C8B-B14F-4D97-AF65-F5344CB8AC3E}">
        <p14:creationId xmlns:p14="http://schemas.microsoft.com/office/powerpoint/2010/main" val="33101373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a:t>
            </a:r>
            <a:r>
              <a:rPr lang="vi-VN" dirty="0">
                <a:solidFill>
                  <a:srgbClr val="FFFF00"/>
                </a:solidFill>
              </a:rPr>
              <a:t>Traits</a:t>
            </a:r>
            <a:endParaRPr lang="en-US" dirty="0">
              <a:solidFill>
                <a:srgbClr val="FFFF00"/>
              </a:solidFill>
            </a:endParaRPr>
          </a:p>
        </p:txBody>
      </p:sp>
      <p:sp>
        <p:nvSpPr>
          <p:cNvPr id="12" name="TextBox 11"/>
          <p:cNvSpPr txBox="1"/>
          <p:nvPr/>
        </p:nvSpPr>
        <p:spPr>
          <a:xfrm>
            <a:off x="170564" y="769862"/>
            <a:ext cx="5375905" cy="1015663"/>
          </a:xfrm>
          <a:prstGeom prst="rect">
            <a:avLst/>
          </a:prstGeom>
          <a:noFill/>
        </p:spPr>
        <p:txBody>
          <a:bodyPr wrap="square" rtlCol="0">
            <a:spAutoFit/>
          </a:bodyPr>
          <a:lstStyle/>
          <a:p>
            <a:pPr algn="just"/>
            <a:r>
              <a:rPr lang="vi-VN" sz="1200" dirty="0">
                <a:solidFill>
                  <a:srgbClr val="FFFF00"/>
                </a:solidFill>
              </a:rPr>
              <a:t>Trong PHP OOP (Object-Oriented Programming), Traits </a:t>
            </a:r>
            <a:r>
              <a:rPr lang="vi-VN" sz="1200" dirty="0">
                <a:solidFill>
                  <a:schemeClr val="bg1"/>
                </a:solidFill>
              </a:rPr>
              <a:t>là một cơ chế cho phép tái sử dụng mã lệnh trong các lớp mà không cần sử dụng kế thừa. Traits cho phép định nghĩa các phương thức có thể được sử dụng lại ở nhiều lớp khác nhau. Nó giúp giải quyết vấn đề khi một lớp cần sử dụng các phương thức từ nhiều nguồn mà không thể kế thừa từ nhiều lớp cha.</a:t>
            </a:r>
          </a:p>
        </p:txBody>
      </p:sp>
      <p:sp>
        <p:nvSpPr>
          <p:cNvPr id="9" name="TextBox 8"/>
          <p:cNvSpPr txBox="1"/>
          <p:nvPr/>
        </p:nvSpPr>
        <p:spPr>
          <a:xfrm>
            <a:off x="5757082" y="529741"/>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a:t>
            </a:r>
            <a:r>
              <a:rPr lang="vi-VN" sz="1200" dirty="0">
                <a:solidFill>
                  <a:srgbClr val="FFFF00"/>
                </a:solidFill>
              </a:rPr>
              <a:t>Traits</a:t>
            </a:r>
            <a:r>
              <a:rPr lang="en-US" sz="1200" dirty="0" smtClean="0">
                <a:solidFill>
                  <a:srgbClr val="FFFF00"/>
                </a:solidFill>
              </a:rPr>
              <a:t>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4" y="1820679"/>
            <a:ext cx="5063140" cy="1384995"/>
          </a:xfrm>
          <a:prstGeom prst="rect">
            <a:avLst/>
          </a:prstGeom>
          <a:noFill/>
        </p:spPr>
        <p:txBody>
          <a:bodyPr wrap="square" rtlCol="0">
            <a:spAutoFit/>
          </a:bodyPr>
          <a:lstStyle/>
          <a:p>
            <a:pPr algn="just"/>
            <a:r>
              <a:rPr lang="vi-VN" sz="1200" dirty="0">
                <a:solidFill>
                  <a:srgbClr val="FFFF00"/>
                </a:solidFill>
              </a:rPr>
              <a:t>Đặc Điểm của Traits trong PHP</a:t>
            </a:r>
          </a:p>
          <a:p>
            <a:pPr algn="just"/>
            <a:r>
              <a:rPr lang="vi-VN" sz="1200" dirty="0">
                <a:solidFill>
                  <a:srgbClr val="FFFF00"/>
                </a:solidFill>
              </a:rPr>
              <a:t>Tái Sử Dụng Mã Lệnh: </a:t>
            </a:r>
            <a:r>
              <a:rPr lang="vi-VN" sz="1200" dirty="0">
                <a:solidFill>
                  <a:schemeClr val="bg1"/>
                </a:solidFill>
              </a:rPr>
              <a:t>Traits cho phép bạn định nghĩa một tập hợp các phương thức mà có thể được sử dụng lại ở nhiều lớp khác nhau.</a:t>
            </a:r>
          </a:p>
          <a:p>
            <a:pPr algn="just"/>
            <a:r>
              <a:rPr lang="vi-VN" sz="1200" dirty="0">
                <a:solidFill>
                  <a:srgbClr val="FFFF00"/>
                </a:solidFill>
              </a:rPr>
              <a:t>Không Phải Là Kế Thừa: </a:t>
            </a:r>
            <a:r>
              <a:rPr lang="vi-VN" sz="1200" dirty="0">
                <a:solidFill>
                  <a:schemeClr val="bg1"/>
                </a:solidFill>
              </a:rPr>
              <a:t>Traits không phải là một cơ chế kế thừa, mà là một cơ chế sử dụng lại mã lệnh.</a:t>
            </a:r>
          </a:p>
          <a:p>
            <a:pPr algn="just"/>
            <a:r>
              <a:rPr lang="vi-VN" sz="1200" dirty="0">
                <a:solidFill>
                  <a:srgbClr val="FFFF00"/>
                </a:solidFill>
              </a:rPr>
              <a:t>Có Thể Sử Dụng Nhiều Traits: </a:t>
            </a:r>
            <a:r>
              <a:rPr lang="vi-VN" sz="1200" dirty="0">
                <a:solidFill>
                  <a:schemeClr val="bg1"/>
                </a:solidFill>
              </a:rPr>
              <a:t>Một lớp có thể sử dụng nhiều traits khác nhau cùng một lúc.</a:t>
            </a:r>
          </a:p>
        </p:txBody>
      </p:sp>
      <p:pic>
        <p:nvPicPr>
          <p:cNvPr id="2" name="Picture 1"/>
          <p:cNvPicPr>
            <a:picLocks noChangeAspect="1"/>
          </p:cNvPicPr>
          <p:nvPr/>
        </p:nvPicPr>
        <p:blipFill>
          <a:blip r:embed="rId3"/>
          <a:stretch>
            <a:fillRect/>
          </a:stretch>
        </p:blipFill>
        <p:spPr>
          <a:xfrm>
            <a:off x="299509" y="3240828"/>
            <a:ext cx="2635792" cy="1678547"/>
          </a:xfrm>
          <a:prstGeom prst="rect">
            <a:avLst/>
          </a:prstGeom>
        </p:spPr>
      </p:pic>
      <p:pic>
        <p:nvPicPr>
          <p:cNvPr id="6" name="Picture 5"/>
          <p:cNvPicPr>
            <a:picLocks noChangeAspect="1"/>
          </p:cNvPicPr>
          <p:nvPr/>
        </p:nvPicPr>
        <p:blipFill>
          <a:blip r:embed="rId4"/>
          <a:stretch>
            <a:fillRect/>
          </a:stretch>
        </p:blipFill>
        <p:spPr>
          <a:xfrm>
            <a:off x="5546469" y="919285"/>
            <a:ext cx="3510685" cy="3604303"/>
          </a:xfrm>
          <a:prstGeom prst="rect">
            <a:avLst/>
          </a:prstGeom>
        </p:spPr>
      </p:pic>
    </p:spTree>
    <p:extLst>
      <p:ext uri="{BB962C8B-B14F-4D97-AF65-F5344CB8AC3E}">
        <p14:creationId xmlns:p14="http://schemas.microsoft.com/office/powerpoint/2010/main" val="3433786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Static Methods</a:t>
            </a:r>
            <a:endParaRPr lang="en-US" dirty="0">
              <a:solidFill>
                <a:srgbClr val="FFFF00"/>
              </a:solidFill>
            </a:endParaRPr>
          </a:p>
        </p:txBody>
      </p:sp>
      <p:sp>
        <p:nvSpPr>
          <p:cNvPr id="12" name="TextBox 11"/>
          <p:cNvSpPr txBox="1"/>
          <p:nvPr/>
        </p:nvSpPr>
        <p:spPr>
          <a:xfrm>
            <a:off x="170564" y="741827"/>
            <a:ext cx="5375905" cy="1200329"/>
          </a:xfrm>
          <a:prstGeom prst="rect">
            <a:avLst/>
          </a:prstGeom>
          <a:noFill/>
        </p:spPr>
        <p:txBody>
          <a:bodyPr wrap="square" rtlCol="0">
            <a:spAutoFit/>
          </a:bodyPr>
          <a:lstStyle/>
          <a:p>
            <a:pPr algn="just"/>
            <a:r>
              <a:rPr lang="vi-VN" sz="1200" dirty="0">
                <a:solidFill>
                  <a:srgbClr val="FFFF00"/>
                </a:solidFill>
              </a:rPr>
              <a:t>Trong PHP OOP (Object-Oriented Programming</a:t>
            </a:r>
            <a:r>
              <a:rPr lang="vi-VN" sz="1200" dirty="0">
                <a:solidFill>
                  <a:schemeClr val="bg1"/>
                </a:solidFill>
              </a:rPr>
              <a:t>), Static Methods (phương thức tĩnh) là các phương thức thuộc về lớp, không phải là các phương thức của một đối tượng cụ thể. Chúng có thể được gọi trực tiếp từ lớp mà không cần tạo đối tượng từ lớp đó. Các phương thức tĩnh thường được sử dụng để thực hiện các tính toán hoặc xử lý mà không cần phụ thuộc vào trạng thái của một đối tượng cụ thể.</a:t>
            </a:r>
          </a:p>
        </p:txBody>
      </p:sp>
      <p:sp>
        <p:nvSpPr>
          <p:cNvPr id="9" name="TextBox 8"/>
          <p:cNvSpPr txBox="1"/>
          <p:nvPr/>
        </p:nvSpPr>
        <p:spPr>
          <a:xfrm>
            <a:off x="5876115" y="1540593"/>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Static Methods</a:t>
            </a:r>
            <a:r>
              <a:rPr lang="en-US" sz="1200" dirty="0" smtClean="0">
                <a:solidFill>
                  <a:srgbClr val="FFFF00"/>
                </a:solidFill>
              </a:rPr>
              <a:t>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4" y="1840702"/>
            <a:ext cx="5063140" cy="1754326"/>
          </a:xfrm>
          <a:prstGeom prst="rect">
            <a:avLst/>
          </a:prstGeom>
          <a:noFill/>
        </p:spPr>
        <p:txBody>
          <a:bodyPr wrap="square" rtlCol="0">
            <a:spAutoFit/>
          </a:bodyPr>
          <a:lstStyle/>
          <a:p>
            <a:pPr algn="just"/>
            <a:r>
              <a:rPr lang="vi-VN" sz="1200" dirty="0">
                <a:solidFill>
                  <a:srgbClr val="FFFF00"/>
                </a:solidFill>
              </a:rPr>
              <a:t>Đặc Điểm của Static Methods trong PHP</a:t>
            </a:r>
          </a:p>
          <a:p>
            <a:pPr algn="just"/>
            <a:r>
              <a:rPr lang="vi-VN" sz="1200" dirty="0">
                <a:solidFill>
                  <a:srgbClr val="FFFF00"/>
                </a:solidFill>
              </a:rPr>
              <a:t>Không Cần Đối Tượng: </a:t>
            </a:r>
            <a:r>
              <a:rPr lang="vi-VN" sz="1200" dirty="0">
                <a:solidFill>
                  <a:schemeClr val="bg1"/>
                </a:solidFill>
              </a:rPr>
              <a:t>Phương thức tĩnh có thể được gọi từ lớp mà không cần tạo đối tượng từ lớp đó.</a:t>
            </a:r>
          </a:p>
          <a:p>
            <a:pPr algn="just"/>
            <a:r>
              <a:rPr lang="vi-VN" sz="1200" dirty="0">
                <a:solidFill>
                  <a:srgbClr val="FFFF00"/>
                </a:solidFill>
              </a:rPr>
              <a:t>Không Thể Truy Cập Đến Thuộc Tính Không Tĩnh</a:t>
            </a:r>
            <a:r>
              <a:rPr lang="vi-VN" sz="1200" dirty="0">
                <a:solidFill>
                  <a:schemeClr val="bg1"/>
                </a:solidFill>
              </a:rPr>
              <a:t>: Trong phương thức tĩnh, bạn không thể truy cập đến các thuộc tính không phải là tĩnh ($this không thể được sử dụng).</a:t>
            </a:r>
          </a:p>
          <a:p>
            <a:pPr algn="just"/>
            <a:r>
              <a:rPr lang="vi-VN" sz="1200" dirty="0">
                <a:solidFill>
                  <a:srgbClr val="FFFF00"/>
                </a:solidFill>
              </a:rPr>
              <a:t>Truy Cập Bằng Tên Lớp: </a:t>
            </a:r>
            <a:r>
              <a:rPr lang="vi-VN" sz="1200" dirty="0">
                <a:solidFill>
                  <a:schemeClr val="bg1"/>
                </a:solidFill>
              </a:rPr>
              <a:t>Để gọi một phương thức tĩnh, bạn sử dụng toán tử :: và tên của lớp</a:t>
            </a:r>
            <a:r>
              <a:rPr lang="vi-VN" sz="1200" dirty="0" smtClean="0">
                <a:solidFill>
                  <a:schemeClr val="bg1"/>
                </a:solidFill>
              </a:rPr>
              <a:t>.</a:t>
            </a:r>
            <a:endParaRPr lang="en-US" sz="1200" dirty="0" smtClean="0">
              <a:solidFill>
                <a:schemeClr val="bg1"/>
              </a:solidFill>
            </a:endParaRPr>
          </a:p>
          <a:p>
            <a:pPr algn="just"/>
            <a:r>
              <a:rPr lang="en-US" sz="1200" dirty="0" err="1" smtClean="0">
                <a:solidFill>
                  <a:schemeClr val="bg1"/>
                </a:solidFill>
              </a:rPr>
              <a:t>Cú</a:t>
            </a:r>
            <a:r>
              <a:rPr lang="en-US" sz="1200" dirty="0" smtClean="0">
                <a:solidFill>
                  <a:schemeClr val="bg1"/>
                </a:solidFill>
              </a:rPr>
              <a:t> </a:t>
            </a:r>
            <a:r>
              <a:rPr lang="en-US" sz="1200" dirty="0" err="1" smtClean="0">
                <a:solidFill>
                  <a:schemeClr val="bg1"/>
                </a:solidFill>
              </a:rPr>
              <a:t>pháp</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299509" y="3659377"/>
            <a:ext cx="3181794" cy="1428949"/>
          </a:xfrm>
          <a:prstGeom prst="rect">
            <a:avLst/>
          </a:prstGeom>
        </p:spPr>
      </p:pic>
      <p:pic>
        <p:nvPicPr>
          <p:cNvPr id="5" name="Picture 4"/>
          <p:cNvPicPr>
            <a:picLocks noChangeAspect="1"/>
          </p:cNvPicPr>
          <p:nvPr/>
        </p:nvPicPr>
        <p:blipFill>
          <a:blip r:embed="rId4"/>
          <a:stretch>
            <a:fillRect/>
          </a:stretch>
        </p:blipFill>
        <p:spPr>
          <a:xfrm>
            <a:off x="5233704" y="1905615"/>
            <a:ext cx="3787753" cy="1931942"/>
          </a:xfrm>
          <a:prstGeom prst="rect">
            <a:avLst/>
          </a:prstGeom>
        </p:spPr>
      </p:pic>
    </p:spTree>
    <p:extLst>
      <p:ext uri="{BB962C8B-B14F-4D97-AF65-F5344CB8AC3E}">
        <p14:creationId xmlns:p14="http://schemas.microsoft.com/office/powerpoint/2010/main" val="23005723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a:t>
            </a:r>
            <a:r>
              <a:rPr lang="en-US" dirty="0" smtClean="0">
                <a:solidFill>
                  <a:srgbClr val="FFFF00"/>
                </a:solidFill>
              </a:rPr>
              <a:t>Static Properties</a:t>
            </a:r>
            <a:endParaRPr lang="en-US" dirty="0">
              <a:solidFill>
                <a:srgbClr val="FFFF00"/>
              </a:solidFill>
            </a:endParaRPr>
          </a:p>
        </p:txBody>
      </p:sp>
      <p:sp>
        <p:nvSpPr>
          <p:cNvPr id="12" name="TextBox 11"/>
          <p:cNvSpPr txBox="1"/>
          <p:nvPr/>
        </p:nvSpPr>
        <p:spPr>
          <a:xfrm>
            <a:off x="170564" y="705286"/>
            <a:ext cx="5375905" cy="1200329"/>
          </a:xfrm>
          <a:prstGeom prst="rect">
            <a:avLst/>
          </a:prstGeom>
          <a:noFill/>
        </p:spPr>
        <p:txBody>
          <a:bodyPr wrap="square" rtlCol="0">
            <a:spAutoFit/>
          </a:bodyPr>
          <a:lstStyle/>
          <a:p>
            <a:pPr algn="just"/>
            <a:r>
              <a:rPr lang="vi-VN" sz="1200" dirty="0">
                <a:solidFill>
                  <a:srgbClr val="FFFF00"/>
                </a:solidFill>
              </a:rPr>
              <a:t>Trong PHP OOP (Object-Oriented Programming</a:t>
            </a:r>
            <a:r>
              <a:rPr lang="vi-VN" sz="1200" dirty="0">
                <a:solidFill>
                  <a:schemeClr val="bg1"/>
                </a:solidFill>
              </a:rPr>
              <a:t>), Static Properties (Thuộc tính tĩnh) là các thuộc tính thuộc về lớp, không thuộc về một đối tượng cụ thể nào và có thể được truy cập từ bên ngoài lớp mà không cần tạo đối tượng từ lớp đó. Thuộc tính tĩnh chứa dữ liệu chung cho tất cả các đối tượng của lớp đó và thường được sử dụng để lưu trữ dữ liệu mà không cần liên kết với một đối tượng cụ thể nào.</a:t>
            </a:r>
          </a:p>
        </p:txBody>
      </p:sp>
      <p:sp>
        <p:nvSpPr>
          <p:cNvPr id="9" name="TextBox 8"/>
          <p:cNvSpPr txBox="1"/>
          <p:nvPr/>
        </p:nvSpPr>
        <p:spPr>
          <a:xfrm>
            <a:off x="5876115" y="1540593"/>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Static Properties </a:t>
            </a:r>
            <a:r>
              <a:rPr lang="en-US" sz="1200" dirty="0" smtClean="0">
                <a:solidFill>
                  <a:srgbClr val="FFFF00"/>
                </a:solidFill>
              </a:rPr>
              <a:t>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4" y="1840702"/>
            <a:ext cx="5063140" cy="1569660"/>
          </a:xfrm>
          <a:prstGeom prst="rect">
            <a:avLst/>
          </a:prstGeom>
          <a:noFill/>
        </p:spPr>
        <p:txBody>
          <a:bodyPr wrap="square" rtlCol="0">
            <a:spAutoFit/>
          </a:bodyPr>
          <a:lstStyle/>
          <a:p>
            <a:pPr algn="just"/>
            <a:r>
              <a:rPr lang="vi-VN" sz="1200" dirty="0">
                <a:solidFill>
                  <a:srgbClr val="FFFF00"/>
                </a:solidFill>
              </a:rPr>
              <a:t>Đặc Điểm của Static Properties trong PHP</a:t>
            </a:r>
          </a:p>
          <a:p>
            <a:pPr algn="just"/>
            <a:r>
              <a:rPr lang="vi-VN" sz="1200" dirty="0">
                <a:solidFill>
                  <a:srgbClr val="FFFF00"/>
                </a:solidFill>
              </a:rPr>
              <a:t>Không Phải Của Đối Tượng: </a:t>
            </a:r>
            <a:r>
              <a:rPr lang="vi-VN" sz="1200" dirty="0">
                <a:solidFill>
                  <a:schemeClr val="bg1"/>
                </a:solidFill>
              </a:rPr>
              <a:t>Thuộc tính tĩnh là thuộc tính của lớp chứ không phải của một đối tượng cụ thể nào.</a:t>
            </a:r>
          </a:p>
          <a:p>
            <a:pPr algn="just"/>
            <a:r>
              <a:rPr lang="vi-VN" sz="1200" dirty="0">
                <a:solidFill>
                  <a:srgbClr val="FFFF00"/>
                </a:solidFill>
              </a:rPr>
              <a:t>Truy Cập Từ Bên Ngoài: </a:t>
            </a:r>
            <a:r>
              <a:rPr lang="vi-VN" sz="1200" dirty="0">
                <a:solidFill>
                  <a:schemeClr val="bg1"/>
                </a:solidFill>
              </a:rPr>
              <a:t>Bạn có thể truy cập vào thuộc tính tĩnh từ bên ngoài lớp bằng cách sử dụng tên lớp và toán tử </a:t>
            </a:r>
            <a:r>
              <a:rPr lang="vi-VN" sz="1200" dirty="0" smtClean="0">
                <a:solidFill>
                  <a:schemeClr val="bg1"/>
                </a:solidFill>
              </a:rPr>
              <a:t>:</a:t>
            </a:r>
            <a:endParaRPr lang="vi-VN" sz="1200" dirty="0">
              <a:solidFill>
                <a:schemeClr val="bg1"/>
              </a:solidFill>
            </a:endParaRPr>
          </a:p>
          <a:p>
            <a:pPr algn="just"/>
            <a:r>
              <a:rPr lang="vi-VN" sz="1200" dirty="0">
                <a:solidFill>
                  <a:srgbClr val="FFFF00"/>
                </a:solidFill>
              </a:rPr>
              <a:t>Giá Trị Chia Sẻ: </a:t>
            </a:r>
            <a:r>
              <a:rPr lang="vi-VN" sz="1200" dirty="0">
                <a:solidFill>
                  <a:schemeClr val="bg1"/>
                </a:solidFill>
              </a:rPr>
              <a:t>Giá trị của thuộc tính tĩnh được chia sẻ giữa tất cả các đối tượng của lớp đó. </a:t>
            </a:r>
            <a:endParaRPr lang="en-US" sz="1200" dirty="0" smtClean="0">
              <a:solidFill>
                <a:schemeClr val="bg1"/>
              </a:solidFill>
            </a:endParaRPr>
          </a:p>
          <a:p>
            <a:pPr algn="just"/>
            <a:r>
              <a:rPr lang="en-US" sz="1200" dirty="0" err="1" smtClean="0">
                <a:solidFill>
                  <a:schemeClr val="bg1"/>
                </a:solidFill>
              </a:rPr>
              <a:t>Cú</a:t>
            </a:r>
            <a:r>
              <a:rPr lang="en-US" sz="1200" dirty="0" smtClean="0">
                <a:solidFill>
                  <a:schemeClr val="bg1"/>
                </a:solidFill>
              </a:rPr>
              <a:t> </a:t>
            </a:r>
            <a:r>
              <a:rPr lang="en-US" sz="1200" dirty="0" err="1" smtClean="0">
                <a:solidFill>
                  <a:schemeClr val="bg1"/>
                </a:solidFill>
              </a:rPr>
              <a:t>pháp</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99509" y="3497220"/>
            <a:ext cx="2915057" cy="1286054"/>
          </a:xfrm>
          <a:prstGeom prst="rect">
            <a:avLst/>
          </a:prstGeom>
        </p:spPr>
      </p:pic>
      <p:pic>
        <p:nvPicPr>
          <p:cNvPr id="6" name="Picture 5"/>
          <p:cNvPicPr>
            <a:picLocks noChangeAspect="1"/>
          </p:cNvPicPr>
          <p:nvPr/>
        </p:nvPicPr>
        <p:blipFill>
          <a:blip r:embed="rId4"/>
          <a:stretch>
            <a:fillRect/>
          </a:stretch>
        </p:blipFill>
        <p:spPr>
          <a:xfrm>
            <a:off x="5876115" y="1905615"/>
            <a:ext cx="2983671" cy="2916014"/>
          </a:xfrm>
          <a:prstGeom prst="rect">
            <a:avLst/>
          </a:prstGeom>
        </p:spPr>
      </p:pic>
    </p:spTree>
    <p:extLst>
      <p:ext uri="{BB962C8B-B14F-4D97-AF65-F5344CB8AC3E}">
        <p14:creationId xmlns:p14="http://schemas.microsoft.com/office/powerpoint/2010/main" val="7499383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1" y="462085"/>
            <a:ext cx="2754283" cy="307777"/>
          </a:xfrm>
          <a:prstGeom prst="rect">
            <a:avLst/>
          </a:prstGeom>
          <a:noFill/>
        </p:spPr>
        <p:txBody>
          <a:bodyPr wrap="square" rtlCol="0">
            <a:spAutoFit/>
          </a:bodyPr>
          <a:lstStyle/>
          <a:p>
            <a:r>
              <a:rPr lang="en-US" dirty="0">
                <a:solidFill>
                  <a:srgbClr val="FFFF00"/>
                </a:solidFill>
              </a:rPr>
              <a:t>PHP OOP - PHP Namespaces</a:t>
            </a:r>
            <a:endParaRPr lang="en-US" dirty="0">
              <a:solidFill>
                <a:srgbClr val="FFFF00"/>
              </a:solidFill>
            </a:endParaRPr>
          </a:p>
        </p:txBody>
      </p:sp>
      <p:sp>
        <p:nvSpPr>
          <p:cNvPr id="12" name="TextBox 11"/>
          <p:cNvSpPr txBox="1"/>
          <p:nvPr/>
        </p:nvSpPr>
        <p:spPr>
          <a:xfrm>
            <a:off x="170564" y="705286"/>
            <a:ext cx="5375905" cy="830997"/>
          </a:xfrm>
          <a:prstGeom prst="rect">
            <a:avLst/>
          </a:prstGeom>
          <a:noFill/>
        </p:spPr>
        <p:txBody>
          <a:bodyPr wrap="square" rtlCol="0">
            <a:spAutoFit/>
          </a:bodyPr>
          <a:lstStyle/>
          <a:p>
            <a:pPr algn="just"/>
            <a:r>
              <a:rPr lang="vi-VN" sz="1200" dirty="0">
                <a:solidFill>
                  <a:srgbClr val="FFFF00"/>
                </a:solidFill>
              </a:rPr>
              <a:t>Trong PHP, Namespaces (không gian tên) là </a:t>
            </a:r>
            <a:r>
              <a:rPr lang="vi-VN" sz="1200" dirty="0">
                <a:solidFill>
                  <a:schemeClr val="bg1"/>
                </a:solidFill>
              </a:rPr>
              <a:t>một cơ chế cho phép bạn đóng gói và nhóm các lớp, hằng số, hàm và các cấu trúc PHP khác lại với nhau trong một không gian tên duy nhất. Namespaces giúp tránh xung đột tên và cho phép sắp xếp mã lệnh một cách có tổ chức hơn</a:t>
            </a:r>
          </a:p>
        </p:txBody>
      </p:sp>
      <p:sp>
        <p:nvSpPr>
          <p:cNvPr id="9" name="TextBox 8"/>
          <p:cNvSpPr txBox="1"/>
          <p:nvPr/>
        </p:nvSpPr>
        <p:spPr>
          <a:xfrm>
            <a:off x="5876115" y="1540593"/>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PHP </a:t>
            </a:r>
            <a:r>
              <a:rPr lang="en-US" sz="1200" dirty="0" smtClean="0">
                <a:solidFill>
                  <a:srgbClr val="FFFF00"/>
                </a:solidFill>
              </a:rPr>
              <a:t>Namespaces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4" y="1453526"/>
            <a:ext cx="5063140" cy="1938992"/>
          </a:xfrm>
          <a:prstGeom prst="rect">
            <a:avLst/>
          </a:prstGeom>
          <a:noFill/>
        </p:spPr>
        <p:txBody>
          <a:bodyPr wrap="square" rtlCol="0">
            <a:spAutoFit/>
          </a:bodyPr>
          <a:lstStyle/>
          <a:p>
            <a:pPr algn="just"/>
            <a:r>
              <a:rPr lang="vi-VN" sz="1200" dirty="0">
                <a:solidFill>
                  <a:srgbClr val="FFFF00"/>
                </a:solidFill>
              </a:rPr>
              <a:t>Đặc Điểm của Namespaces trong PHP</a:t>
            </a:r>
          </a:p>
          <a:p>
            <a:pPr algn="just"/>
            <a:r>
              <a:rPr lang="vi-VN" sz="1200" dirty="0">
                <a:solidFill>
                  <a:srgbClr val="FFFF00"/>
                </a:solidFill>
              </a:rPr>
              <a:t>Phân Chia Mã Lệnh: </a:t>
            </a:r>
            <a:r>
              <a:rPr lang="vi-VN" sz="1200" dirty="0">
                <a:solidFill>
                  <a:schemeClr val="bg1"/>
                </a:solidFill>
              </a:rPr>
              <a:t>Namespaces cho phép bạn phân chia mã lệnh thành các nhóm logic và tránh xung đột tên giữa các phần khác nhau của ứng dụng.</a:t>
            </a:r>
          </a:p>
          <a:p>
            <a:pPr algn="just"/>
            <a:r>
              <a:rPr lang="vi-VN" sz="1200" dirty="0">
                <a:solidFill>
                  <a:srgbClr val="FFFF00"/>
                </a:solidFill>
              </a:rPr>
              <a:t>Khai Báo Namespaces: </a:t>
            </a:r>
            <a:r>
              <a:rPr lang="vi-VN" sz="1200" dirty="0">
                <a:solidFill>
                  <a:schemeClr val="bg1"/>
                </a:solidFill>
              </a:rPr>
              <a:t>Bạn có thể khai báo namespace cho một file hoặc một phần của mã lệnh bằng từ khóa namespace.</a:t>
            </a:r>
          </a:p>
          <a:p>
            <a:pPr algn="just"/>
            <a:r>
              <a:rPr lang="vi-VN" sz="1200" dirty="0">
                <a:solidFill>
                  <a:srgbClr val="FFFF00"/>
                </a:solidFill>
              </a:rPr>
              <a:t>Sử Dụng Namespaces: </a:t>
            </a:r>
            <a:r>
              <a:rPr lang="vi-VN" sz="1200" dirty="0">
                <a:solidFill>
                  <a:schemeClr val="bg1"/>
                </a:solidFill>
              </a:rPr>
              <a:t>Để sử dụng các phần tử trong namespace khác, bạn sử dụng từ khóa use hoặc chỉ định tên đầy đủ khi gọi các phần tử đó</a:t>
            </a:r>
            <a:r>
              <a:rPr lang="vi-VN" sz="1200" dirty="0" smtClean="0">
                <a:solidFill>
                  <a:schemeClr val="bg1"/>
                </a:solidFill>
              </a:rPr>
              <a:t>.</a:t>
            </a:r>
            <a:endParaRPr lang="en-US" sz="1200" dirty="0" smtClean="0">
              <a:solidFill>
                <a:schemeClr val="bg1"/>
              </a:solidFill>
            </a:endParaRPr>
          </a:p>
          <a:p>
            <a:pPr algn="just"/>
            <a:r>
              <a:rPr lang="en-US" sz="1200" dirty="0" err="1" smtClean="0">
                <a:solidFill>
                  <a:schemeClr val="bg1"/>
                </a:solidFill>
              </a:rPr>
              <a:t>Cú</a:t>
            </a:r>
            <a:r>
              <a:rPr lang="en-US" sz="1200" dirty="0" smtClean="0">
                <a:solidFill>
                  <a:schemeClr val="bg1"/>
                </a:solidFill>
              </a:rPr>
              <a:t> </a:t>
            </a:r>
            <a:r>
              <a:rPr lang="en-US" sz="1200" dirty="0" err="1" smtClean="0">
                <a:solidFill>
                  <a:schemeClr val="bg1"/>
                </a:solidFill>
              </a:rPr>
              <a:t>pháp</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252712" y="3454230"/>
            <a:ext cx="2191056" cy="1105054"/>
          </a:xfrm>
          <a:prstGeom prst="rect">
            <a:avLst/>
          </a:prstGeom>
        </p:spPr>
      </p:pic>
      <p:pic>
        <p:nvPicPr>
          <p:cNvPr id="5" name="Picture 4"/>
          <p:cNvPicPr>
            <a:picLocks noChangeAspect="1"/>
          </p:cNvPicPr>
          <p:nvPr/>
        </p:nvPicPr>
        <p:blipFill>
          <a:blip r:embed="rId4"/>
          <a:stretch>
            <a:fillRect/>
          </a:stretch>
        </p:blipFill>
        <p:spPr>
          <a:xfrm>
            <a:off x="5916933" y="1971771"/>
            <a:ext cx="2734057" cy="1600423"/>
          </a:xfrm>
          <a:prstGeom prst="rect">
            <a:avLst/>
          </a:prstGeom>
        </p:spPr>
      </p:pic>
      <p:pic>
        <p:nvPicPr>
          <p:cNvPr id="7" name="Picture 6"/>
          <p:cNvPicPr>
            <a:picLocks noChangeAspect="1"/>
          </p:cNvPicPr>
          <p:nvPr/>
        </p:nvPicPr>
        <p:blipFill>
          <a:blip r:embed="rId5"/>
          <a:stretch>
            <a:fillRect/>
          </a:stretch>
        </p:blipFill>
        <p:spPr>
          <a:xfrm>
            <a:off x="5916933" y="3625143"/>
            <a:ext cx="2488855" cy="1430450"/>
          </a:xfrm>
          <a:prstGeom prst="rect">
            <a:avLst/>
          </a:prstGeom>
        </p:spPr>
      </p:pic>
    </p:spTree>
    <p:extLst>
      <p:ext uri="{BB962C8B-B14F-4D97-AF65-F5344CB8AC3E}">
        <p14:creationId xmlns:p14="http://schemas.microsoft.com/office/powerpoint/2010/main" val="3459670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1" y="462085"/>
            <a:ext cx="2754283" cy="307777"/>
          </a:xfrm>
          <a:prstGeom prst="rect">
            <a:avLst/>
          </a:prstGeom>
          <a:noFill/>
        </p:spPr>
        <p:txBody>
          <a:bodyPr wrap="square" rtlCol="0">
            <a:spAutoFit/>
          </a:bodyPr>
          <a:lstStyle/>
          <a:p>
            <a:r>
              <a:rPr lang="en-US" dirty="0">
                <a:solidFill>
                  <a:srgbClr val="FFFF00"/>
                </a:solidFill>
              </a:rPr>
              <a:t>PHP OOP - PHP </a:t>
            </a:r>
            <a:r>
              <a:rPr lang="en-US" dirty="0" err="1">
                <a:solidFill>
                  <a:srgbClr val="FFFF00"/>
                </a:solidFill>
              </a:rPr>
              <a:t>Iterables</a:t>
            </a:r>
            <a:endParaRPr lang="en-US" dirty="0">
              <a:solidFill>
                <a:srgbClr val="FFFF00"/>
              </a:solidFill>
            </a:endParaRPr>
          </a:p>
        </p:txBody>
      </p:sp>
      <p:sp>
        <p:nvSpPr>
          <p:cNvPr id="12" name="TextBox 11"/>
          <p:cNvSpPr txBox="1"/>
          <p:nvPr/>
        </p:nvSpPr>
        <p:spPr>
          <a:xfrm>
            <a:off x="170564" y="705286"/>
            <a:ext cx="3800735" cy="1384995"/>
          </a:xfrm>
          <a:prstGeom prst="rect">
            <a:avLst/>
          </a:prstGeom>
          <a:noFill/>
        </p:spPr>
        <p:txBody>
          <a:bodyPr wrap="square" rtlCol="0">
            <a:spAutoFit/>
          </a:bodyPr>
          <a:lstStyle/>
          <a:p>
            <a:pPr algn="just"/>
            <a:r>
              <a:rPr lang="vi-VN" sz="1200" dirty="0">
                <a:solidFill>
                  <a:srgbClr val="FFFF00"/>
                </a:solidFill>
              </a:rPr>
              <a:t>Trong PHP, từ phiên bản 7.1 trở đi, Iterable là </a:t>
            </a:r>
            <a:r>
              <a:rPr lang="vi-VN" sz="1200" dirty="0">
                <a:solidFill>
                  <a:schemeClr val="bg1"/>
                </a:solidFill>
              </a:rPr>
              <a:t>một từ khóa được sử dụng để chỉ các đối tượng có thể lặp lại. Iterable là một kiểu dữ liệu mà có thể sử dụng trong các vòng lặp foreach để duyệt qua từng phần tử của nó. Điều này bao gồm các mảng (array) và các đối tượng của các lớp mà đã được cài đặt Iterator hoặc IteratorAggregate.</a:t>
            </a:r>
          </a:p>
        </p:txBody>
      </p:sp>
      <p:sp>
        <p:nvSpPr>
          <p:cNvPr id="9" name="TextBox 8"/>
          <p:cNvSpPr txBox="1"/>
          <p:nvPr/>
        </p:nvSpPr>
        <p:spPr>
          <a:xfrm>
            <a:off x="5096693" y="1505505"/>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PHP </a:t>
            </a:r>
            <a:r>
              <a:rPr lang="en-US" sz="1200" dirty="0" err="1" smtClean="0">
                <a:solidFill>
                  <a:srgbClr val="FFFF00"/>
                </a:solidFill>
              </a:rPr>
              <a:t>Iterables</a:t>
            </a:r>
            <a:r>
              <a:rPr lang="en-US" sz="1200" dirty="0" smtClean="0">
                <a:solidFill>
                  <a:srgbClr val="FFFF00"/>
                </a:solidFill>
              </a:rPr>
              <a:t>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3" y="2261579"/>
            <a:ext cx="3800735" cy="2308324"/>
          </a:xfrm>
          <a:prstGeom prst="rect">
            <a:avLst/>
          </a:prstGeom>
          <a:noFill/>
        </p:spPr>
        <p:txBody>
          <a:bodyPr wrap="square" rtlCol="0">
            <a:spAutoFit/>
          </a:bodyPr>
          <a:lstStyle/>
          <a:p>
            <a:pPr algn="just"/>
            <a:r>
              <a:rPr lang="vi-VN" sz="1200" dirty="0">
                <a:solidFill>
                  <a:srgbClr val="FFFF00"/>
                </a:solidFill>
              </a:rPr>
              <a:t>Đặc Điểm của Iterables trong PHP</a:t>
            </a:r>
          </a:p>
          <a:p>
            <a:pPr algn="just"/>
            <a:r>
              <a:rPr lang="vi-VN" sz="1200" dirty="0">
                <a:solidFill>
                  <a:srgbClr val="FFFF00"/>
                </a:solidFill>
              </a:rPr>
              <a:t>Lặp Lại Bằng foreach</a:t>
            </a:r>
            <a:r>
              <a:rPr lang="vi-VN" sz="1200" dirty="0">
                <a:solidFill>
                  <a:schemeClr val="bg1"/>
                </a:solidFill>
              </a:rPr>
              <a:t>: Iterables có thể được sử dụng trong các cấu trúc vòng lặp foreach để duyệt qua từng phần tử của chúng.</a:t>
            </a:r>
          </a:p>
          <a:p>
            <a:pPr algn="just"/>
            <a:r>
              <a:rPr lang="vi-VN" sz="1200" dirty="0">
                <a:solidFill>
                  <a:srgbClr val="FFFF00"/>
                </a:solidFill>
              </a:rPr>
              <a:t>Mảng và Đối Tượng Có Iterator: </a:t>
            </a:r>
            <a:r>
              <a:rPr lang="vi-VN" sz="1200" dirty="0">
                <a:solidFill>
                  <a:schemeClr val="bg1"/>
                </a:solidFill>
              </a:rPr>
              <a:t>Các mảng (array) và các đối tượng của các lớp đã triển khai Iterator hoặc IteratorAggregate đều có thể được sử dụng như là Iterables.</a:t>
            </a:r>
          </a:p>
          <a:p>
            <a:pPr algn="just"/>
            <a:r>
              <a:rPr lang="vi-VN" sz="1200" dirty="0">
                <a:solidFill>
                  <a:srgbClr val="FFFF00"/>
                </a:solidFill>
              </a:rPr>
              <a:t>Iterable Interface: </a:t>
            </a:r>
            <a:r>
              <a:rPr lang="vi-VN" sz="1200" dirty="0">
                <a:solidFill>
                  <a:schemeClr val="bg1"/>
                </a:solidFill>
              </a:rPr>
              <a:t>Iterable không phải là một interface hoặc một lớp cụ thể trong PHP. Thay vào đó, nó là một từ khóa để chỉ các đối tượng có thể được lặp lại</a:t>
            </a:r>
            <a:r>
              <a:rPr lang="vi-VN" sz="1200" dirty="0" smtClean="0">
                <a:solidFill>
                  <a:schemeClr val="bg1"/>
                </a:solidFill>
              </a:rPr>
              <a:t>.</a:t>
            </a:r>
            <a:endParaRPr lang="en-US" sz="1200" dirty="0" smtClean="0">
              <a:solidFill>
                <a:schemeClr val="bg1"/>
              </a:solidFill>
            </a:endParaRPr>
          </a:p>
          <a:p>
            <a:pPr algn="just"/>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5096693" y="2090281"/>
            <a:ext cx="2715004" cy="1762371"/>
          </a:xfrm>
          <a:prstGeom prst="rect">
            <a:avLst/>
          </a:prstGeom>
        </p:spPr>
      </p:pic>
    </p:spTree>
    <p:extLst>
      <p:ext uri="{BB962C8B-B14F-4D97-AF65-F5344CB8AC3E}">
        <p14:creationId xmlns:p14="http://schemas.microsoft.com/office/powerpoint/2010/main" val="33471609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1.8. </a:t>
            </a:r>
            <a:r>
              <a:rPr lang="en-US" dirty="0"/>
              <a:t>MySQL Database</a:t>
            </a:r>
            <a:endParaRPr dirty="0"/>
          </a:p>
        </p:txBody>
      </p:sp>
      <p:sp>
        <p:nvSpPr>
          <p:cNvPr id="4" name="TextBox 3"/>
          <p:cNvSpPr txBox="1"/>
          <p:nvPr/>
        </p:nvSpPr>
        <p:spPr>
          <a:xfrm>
            <a:off x="3121831" y="462085"/>
            <a:ext cx="2754283" cy="307777"/>
          </a:xfrm>
          <a:prstGeom prst="rect">
            <a:avLst/>
          </a:prstGeom>
          <a:noFill/>
        </p:spPr>
        <p:txBody>
          <a:bodyPr wrap="square" rtlCol="0">
            <a:spAutoFit/>
          </a:bodyPr>
          <a:lstStyle/>
          <a:p>
            <a:r>
              <a:rPr lang="en-US" dirty="0" smtClean="0">
                <a:solidFill>
                  <a:srgbClr val="FFFF00"/>
                </a:solidFill>
              </a:rPr>
              <a:t>PHP - </a:t>
            </a:r>
            <a:r>
              <a:rPr lang="en-US" dirty="0">
                <a:solidFill>
                  <a:srgbClr val="FFFF00"/>
                </a:solidFill>
              </a:rPr>
              <a:t>MySQL Database</a:t>
            </a:r>
            <a:endParaRPr lang="en-US" dirty="0">
              <a:solidFill>
                <a:srgbClr val="FFFF00"/>
              </a:solidFill>
            </a:endParaRPr>
          </a:p>
        </p:txBody>
      </p:sp>
      <p:sp>
        <p:nvSpPr>
          <p:cNvPr id="12" name="TextBox 11"/>
          <p:cNvSpPr txBox="1"/>
          <p:nvPr/>
        </p:nvSpPr>
        <p:spPr>
          <a:xfrm>
            <a:off x="170564" y="705286"/>
            <a:ext cx="3800735" cy="1384995"/>
          </a:xfrm>
          <a:prstGeom prst="rect">
            <a:avLst/>
          </a:prstGeom>
          <a:noFill/>
        </p:spPr>
        <p:txBody>
          <a:bodyPr wrap="square" rtlCol="0">
            <a:spAutoFit/>
          </a:bodyPr>
          <a:lstStyle/>
          <a:p>
            <a:pPr algn="just"/>
            <a:r>
              <a:rPr lang="vi-VN" sz="1200" dirty="0">
                <a:solidFill>
                  <a:srgbClr val="FFFF00"/>
                </a:solidFill>
              </a:rPr>
              <a:t>Trong PHP, từ phiên bản 7.1 trở đi, Iterable là </a:t>
            </a:r>
            <a:r>
              <a:rPr lang="vi-VN" sz="1200" dirty="0">
                <a:solidFill>
                  <a:schemeClr val="bg1"/>
                </a:solidFill>
              </a:rPr>
              <a:t>một từ khóa được sử dụng để chỉ các đối tượng có thể lặp lại. Iterable là một kiểu dữ liệu mà có thể sử dụng trong các vòng lặp foreach để duyệt qua từng phần tử của nó. Điều này bao gồm các mảng (array) và các đối tượng của các lớp mà đã được cài đặt Iterator hoặc IteratorAggregate.</a:t>
            </a:r>
          </a:p>
        </p:txBody>
      </p:sp>
      <p:sp>
        <p:nvSpPr>
          <p:cNvPr id="9" name="TextBox 8"/>
          <p:cNvSpPr txBox="1"/>
          <p:nvPr/>
        </p:nvSpPr>
        <p:spPr>
          <a:xfrm>
            <a:off x="5096693" y="1505505"/>
            <a:ext cx="2815695" cy="276999"/>
          </a:xfrm>
          <a:prstGeom prst="rect">
            <a:avLst/>
          </a:prstGeom>
          <a:noFill/>
        </p:spPr>
        <p:txBody>
          <a:bodyPr wrap="square" rtlCol="0">
            <a:spAutoFit/>
          </a:bodyPr>
          <a:lstStyle/>
          <a:p>
            <a:pPr algn="just"/>
            <a:r>
              <a:rPr lang="en-US" sz="1200" dirty="0" err="1">
                <a:solidFill>
                  <a:srgbClr val="FFFF00"/>
                </a:solidFill>
              </a:rPr>
              <a:t>Ví</a:t>
            </a:r>
            <a:r>
              <a:rPr lang="en-US" sz="1200" dirty="0">
                <a:solidFill>
                  <a:srgbClr val="FFFF00"/>
                </a:solidFill>
              </a:rPr>
              <a:t> </a:t>
            </a:r>
            <a:r>
              <a:rPr lang="en-US" sz="1200" dirty="0" err="1">
                <a:solidFill>
                  <a:srgbClr val="FFFF00"/>
                </a:solidFill>
              </a:rPr>
              <a:t>dụ</a:t>
            </a:r>
            <a:r>
              <a:rPr lang="en-US" sz="1200" dirty="0">
                <a:solidFill>
                  <a:srgbClr val="FFFF00"/>
                </a:solidFill>
              </a:rPr>
              <a:t> </a:t>
            </a:r>
            <a:r>
              <a:rPr lang="en-US" sz="1200" dirty="0" err="1">
                <a:solidFill>
                  <a:srgbClr val="FFFF00"/>
                </a:solidFill>
              </a:rPr>
              <a:t>về</a:t>
            </a:r>
            <a:r>
              <a:rPr lang="en-US" sz="1200" dirty="0">
                <a:solidFill>
                  <a:srgbClr val="FFFF00"/>
                </a:solidFill>
              </a:rPr>
              <a:t> PHP </a:t>
            </a:r>
            <a:r>
              <a:rPr lang="en-US" sz="1200" dirty="0" err="1" smtClean="0">
                <a:solidFill>
                  <a:srgbClr val="FFFF00"/>
                </a:solidFill>
              </a:rPr>
              <a:t>Iterables</a:t>
            </a:r>
            <a:r>
              <a:rPr lang="en-US" sz="1200" dirty="0" smtClean="0">
                <a:solidFill>
                  <a:srgbClr val="FFFF00"/>
                </a:solidFill>
              </a:rPr>
              <a:t> </a:t>
            </a:r>
            <a:r>
              <a:rPr lang="en-US" sz="1200" dirty="0" err="1" smtClean="0">
                <a:solidFill>
                  <a:srgbClr val="FFFF00"/>
                </a:solidFill>
              </a:rPr>
              <a:t>trong</a:t>
            </a:r>
            <a:r>
              <a:rPr lang="en-US" sz="1200" dirty="0" smtClean="0">
                <a:solidFill>
                  <a:srgbClr val="FFFF00"/>
                </a:solidFill>
              </a:rPr>
              <a:t> </a:t>
            </a:r>
            <a:r>
              <a:rPr lang="en-US" sz="1200" dirty="0">
                <a:solidFill>
                  <a:srgbClr val="FFFF00"/>
                </a:solidFill>
              </a:rPr>
              <a:t>PHP</a:t>
            </a:r>
            <a:endParaRPr lang="vi-VN" sz="1200" dirty="0">
              <a:solidFill>
                <a:schemeClr val="bg1"/>
              </a:solidFill>
            </a:endParaRPr>
          </a:p>
        </p:txBody>
      </p:sp>
      <p:sp>
        <p:nvSpPr>
          <p:cNvPr id="8" name="TextBox 7"/>
          <p:cNvSpPr txBox="1"/>
          <p:nvPr/>
        </p:nvSpPr>
        <p:spPr>
          <a:xfrm>
            <a:off x="170563" y="2261579"/>
            <a:ext cx="3800735" cy="2308324"/>
          </a:xfrm>
          <a:prstGeom prst="rect">
            <a:avLst/>
          </a:prstGeom>
          <a:noFill/>
        </p:spPr>
        <p:txBody>
          <a:bodyPr wrap="square" rtlCol="0">
            <a:spAutoFit/>
          </a:bodyPr>
          <a:lstStyle/>
          <a:p>
            <a:pPr algn="just"/>
            <a:r>
              <a:rPr lang="vi-VN" sz="1200" dirty="0">
                <a:solidFill>
                  <a:srgbClr val="FFFF00"/>
                </a:solidFill>
              </a:rPr>
              <a:t>Đặc Điểm của Iterables trong PHP</a:t>
            </a:r>
          </a:p>
          <a:p>
            <a:pPr algn="just"/>
            <a:r>
              <a:rPr lang="vi-VN" sz="1200" dirty="0">
                <a:solidFill>
                  <a:srgbClr val="FFFF00"/>
                </a:solidFill>
              </a:rPr>
              <a:t>Lặp Lại Bằng foreach</a:t>
            </a:r>
            <a:r>
              <a:rPr lang="vi-VN" sz="1200" dirty="0">
                <a:solidFill>
                  <a:schemeClr val="bg1"/>
                </a:solidFill>
              </a:rPr>
              <a:t>: Iterables có thể được sử dụng trong các cấu trúc vòng lặp foreach để duyệt qua từng phần tử của chúng.</a:t>
            </a:r>
          </a:p>
          <a:p>
            <a:pPr algn="just"/>
            <a:r>
              <a:rPr lang="vi-VN" sz="1200" dirty="0">
                <a:solidFill>
                  <a:srgbClr val="FFFF00"/>
                </a:solidFill>
              </a:rPr>
              <a:t>Mảng và Đối Tượng Có Iterator: </a:t>
            </a:r>
            <a:r>
              <a:rPr lang="vi-VN" sz="1200" dirty="0">
                <a:solidFill>
                  <a:schemeClr val="bg1"/>
                </a:solidFill>
              </a:rPr>
              <a:t>Các mảng (array) và các đối tượng của các lớp đã triển khai Iterator hoặc IteratorAggregate đều có thể được sử dụng như là Iterables.</a:t>
            </a:r>
          </a:p>
          <a:p>
            <a:pPr algn="just"/>
            <a:r>
              <a:rPr lang="vi-VN" sz="1200" dirty="0">
                <a:solidFill>
                  <a:srgbClr val="FFFF00"/>
                </a:solidFill>
              </a:rPr>
              <a:t>Iterable Interface: </a:t>
            </a:r>
            <a:r>
              <a:rPr lang="vi-VN" sz="1200" dirty="0">
                <a:solidFill>
                  <a:schemeClr val="bg1"/>
                </a:solidFill>
              </a:rPr>
              <a:t>Iterable không phải là một interface hoặc một lớp cụ thể trong PHP. Thay vào đó, nó là một từ khóa để chỉ các đối tượng có thể được lặp lại</a:t>
            </a:r>
            <a:r>
              <a:rPr lang="vi-VN" sz="1200" dirty="0" smtClean="0">
                <a:solidFill>
                  <a:schemeClr val="bg1"/>
                </a:solidFill>
              </a:rPr>
              <a:t>.</a:t>
            </a:r>
            <a:endParaRPr lang="en-US" sz="1200" dirty="0" smtClean="0">
              <a:solidFill>
                <a:schemeClr val="bg1"/>
              </a:solidFill>
            </a:endParaRPr>
          </a:p>
          <a:p>
            <a:pPr algn="just"/>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5096693" y="2090281"/>
            <a:ext cx="2715004" cy="1762371"/>
          </a:xfrm>
          <a:prstGeom prst="rect">
            <a:avLst/>
          </a:prstGeom>
        </p:spPr>
      </p:pic>
    </p:spTree>
    <p:extLst>
      <p:ext uri="{BB962C8B-B14F-4D97-AF65-F5344CB8AC3E}">
        <p14:creationId xmlns:p14="http://schemas.microsoft.com/office/powerpoint/2010/main" val="28145079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700953" y="462085"/>
            <a:ext cx="3666087" cy="307777"/>
          </a:xfrm>
          <a:prstGeom prst="rect">
            <a:avLst/>
          </a:prstGeom>
          <a:noFill/>
        </p:spPr>
        <p:txBody>
          <a:bodyPr wrap="square" rtlCol="0">
            <a:spAutoFit/>
          </a:bodyPr>
          <a:lstStyle/>
          <a:p>
            <a:r>
              <a:rPr lang="en-US" dirty="0">
                <a:solidFill>
                  <a:srgbClr val="FFFF00"/>
                </a:solidFill>
              </a:rPr>
              <a:t>MySQL Database- PHP MySQL </a:t>
            </a:r>
            <a:r>
              <a:rPr lang="en-US" dirty="0" err="1">
                <a:solidFill>
                  <a:srgbClr val="FFFF00"/>
                </a:solidFill>
              </a:rPr>
              <a:t>Databasea</a:t>
            </a:r>
            <a:endParaRPr lang="en-US" dirty="0">
              <a:solidFill>
                <a:srgbClr val="FFFF00"/>
              </a:solidFill>
            </a:endParaRPr>
          </a:p>
        </p:txBody>
      </p:sp>
      <p:sp>
        <p:nvSpPr>
          <p:cNvPr id="12" name="TextBox 11"/>
          <p:cNvSpPr txBox="1"/>
          <p:nvPr/>
        </p:nvSpPr>
        <p:spPr>
          <a:xfrm>
            <a:off x="170564" y="705286"/>
            <a:ext cx="3800735" cy="1569660"/>
          </a:xfrm>
          <a:prstGeom prst="rect">
            <a:avLst/>
          </a:prstGeom>
          <a:noFill/>
        </p:spPr>
        <p:txBody>
          <a:bodyPr wrap="square" rtlCol="0">
            <a:spAutoFit/>
          </a:bodyPr>
          <a:lstStyle/>
          <a:p>
            <a:pPr algn="just"/>
            <a:r>
              <a:rPr lang="vi-VN" sz="1200" dirty="0">
                <a:solidFill>
                  <a:srgbClr val="FFFF00"/>
                </a:solidFill>
              </a:rPr>
              <a:t>Giới thiệu về MySQL :</a:t>
            </a:r>
            <a:r>
              <a:rPr lang="vi-VN" sz="1200" dirty="0">
                <a:solidFill>
                  <a:schemeClr val="bg1"/>
                </a:solidFill>
              </a:rPr>
              <a:t>là một hệ quản trị cơ sở dữ liệu quan hệ (RDBMS - Relational Database Management System) mã nguồn mở. Nó sử dụng ngôn ngữ truy vấn có cấu trúc (SQL - Structured Query Language) để quản lý và thao tác với cơ sở dữ liệu. MySQL được biết đến với hiệu suất cao, khả năng mở rộng và độ tin cậy, và nó được sử dụng rộng rãi trong các ứng dụng web.</a:t>
            </a:r>
          </a:p>
        </p:txBody>
      </p:sp>
      <p:sp>
        <p:nvSpPr>
          <p:cNvPr id="9" name="TextBox 8"/>
          <p:cNvSpPr txBox="1"/>
          <p:nvPr/>
        </p:nvSpPr>
        <p:spPr>
          <a:xfrm>
            <a:off x="4289084" y="780785"/>
            <a:ext cx="4768148" cy="1200329"/>
          </a:xfrm>
          <a:prstGeom prst="rect">
            <a:avLst/>
          </a:prstGeom>
          <a:noFill/>
        </p:spPr>
        <p:txBody>
          <a:bodyPr wrap="square" rtlCol="0">
            <a:spAutoFit/>
          </a:bodyPr>
          <a:lstStyle/>
          <a:p>
            <a:pPr algn="just"/>
            <a:r>
              <a:rPr lang="vi-VN" sz="1200" dirty="0">
                <a:solidFill>
                  <a:srgbClr val="FFFF00"/>
                </a:solidFill>
              </a:rPr>
              <a:t>Mối quan hệ giữa PHP và MySQL: </a:t>
            </a:r>
            <a:r>
              <a:rPr lang="vi-VN" sz="1200" dirty="0">
                <a:solidFill>
                  <a:schemeClr val="bg1"/>
                </a:solidFill>
              </a:rPr>
              <a:t>PHP và MySQL thường được sử dụng cùng nhau để xây dựng các ứng dụng web động. PHP là một ngôn ngữ lập trình phía máy chủ (server-side), trong khi MySQL là một hệ quản trị cơ sở dữ liệu. PHP có thể gửi truy vấn đến MySQL để lưu trữ, truy xuất và thao tác dữ liệu, và sau đó hiển thị kết quả trên trình duyệt của người dùng.</a:t>
            </a:r>
          </a:p>
        </p:txBody>
      </p:sp>
      <p:sp>
        <p:nvSpPr>
          <p:cNvPr id="8" name="TextBox 7"/>
          <p:cNvSpPr txBox="1"/>
          <p:nvPr/>
        </p:nvSpPr>
        <p:spPr>
          <a:xfrm>
            <a:off x="170563" y="2261579"/>
            <a:ext cx="3800735" cy="1938992"/>
          </a:xfrm>
          <a:prstGeom prst="rect">
            <a:avLst/>
          </a:prstGeom>
          <a:noFill/>
        </p:spPr>
        <p:txBody>
          <a:bodyPr wrap="square" rtlCol="0">
            <a:spAutoFit/>
          </a:bodyPr>
          <a:lstStyle/>
          <a:p>
            <a:pPr algn="just"/>
            <a:r>
              <a:rPr lang="vi-VN" sz="1200" dirty="0">
                <a:solidFill>
                  <a:srgbClr val="FFFF00"/>
                </a:solidFill>
              </a:rPr>
              <a:t>Tại sao sử dụng MySQL:</a:t>
            </a:r>
          </a:p>
          <a:p>
            <a:pPr algn="just"/>
            <a:r>
              <a:rPr lang="vi-VN" sz="1200" dirty="0">
                <a:solidFill>
                  <a:srgbClr val="FFFF00"/>
                </a:solidFill>
              </a:rPr>
              <a:t>Hiệu suất cao: </a:t>
            </a:r>
            <a:r>
              <a:rPr lang="vi-VN" sz="1200" dirty="0">
                <a:solidFill>
                  <a:schemeClr val="bg1"/>
                </a:solidFill>
              </a:rPr>
              <a:t>MySQL có thể xử lý một lượng lớn dữ liệu và truy vấn phức tạp một cách hiệu quả.</a:t>
            </a:r>
          </a:p>
          <a:p>
            <a:pPr algn="just"/>
            <a:r>
              <a:rPr lang="vi-VN" sz="1200" dirty="0">
                <a:solidFill>
                  <a:srgbClr val="FFFF00"/>
                </a:solidFill>
              </a:rPr>
              <a:t>Mã nguồn mở: </a:t>
            </a:r>
            <a:r>
              <a:rPr lang="vi-VN" sz="1200" dirty="0">
                <a:solidFill>
                  <a:schemeClr val="bg1"/>
                </a:solidFill>
              </a:rPr>
              <a:t>MySQL là phần mềm mã nguồn mở và miễn phí, giúp tiết kiệm chi phí cho các dự án.</a:t>
            </a:r>
          </a:p>
          <a:p>
            <a:pPr algn="just"/>
            <a:r>
              <a:rPr lang="vi-VN" sz="1200" dirty="0">
                <a:solidFill>
                  <a:srgbClr val="FFFF00"/>
                </a:solidFill>
              </a:rPr>
              <a:t>Khả năng mở rộng</a:t>
            </a:r>
            <a:r>
              <a:rPr lang="vi-VN" sz="1200" dirty="0">
                <a:solidFill>
                  <a:schemeClr val="bg1"/>
                </a:solidFill>
              </a:rPr>
              <a:t>: MySQL có thể được sử dụng từ các ứng dụng nhỏ đến các hệ thống lớn với hàng triệu bản ghi.</a:t>
            </a:r>
          </a:p>
          <a:p>
            <a:pPr algn="just"/>
            <a:r>
              <a:rPr lang="vi-VN" sz="1200" dirty="0">
                <a:solidFill>
                  <a:srgbClr val="FFFF00"/>
                </a:solidFill>
              </a:rPr>
              <a:t>Bảo mật: </a:t>
            </a:r>
            <a:r>
              <a:rPr lang="vi-VN" sz="1200" dirty="0">
                <a:solidFill>
                  <a:schemeClr val="bg1"/>
                </a:solidFill>
              </a:rPr>
              <a:t>MySQL cung cấp nhiều tính năng bảo mật để bảo vệ dữ liệu.</a:t>
            </a:r>
          </a:p>
        </p:txBody>
      </p:sp>
      <p:sp>
        <p:nvSpPr>
          <p:cNvPr id="10" name="TextBox 9"/>
          <p:cNvSpPr txBox="1"/>
          <p:nvPr/>
        </p:nvSpPr>
        <p:spPr>
          <a:xfrm>
            <a:off x="4289083" y="1981114"/>
            <a:ext cx="4768148" cy="1200329"/>
          </a:xfrm>
          <a:prstGeom prst="rect">
            <a:avLst/>
          </a:prstGeom>
          <a:noFill/>
        </p:spPr>
        <p:txBody>
          <a:bodyPr wrap="square" rtlCol="0">
            <a:spAutoFit/>
          </a:bodyPr>
          <a:lstStyle/>
          <a:p>
            <a:pPr algn="just"/>
            <a:r>
              <a:rPr lang="vi-VN" sz="1200" dirty="0">
                <a:solidFill>
                  <a:srgbClr val="FFFF00"/>
                </a:solidFill>
              </a:rPr>
              <a:t>Mối quan hệ giữa PHP và MySQL: </a:t>
            </a:r>
            <a:r>
              <a:rPr lang="vi-VN" sz="1200" dirty="0">
                <a:solidFill>
                  <a:schemeClr val="bg1"/>
                </a:solidFill>
              </a:rPr>
              <a:t>PHP và MySQL thường được sử dụng cùng nhau để xây dựng các ứng dụng web động. PHP là một ngôn ngữ lập trình phía máy chủ (server-side), trong khi MySQL là một hệ quản trị cơ sở dữ liệu. PHP có thể gửi truy vấn đến MySQL để lưu trữ, truy xuất và thao tác dữ liệu, và sau đó hiển thị kết quả trên trình duyệt của người dùng.</a:t>
            </a:r>
          </a:p>
        </p:txBody>
      </p:sp>
    </p:spTree>
    <p:extLst>
      <p:ext uri="{BB962C8B-B14F-4D97-AF65-F5344CB8AC3E}">
        <p14:creationId xmlns:p14="http://schemas.microsoft.com/office/powerpoint/2010/main" val="991835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6815" y="820959"/>
            <a:ext cx="8902607" cy="4204904"/>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indent="0" algn="just">
              <a:buNone/>
            </a:pPr>
            <a:r>
              <a:rPr lang="en-US" dirty="0" smtClean="0">
                <a:solidFill>
                  <a:srgbClr val="FFFF00"/>
                </a:solidFill>
              </a:rPr>
              <a:t>1. </a:t>
            </a:r>
            <a:r>
              <a:rPr lang="en-US" dirty="0" err="1" smtClean="0">
                <a:solidFill>
                  <a:srgbClr val="FFFF00"/>
                </a:solidFill>
              </a:rPr>
              <a:t>Viết</a:t>
            </a:r>
            <a:r>
              <a:rPr lang="en-US" dirty="0" smtClean="0">
                <a:solidFill>
                  <a:srgbClr val="FFFF00"/>
                </a:solidFill>
              </a:rPr>
              <a:t> </a:t>
            </a:r>
            <a:r>
              <a:rPr lang="en-US" dirty="0" err="1" smtClean="0">
                <a:solidFill>
                  <a:srgbClr val="FFFF00"/>
                </a:solidFill>
              </a:rPr>
              <a:t>ghi</a:t>
            </a:r>
            <a:r>
              <a:rPr lang="en-US" dirty="0" smtClean="0">
                <a:solidFill>
                  <a:srgbClr val="FFFF00"/>
                </a:solidFill>
              </a:rPr>
              <a:t> </a:t>
            </a:r>
            <a:r>
              <a:rPr lang="en-US" dirty="0" err="1" smtClean="0">
                <a:solidFill>
                  <a:srgbClr val="FFFF00"/>
                </a:solidFill>
              </a:rPr>
              <a:t>chú</a:t>
            </a:r>
            <a:r>
              <a:rPr lang="en-US" dirty="0" smtClean="0">
                <a:solidFill>
                  <a:srgbClr val="FFFF00"/>
                </a:solidFill>
              </a:rPr>
              <a:t> </a:t>
            </a:r>
            <a:r>
              <a:rPr lang="en-US" dirty="0" err="1" smtClean="0">
                <a:solidFill>
                  <a:srgbClr val="FFFF00"/>
                </a:solidFill>
              </a:rPr>
              <a:t>trong</a:t>
            </a:r>
            <a:r>
              <a:rPr lang="en-US" dirty="0" smtClean="0">
                <a:solidFill>
                  <a:srgbClr val="FFFF00"/>
                </a:solidFill>
              </a:rPr>
              <a:t> PHP:</a:t>
            </a:r>
          </a:p>
          <a:p>
            <a:pPr marL="0" indent="0" algn="just">
              <a:buNone/>
            </a:pPr>
            <a:r>
              <a:rPr lang="en-US" dirty="0" smtClean="0">
                <a:solidFill>
                  <a:srgbClr val="FFFF00"/>
                </a:solidFill>
              </a:rPr>
              <a:t>1.5.1. </a:t>
            </a:r>
            <a:r>
              <a:rPr lang="en-US" dirty="0" err="1" smtClean="0">
                <a:solidFill>
                  <a:srgbClr val="FFFF00"/>
                </a:solidFill>
              </a:rPr>
              <a:t>Ghi</a:t>
            </a:r>
            <a:r>
              <a:rPr lang="en-US" dirty="0" smtClean="0">
                <a:solidFill>
                  <a:srgbClr val="FFFF00"/>
                </a:solidFill>
              </a:rPr>
              <a:t> </a:t>
            </a:r>
            <a:r>
              <a:rPr lang="en-US" dirty="0" err="1" smtClean="0">
                <a:solidFill>
                  <a:srgbClr val="FFFF00"/>
                </a:solidFill>
              </a:rPr>
              <a:t>Chú</a:t>
            </a:r>
            <a:r>
              <a:rPr lang="en-US" dirty="0" smtClean="0">
                <a:solidFill>
                  <a:srgbClr val="FFFF00"/>
                </a:solidFill>
              </a:rPr>
              <a:t> </a:t>
            </a:r>
            <a:r>
              <a:rPr lang="en-US" dirty="0" err="1" smtClean="0">
                <a:solidFill>
                  <a:srgbClr val="FFFF00"/>
                </a:solidFill>
              </a:rPr>
              <a:t>Một</a:t>
            </a:r>
            <a:r>
              <a:rPr lang="en-US" dirty="0" smtClean="0">
                <a:solidFill>
                  <a:srgbClr val="FFFF00"/>
                </a:solidFill>
              </a:rPr>
              <a:t> </a:t>
            </a:r>
            <a:r>
              <a:rPr lang="en-US" dirty="0" err="1" smtClean="0">
                <a:solidFill>
                  <a:srgbClr val="FFFF00"/>
                </a:solidFill>
              </a:rPr>
              <a:t>Dòng</a:t>
            </a:r>
            <a:endParaRPr lang="en-US" dirty="0" smtClean="0">
              <a:solidFill>
                <a:srgbClr val="FFFF00"/>
              </a:solidFill>
            </a:endParaRPr>
          </a:p>
          <a:p>
            <a:pPr marL="285750" indent="-285750" algn="just">
              <a:buFont typeface="Arial" panose="020B0604020202020204" pitchFamily="34" charset="0"/>
              <a:buChar char="•"/>
            </a:pPr>
            <a:r>
              <a:rPr lang="vi-VN" dirty="0" smtClean="0"/>
              <a:t>Sử Dụng Dấu // : Ghi chú bắt đầu với // và tất cả các ký tự sau đó trên cùng một dòng sẽ được coi là ghi chú.</a:t>
            </a:r>
            <a:endParaRPr lang="en-US" dirty="0" smtClean="0"/>
          </a:p>
          <a:p>
            <a:pPr marL="0" indent="0" algn="just">
              <a:buNone/>
            </a:pPr>
            <a:endParaRPr lang="en-US" dirty="0" smtClean="0"/>
          </a:p>
          <a:p>
            <a:pPr marL="285750" indent="-285750" algn="just">
              <a:buFont typeface="Arial" panose="020B0604020202020204" pitchFamily="34" charset="0"/>
              <a:buChar char="•"/>
            </a:pPr>
            <a:r>
              <a:rPr lang="vi-VN" dirty="0" smtClean="0"/>
              <a:t>Sử Dụng Dấu #: Bạn cũng có thể sử dụng dấu # để tạo ghi chú một dòng, nhưng cách này ít phổ biến hơn so với //.</a:t>
            </a:r>
            <a:endParaRPr lang="en-US" dirty="0" smtClean="0"/>
          </a:p>
          <a:p>
            <a:pPr marL="0" indent="0" algn="just">
              <a:buNone/>
            </a:pPr>
            <a:endParaRPr lang="en-US" dirty="0" smtClean="0"/>
          </a:p>
          <a:p>
            <a:pPr marL="0" indent="0" algn="just">
              <a:buNone/>
            </a:pPr>
            <a:endParaRPr lang="en-US" dirty="0" smtClean="0"/>
          </a:p>
          <a:p>
            <a:pPr marL="0" indent="0" algn="just">
              <a:buNone/>
            </a:pPr>
            <a:r>
              <a:rPr lang="en-US" dirty="0" smtClean="0">
                <a:solidFill>
                  <a:srgbClr val="FFFF00"/>
                </a:solidFill>
              </a:rPr>
              <a:t>1.5.2. </a:t>
            </a:r>
            <a:r>
              <a:rPr lang="en-US" dirty="0" err="1" smtClean="0">
                <a:solidFill>
                  <a:srgbClr val="FFFF00"/>
                </a:solidFill>
              </a:rPr>
              <a:t>Ghi</a:t>
            </a:r>
            <a:r>
              <a:rPr lang="en-US" dirty="0" smtClean="0">
                <a:solidFill>
                  <a:srgbClr val="FFFF00"/>
                </a:solidFill>
              </a:rPr>
              <a:t> </a:t>
            </a:r>
            <a:r>
              <a:rPr lang="en-US" dirty="0" err="1" smtClean="0">
                <a:solidFill>
                  <a:srgbClr val="FFFF00"/>
                </a:solidFill>
              </a:rPr>
              <a:t>Chú</a:t>
            </a:r>
            <a:r>
              <a:rPr lang="en-US" dirty="0" smtClean="0">
                <a:solidFill>
                  <a:srgbClr val="FFFF00"/>
                </a:solidFill>
              </a:rPr>
              <a:t> </a:t>
            </a:r>
            <a:r>
              <a:rPr lang="en-US" dirty="0" err="1" smtClean="0">
                <a:solidFill>
                  <a:srgbClr val="FFFF00"/>
                </a:solidFill>
              </a:rPr>
              <a:t>Nhiều</a:t>
            </a:r>
            <a:r>
              <a:rPr lang="en-US" dirty="0" smtClean="0">
                <a:solidFill>
                  <a:srgbClr val="FFFF00"/>
                </a:solidFill>
              </a:rPr>
              <a:t> </a:t>
            </a:r>
            <a:r>
              <a:rPr lang="en-US" dirty="0" err="1" smtClean="0">
                <a:solidFill>
                  <a:srgbClr val="FFFF00"/>
                </a:solidFill>
              </a:rPr>
              <a:t>Dòng</a:t>
            </a:r>
            <a:endParaRPr lang="en-US" dirty="0" smtClean="0">
              <a:solidFill>
                <a:srgbClr val="FFFF00"/>
              </a:solidFill>
            </a:endParaRPr>
          </a:p>
          <a:p>
            <a:pPr marL="285750" indent="-285750" algn="just">
              <a:buFont typeface="Arial" panose="020B0604020202020204" pitchFamily="34" charset="0"/>
              <a:buChar char="•"/>
            </a:pPr>
            <a:r>
              <a:rPr lang="vi-VN" dirty="0" smtClean="0">
                <a:solidFill>
                  <a:schemeClr val="bg1"/>
                </a:solidFill>
              </a:rPr>
              <a:t>Ghi chú nhiều dòng bắt đầu bằng /* và kết thúc bằng */. Tất cả các ký tự giữa hai dấu này sẽ được coi là ghi chú.</a:t>
            </a:r>
            <a:endParaRPr lang="en-US" dirty="0" smtClean="0">
              <a:solidFill>
                <a:schemeClr val="bg1"/>
              </a:solidFill>
            </a:endParaRPr>
          </a:p>
        </p:txBody>
      </p:sp>
      <p:sp>
        <p:nvSpPr>
          <p:cNvPr id="467" name="Google Shape;467;p46"/>
          <p:cNvSpPr txBox="1">
            <a:spLocks noGrp="1"/>
          </p:cNvSpPr>
          <p:nvPr>
            <p:ph type="title"/>
          </p:nvPr>
        </p:nvSpPr>
        <p:spPr>
          <a:xfrm>
            <a:off x="673279" y="259173"/>
            <a:ext cx="8250464" cy="457200"/>
          </a:xfrm>
          <a:prstGeom prst="rect">
            <a:avLst/>
          </a:prstGeom>
        </p:spPr>
        <p:txBody>
          <a:bodyPr spcFirstLastPara="1" wrap="square" lIns="91425" tIns="91425" rIns="91425" bIns="91425" anchor="ctr" anchorCtr="0">
            <a:noAutofit/>
          </a:bodyPr>
          <a:lstStyle/>
          <a:p>
            <a:pPr lvl="0"/>
            <a:r>
              <a:rPr lang="en" dirty="0" smtClean="0"/>
              <a:t>1.5. </a:t>
            </a:r>
            <a:r>
              <a:rPr lang="vi-VN" dirty="0"/>
              <a:t>Cấu trúc và cú pháp cơ bản của PHP</a:t>
            </a:r>
            <a:endParaRPr dirty="0"/>
          </a:p>
        </p:txBody>
      </p:sp>
      <p:pic>
        <p:nvPicPr>
          <p:cNvPr id="2" name="Picture 1"/>
          <p:cNvPicPr>
            <a:picLocks noChangeAspect="1"/>
          </p:cNvPicPr>
          <p:nvPr/>
        </p:nvPicPr>
        <p:blipFill>
          <a:blip r:embed="rId3"/>
          <a:stretch>
            <a:fillRect/>
          </a:stretch>
        </p:blipFill>
        <p:spPr>
          <a:xfrm>
            <a:off x="4226171" y="896538"/>
            <a:ext cx="4544059" cy="943107"/>
          </a:xfrm>
          <a:prstGeom prst="rect">
            <a:avLst/>
          </a:prstGeom>
        </p:spPr>
      </p:pic>
      <p:pic>
        <p:nvPicPr>
          <p:cNvPr id="3" name="Picture 2"/>
          <p:cNvPicPr>
            <a:picLocks noChangeAspect="1"/>
          </p:cNvPicPr>
          <p:nvPr/>
        </p:nvPicPr>
        <p:blipFill>
          <a:blip r:embed="rId4"/>
          <a:stretch>
            <a:fillRect/>
          </a:stretch>
        </p:blipFill>
        <p:spPr>
          <a:xfrm>
            <a:off x="4226171" y="2970672"/>
            <a:ext cx="4315427" cy="876422"/>
          </a:xfrm>
          <a:prstGeom prst="rect">
            <a:avLst/>
          </a:prstGeom>
        </p:spPr>
      </p:pic>
      <p:pic>
        <p:nvPicPr>
          <p:cNvPr id="4" name="Picture 3"/>
          <p:cNvPicPr>
            <a:picLocks noChangeAspect="1"/>
          </p:cNvPicPr>
          <p:nvPr/>
        </p:nvPicPr>
        <p:blipFill>
          <a:blip r:embed="rId5"/>
          <a:stretch>
            <a:fillRect/>
          </a:stretch>
        </p:blipFill>
        <p:spPr>
          <a:xfrm>
            <a:off x="4226171" y="4093944"/>
            <a:ext cx="3474523" cy="865176"/>
          </a:xfrm>
          <a:prstGeom prst="rect">
            <a:avLst/>
          </a:prstGeom>
        </p:spPr>
      </p:pic>
    </p:spTree>
    <p:extLst>
      <p:ext uri="{BB962C8B-B14F-4D97-AF65-F5344CB8AC3E}">
        <p14:creationId xmlns:p14="http://schemas.microsoft.com/office/powerpoint/2010/main" val="32813713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700953" y="462085"/>
            <a:ext cx="3666087"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a:t>
            </a:r>
            <a:r>
              <a:rPr lang="en-US" dirty="0" err="1">
                <a:solidFill>
                  <a:srgbClr val="FFFF00"/>
                </a:solidFill>
              </a:rPr>
              <a:t>Cài</a:t>
            </a:r>
            <a:r>
              <a:rPr lang="en-US" dirty="0">
                <a:solidFill>
                  <a:srgbClr val="FFFF00"/>
                </a:solidFill>
              </a:rPr>
              <a:t> </a:t>
            </a:r>
            <a:r>
              <a:rPr lang="en-US" dirty="0" err="1">
                <a:solidFill>
                  <a:srgbClr val="FFFF00"/>
                </a:solidFill>
              </a:rPr>
              <a:t>đặt</a:t>
            </a:r>
            <a:r>
              <a:rPr lang="en-US" dirty="0">
                <a:solidFill>
                  <a:srgbClr val="FFFF00"/>
                </a:solidFill>
              </a:rPr>
              <a:t> MySQL</a:t>
            </a:r>
            <a:endParaRPr lang="en-US" dirty="0">
              <a:solidFill>
                <a:srgbClr val="FFFF00"/>
              </a:solidFill>
            </a:endParaRPr>
          </a:p>
        </p:txBody>
      </p:sp>
      <p:sp>
        <p:nvSpPr>
          <p:cNvPr id="12" name="TextBox 11"/>
          <p:cNvSpPr txBox="1"/>
          <p:nvPr/>
        </p:nvSpPr>
        <p:spPr>
          <a:xfrm>
            <a:off x="170564" y="705286"/>
            <a:ext cx="3800735" cy="276999"/>
          </a:xfrm>
          <a:prstGeom prst="rect">
            <a:avLst/>
          </a:prstGeom>
          <a:noFill/>
        </p:spPr>
        <p:txBody>
          <a:bodyPr wrap="square" rtlCol="0">
            <a:spAutoFit/>
          </a:bodyPr>
          <a:lstStyle/>
          <a:p>
            <a:pPr algn="just"/>
            <a:r>
              <a:rPr lang="vi-VN" sz="1200" dirty="0">
                <a:solidFill>
                  <a:srgbClr val="FFFF00"/>
                </a:solidFill>
              </a:rPr>
              <a:t>Cài đặt MySQL trên Windows, macOS, Linux</a:t>
            </a:r>
            <a:endParaRPr lang="vi-VN" sz="1200" dirty="0">
              <a:solidFill>
                <a:schemeClr val="bg1"/>
              </a:solidFill>
            </a:endParaRPr>
          </a:p>
        </p:txBody>
      </p:sp>
      <p:sp>
        <p:nvSpPr>
          <p:cNvPr id="8" name="TextBox 7"/>
          <p:cNvSpPr txBox="1"/>
          <p:nvPr/>
        </p:nvSpPr>
        <p:spPr>
          <a:xfrm>
            <a:off x="170563" y="982285"/>
            <a:ext cx="3800735" cy="1569660"/>
          </a:xfrm>
          <a:prstGeom prst="rect">
            <a:avLst/>
          </a:prstGeom>
          <a:noFill/>
        </p:spPr>
        <p:txBody>
          <a:bodyPr wrap="square" rtlCol="0">
            <a:spAutoFit/>
          </a:bodyPr>
          <a:lstStyle/>
          <a:p>
            <a:pPr algn="just"/>
            <a:r>
              <a:rPr lang="vi-VN" sz="1200" dirty="0">
                <a:solidFill>
                  <a:srgbClr val="FFFF00"/>
                </a:solidFill>
              </a:rPr>
              <a:t>Cài đặt trên Windows:</a:t>
            </a:r>
          </a:p>
          <a:p>
            <a:pPr algn="just"/>
            <a:r>
              <a:rPr lang="vi-VN" sz="1200" dirty="0">
                <a:solidFill>
                  <a:schemeClr val="bg1"/>
                </a:solidFill>
              </a:rPr>
              <a:t>Tải xuống MySQL Installer từ trang web chính thức của MySQL.</a:t>
            </a:r>
          </a:p>
          <a:p>
            <a:pPr algn="just"/>
            <a:r>
              <a:rPr lang="vi-VN" sz="1200" dirty="0">
                <a:solidFill>
                  <a:schemeClr val="bg1"/>
                </a:solidFill>
              </a:rPr>
              <a:t>Chạy MySQL Installer và chọn "Developer Default" để cài đặt các thành phần cần thiết.</a:t>
            </a:r>
          </a:p>
          <a:p>
            <a:pPr algn="just"/>
            <a:r>
              <a:rPr lang="vi-VN" sz="1200" dirty="0">
                <a:solidFill>
                  <a:schemeClr val="bg1"/>
                </a:solidFill>
              </a:rPr>
              <a:t>Thực hiện theo các bước hướng dẫn để cấu hình MySQL, bao gồm việc tạo mật khẩu cho tài khoản root.</a:t>
            </a:r>
          </a:p>
        </p:txBody>
      </p:sp>
      <p:sp>
        <p:nvSpPr>
          <p:cNvPr id="11" name="TextBox 10"/>
          <p:cNvSpPr txBox="1"/>
          <p:nvPr/>
        </p:nvSpPr>
        <p:spPr>
          <a:xfrm>
            <a:off x="170562" y="2482924"/>
            <a:ext cx="3800735" cy="461665"/>
          </a:xfrm>
          <a:prstGeom prst="rect">
            <a:avLst/>
          </a:prstGeom>
          <a:noFill/>
        </p:spPr>
        <p:txBody>
          <a:bodyPr wrap="square" rtlCol="0">
            <a:spAutoFit/>
          </a:bodyPr>
          <a:lstStyle/>
          <a:p>
            <a:pPr algn="just"/>
            <a:r>
              <a:rPr lang="vi-VN" sz="1200" dirty="0">
                <a:solidFill>
                  <a:srgbClr val="FFFF00"/>
                </a:solidFill>
              </a:rPr>
              <a:t>Cài đặt trên macOS</a:t>
            </a:r>
          </a:p>
          <a:p>
            <a:pPr algn="just"/>
            <a:r>
              <a:rPr lang="vi-VN" sz="1200" dirty="0">
                <a:solidFill>
                  <a:schemeClr val="bg1"/>
                </a:solidFill>
              </a:rPr>
              <a:t>Sử dụng Homebrew để cài đặt MySQL:</a:t>
            </a:r>
          </a:p>
        </p:txBody>
      </p:sp>
      <p:pic>
        <p:nvPicPr>
          <p:cNvPr id="2" name="Picture 1"/>
          <p:cNvPicPr>
            <a:picLocks noChangeAspect="1"/>
          </p:cNvPicPr>
          <p:nvPr/>
        </p:nvPicPr>
        <p:blipFill>
          <a:blip r:embed="rId3"/>
          <a:stretch>
            <a:fillRect/>
          </a:stretch>
        </p:blipFill>
        <p:spPr>
          <a:xfrm>
            <a:off x="263683" y="2955822"/>
            <a:ext cx="1620298" cy="447269"/>
          </a:xfrm>
          <a:prstGeom prst="rect">
            <a:avLst/>
          </a:prstGeom>
        </p:spPr>
      </p:pic>
      <p:sp>
        <p:nvSpPr>
          <p:cNvPr id="13" name="TextBox 12"/>
          <p:cNvSpPr txBox="1"/>
          <p:nvPr/>
        </p:nvSpPr>
        <p:spPr>
          <a:xfrm>
            <a:off x="170561" y="3380463"/>
            <a:ext cx="3800735" cy="276999"/>
          </a:xfrm>
          <a:prstGeom prst="rect">
            <a:avLst/>
          </a:prstGeom>
          <a:noFill/>
        </p:spPr>
        <p:txBody>
          <a:bodyPr wrap="square" rtlCol="0">
            <a:spAutoFit/>
          </a:bodyPr>
          <a:lstStyle/>
          <a:p>
            <a:pPr algn="just"/>
            <a:r>
              <a:rPr lang="vi-VN" sz="1200" dirty="0">
                <a:solidFill>
                  <a:schemeClr val="bg1"/>
                </a:solidFill>
              </a:rPr>
              <a:t>Khởi động MySQL</a:t>
            </a:r>
          </a:p>
        </p:txBody>
      </p:sp>
      <p:sp>
        <p:nvSpPr>
          <p:cNvPr id="14" name="TextBox 13"/>
          <p:cNvSpPr txBox="1"/>
          <p:nvPr/>
        </p:nvSpPr>
        <p:spPr>
          <a:xfrm>
            <a:off x="170561" y="4024315"/>
            <a:ext cx="3800735" cy="276999"/>
          </a:xfrm>
          <a:prstGeom prst="rect">
            <a:avLst/>
          </a:prstGeom>
          <a:noFill/>
        </p:spPr>
        <p:txBody>
          <a:bodyPr wrap="square" rtlCol="0">
            <a:spAutoFit/>
          </a:bodyPr>
          <a:lstStyle/>
          <a:p>
            <a:pPr algn="just"/>
            <a:r>
              <a:rPr lang="vi-VN" sz="1200" dirty="0">
                <a:solidFill>
                  <a:schemeClr val="bg1"/>
                </a:solidFill>
              </a:rPr>
              <a:t>Thiết lập mật khẩu cho tài khoản root</a:t>
            </a:r>
          </a:p>
        </p:txBody>
      </p:sp>
      <p:pic>
        <p:nvPicPr>
          <p:cNvPr id="3" name="Picture 2"/>
          <p:cNvPicPr>
            <a:picLocks noChangeAspect="1"/>
          </p:cNvPicPr>
          <p:nvPr/>
        </p:nvPicPr>
        <p:blipFill>
          <a:blip r:embed="rId4"/>
          <a:stretch>
            <a:fillRect/>
          </a:stretch>
        </p:blipFill>
        <p:spPr>
          <a:xfrm>
            <a:off x="241875" y="3633426"/>
            <a:ext cx="2708233" cy="338529"/>
          </a:xfrm>
          <a:prstGeom prst="rect">
            <a:avLst/>
          </a:prstGeom>
        </p:spPr>
      </p:pic>
      <p:pic>
        <p:nvPicPr>
          <p:cNvPr id="5" name="Picture 4"/>
          <p:cNvPicPr>
            <a:picLocks noChangeAspect="1"/>
          </p:cNvPicPr>
          <p:nvPr/>
        </p:nvPicPr>
        <p:blipFill>
          <a:blip r:embed="rId5"/>
          <a:stretch>
            <a:fillRect/>
          </a:stretch>
        </p:blipFill>
        <p:spPr>
          <a:xfrm>
            <a:off x="263683" y="4353674"/>
            <a:ext cx="2686425" cy="219106"/>
          </a:xfrm>
          <a:prstGeom prst="rect">
            <a:avLst/>
          </a:prstGeom>
        </p:spPr>
      </p:pic>
      <p:sp>
        <p:nvSpPr>
          <p:cNvPr id="15" name="TextBox 14"/>
          <p:cNvSpPr txBox="1"/>
          <p:nvPr/>
        </p:nvSpPr>
        <p:spPr>
          <a:xfrm>
            <a:off x="4634776" y="803849"/>
            <a:ext cx="3800735" cy="276999"/>
          </a:xfrm>
          <a:prstGeom prst="rect">
            <a:avLst/>
          </a:prstGeom>
          <a:noFill/>
        </p:spPr>
        <p:txBody>
          <a:bodyPr wrap="square" rtlCol="0">
            <a:spAutoFit/>
          </a:bodyPr>
          <a:lstStyle/>
          <a:p>
            <a:pPr algn="just"/>
            <a:r>
              <a:rPr lang="vi-VN" sz="1200" dirty="0">
                <a:solidFill>
                  <a:srgbClr val="FFFF00"/>
                </a:solidFill>
              </a:rPr>
              <a:t>Cài đặt trên Linux : </a:t>
            </a:r>
            <a:r>
              <a:rPr lang="vi-VN" sz="1200" dirty="0">
                <a:solidFill>
                  <a:schemeClr val="bg1"/>
                </a:solidFill>
              </a:rPr>
              <a:t>Đối với Ubuntu</a:t>
            </a:r>
          </a:p>
        </p:txBody>
      </p:sp>
      <p:pic>
        <p:nvPicPr>
          <p:cNvPr id="6" name="Picture 5"/>
          <p:cNvPicPr>
            <a:picLocks noChangeAspect="1"/>
          </p:cNvPicPr>
          <p:nvPr/>
        </p:nvPicPr>
        <p:blipFill>
          <a:blip r:embed="rId6"/>
          <a:stretch>
            <a:fillRect/>
          </a:stretch>
        </p:blipFill>
        <p:spPr>
          <a:xfrm>
            <a:off x="4745710" y="1178655"/>
            <a:ext cx="2495898" cy="895475"/>
          </a:xfrm>
          <a:prstGeom prst="rect">
            <a:avLst/>
          </a:prstGeom>
        </p:spPr>
      </p:pic>
      <p:sp>
        <p:nvSpPr>
          <p:cNvPr id="16" name="TextBox 15"/>
          <p:cNvSpPr txBox="1"/>
          <p:nvPr/>
        </p:nvSpPr>
        <p:spPr>
          <a:xfrm>
            <a:off x="4693734" y="2171937"/>
            <a:ext cx="3800735" cy="276999"/>
          </a:xfrm>
          <a:prstGeom prst="rect">
            <a:avLst/>
          </a:prstGeom>
          <a:noFill/>
        </p:spPr>
        <p:txBody>
          <a:bodyPr wrap="square" rtlCol="0">
            <a:spAutoFit/>
          </a:bodyPr>
          <a:lstStyle/>
          <a:p>
            <a:pPr algn="just"/>
            <a:r>
              <a:rPr lang="vi-VN" sz="1200" dirty="0">
                <a:solidFill>
                  <a:srgbClr val="FFFF00"/>
                </a:solidFill>
              </a:rPr>
              <a:t>Cài đặt trên Linux : </a:t>
            </a:r>
            <a:r>
              <a:rPr lang="vi-VN" sz="1200" dirty="0">
                <a:solidFill>
                  <a:schemeClr val="bg1"/>
                </a:solidFill>
              </a:rPr>
              <a:t>Đối với CentOS</a:t>
            </a:r>
          </a:p>
        </p:txBody>
      </p:sp>
      <p:pic>
        <p:nvPicPr>
          <p:cNvPr id="7" name="Picture 6"/>
          <p:cNvPicPr>
            <a:picLocks noChangeAspect="1"/>
          </p:cNvPicPr>
          <p:nvPr/>
        </p:nvPicPr>
        <p:blipFill>
          <a:blip r:embed="rId7"/>
          <a:stretch>
            <a:fillRect/>
          </a:stretch>
        </p:blipFill>
        <p:spPr>
          <a:xfrm>
            <a:off x="4745710" y="2631692"/>
            <a:ext cx="2638793" cy="1095528"/>
          </a:xfrm>
          <a:prstGeom prst="rect">
            <a:avLst/>
          </a:prstGeom>
        </p:spPr>
      </p:pic>
    </p:spTree>
    <p:extLst>
      <p:ext uri="{BB962C8B-B14F-4D97-AF65-F5344CB8AC3E}">
        <p14:creationId xmlns:p14="http://schemas.microsoft.com/office/powerpoint/2010/main" val="13921833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 </a:t>
            </a:r>
            <a:r>
              <a:rPr lang="en-US" dirty="0" err="1">
                <a:solidFill>
                  <a:srgbClr val="FFFF00"/>
                </a:solidFill>
              </a:rPr>
              <a:t>Cài</a:t>
            </a:r>
            <a:r>
              <a:rPr lang="en-US" dirty="0">
                <a:solidFill>
                  <a:srgbClr val="FFFF00"/>
                </a:solidFill>
              </a:rPr>
              <a:t> </a:t>
            </a:r>
            <a:r>
              <a:rPr lang="en-US" dirty="0" err="1">
                <a:solidFill>
                  <a:srgbClr val="FFFF00"/>
                </a:solidFill>
              </a:rPr>
              <a:t>đặt</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cấu</a:t>
            </a:r>
            <a:r>
              <a:rPr lang="en-US" dirty="0">
                <a:solidFill>
                  <a:srgbClr val="FFFF00"/>
                </a:solidFill>
              </a:rPr>
              <a:t> </a:t>
            </a:r>
            <a:r>
              <a:rPr lang="en-US" dirty="0" err="1">
                <a:solidFill>
                  <a:srgbClr val="FFFF00"/>
                </a:solidFill>
              </a:rPr>
              <a:t>hình</a:t>
            </a:r>
            <a:r>
              <a:rPr lang="en-US" dirty="0">
                <a:solidFill>
                  <a:srgbClr val="FFFF00"/>
                </a:solidFill>
              </a:rPr>
              <a:t> </a:t>
            </a:r>
            <a:r>
              <a:rPr lang="en-US" dirty="0" err="1">
                <a:solidFill>
                  <a:srgbClr val="FFFF00"/>
                </a:solidFill>
              </a:rPr>
              <a:t>PHPMyAdmin</a:t>
            </a:r>
            <a:endParaRPr lang="en-US" dirty="0">
              <a:solidFill>
                <a:srgbClr val="FFFF00"/>
              </a:solidFill>
            </a:endParaRPr>
          </a:p>
        </p:txBody>
      </p:sp>
      <p:sp>
        <p:nvSpPr>
          <p:cNvPr id="12" name="TextBox 11"/>
          <p:cNvSpPr txBox="1"/>
          <p:nvPr/>
        </p:nvSpPr>
        <p:spPr>
          <a:xfrm>
            <a:off x="170564" y="705286"/>
            <a:ext cx="3800735" cy="276999"/>
          </a:xfrm>
          <a:prstGeom prst="rect">
            <a:avLst/>
          </a:prstGeom>
          <a:noFill/>
        </p:spPr>
        <p:txBody>
          <a:bodyPr wrap="square" rtlCol="0">
            <a:spAutoFit/>
          </a:bodyPr>
          <a:lstStyle/>
          <a:p>
            <a:pPr algn="just"/>
            <a:r>
              <a:rPr lang="vi-VN" sz="1200" dirty="0">
                <a:solidFill>
                  <a:srgbClr val="FFFF00"/>
                </a:solidFill>
              </a:rPr>
              <a:t>Cài đặt PHPMyAdmin</a:t>
            </a:r>
            <a:endParaRPr lang="vi-VN" sz="1200" dirty="0">
              <a:solidFill>
                <a:schemeClr val="bg1"/>
              </a:solidFill>
            </a:endParaRPr>
          </a:p>
        </p:txBody>
      </p:sp>
      <p:sp>
        <p:nvSpPr>
          <p:cNvPr id="9" name="TextBox 8"/>
          <p:cNvSpPr txBox="1"/>
          <p:nvPr/>
        </p:nvSpPr>
        <p:spPr>
          <a:xfrm>
            <a:off x="170564" y="1013063"/>
            <a:ext cx="2846289" cy="276999"/>
          </a:xfrm>
          <a:prstGeom prst="rect">
            <a:avLst/>
          </a:prstGeom>
          <a:noFill/>
        </p:spPr>
        <p:txBody>
          <a:bodyPr wrap="square" rtlCol="0">
            <a:spAutoFit/>
          </a:bodyPr>
          <a:lstStyle/>
          <a:p>
            <a:pPr algn="just"/>
            <a:r>
              <a:rPr lang="vi-VN" sz="1200" dirty="0">
                <a:solidFill>
                  <a:srgbClr val="FFFF00"/>
                </a:solidFill>
              </a:rPr>
              <a:t>Trên Ubuntu</a:t>
            </a:r>
            <a:endParaRPr lang="vi-VN" sz="1200" dirty="0">
              <a:solidFill>
                <a:schemeClr val="bg1"/>
              </a:solidFill>
            </a:endParaRPr>
          </a:p>
        </p:txBody>
      </p:sp>
      <p:sp>
        <p:nvSpPr>
          <p:cNvPr id="10" name="TextBox 9"/>
          <p:cNvSpPr txBox="1"/>
          <p:nvPr/>
        </p:nvSpPr>
        <p:spPr>
          <a:xfrm>
            <a:off x="4202315" y="769862"/>
            <a:ext cx="4768148" cy="276999"/>
          </a:xfrm>
          <a:prstGeom prst="rect">
            <a:avLst/>
          </a:prstGeom>
          <a:noFill/>
        </p:spPr>
        <p:txBody>
          <a:bodyPr wrap="square" rtlCol="0">
            <a:spAutoFit/>
          </a:bodyPr>
          <a:lstStyle/>
          <a:p>
            <a:pPr algn="just"/>
            <a:r>
              <a:rPr lang="vi-VN" sz="1200" dirty="0">
                <a:solidFill>
                  <a:srgbClr val="FFFF00"/>
                </a:solidFill>
              </a:rPr>
              <a:t>Cấu hình PHPMyAdmin</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99509" y="1409534"/>
            <a:ext cx="2467319" cy="571580"/>
          </a:xfrm>
          <a:prstGeom prst="rect">
            <a:avLst/>
          </a:prstGeom>
        </p:spPr>
      </p:pic>
      <p:sp>
        <p:nvSpPr>
          <p:cNvPr id="11" name="TextBox 10"/>
          <p:cNvSpPr txBox="1"/>
          <p:nvPr/>
        </p:nvSpPr>
        <p:spPr>
          <a:xfrm>
            <a:off x="229522" y="2100586"/>
            <a:ext cx="2846289" cy="276999"/>
          </a:xfrm>
          <a:prstGeom prst="rect">
            <a:avLst/>
          </a:prstGeom>
          <a:noFill/>
        </p:spPr>
        <p:txBody>
          <a:bodyPr wrap="square" rtlCol="0">
            <a:spAutoFit/>
          </a:bodyPr>
          <a:lstStyle/>
          <a:p>
            <a:pPr algn="just"/>
            <a:r>
              <a:rPr lang="vi-VN" sz="1200" dirty="0">
                <a:solidFill>
                  <a:srgbClr val="FFFF00"/>
                </a:solidFill>
              </a:rPr>
              <a:t>Trên CentOS</a:t>
            </a:r>
            <a:endParaRPr lang="vi-VN" sz="1200" dirty="0">
              <a:solidFill>
                <a:schemeClr val="bg1"/>
              </a:solidFill>
            </a:endParaRPr>
          </a:p>
        </p:txBody>
      </p:sp>
      <p:pic>
        <p:nvPicPr>
          <p:cNvPr id="3" name="Picture 2"/>
          <p:cNvPicPr>
            <a:picLocks noChangeAspect="1"/>
          </p:cNvPicPr>
          <p:nvPr/>
        </p:nvPicPr>
        <p:blipFill>
          <a:blip r:embed="rId4"/>
          <a:stretch>
            <a:fillRect/>
          </a:stretch>
        </p:blipFill>
        <p:spPr>
          <a:xfrm>
            <a:off x="299509" y="2408363"/>
            <a:ext cx="2467319" cy="543001"/>
          </a:xfrm>
          <a:prstGeom prst="rect">
            <a:avLst/>
          </a:prstGeom>
        </p:spPr>
      </p:pic>
      <p:sp>
        <p:nvSpPr>
          <p:cNvPr id="13" name="TextBox 12"/>
          <p:cNvSpPr txBox="1"/>
          <p:nvPr/>
        </p:nvSpPr>
        <p:spPr>
          <a:xfrm>
            <a:off x="170564" y="3099415"/>
            <a:ext cx="3667246" cy="830997"/>
          </a:xfrm>
          <a:prstGeom prst="rect">
            <a:avLst/>
          </a:prstGeom>
          <a:noFill/>
        </p:spPr>
        <p:txBody>
          <a:bodyPr wrap="square" rtlCol="0">
            <a:spAutoFit/>
          </a:bodyPr>
          <a:lstStyle/>
          <a:p>
            <a:pPr algn="just"/>
            <a:r>
              <a:rPr lang="vi-VN" sz="1200" dirty="0">
                <a:solidFill>
                  <a:schemeClr val="bg1"/>
                </a:solidFill>
              </a:rPr>
              <a:t>Trên Windows và macOS, có thể tải xuống và giải nén PHPMyAdmin từ trang web chính thức, sau đó đặt nó trong thư mục máy chủ web (thường là htdocs hoặc www).</a:t>
            </a:r>
          </a:p>
        </p:txBody>
      </p:sp>
      <p:sp>
        <p:nvSpPr>
          <p:cNvPr id="14" name="TextBox 13"/>
          <p:cNvSpPr txBox="1"/>
          <p:nvPr/>
        </p:nvSpPr>
        <p:spPr>
          <a:xfrm>
            <a:off x="4202315" y="1132535"/>
            <a:ext cx="2846289" cy="276999"/>
          </a:xfrm>
          <a:prstGeom prst="rect">
            <a:avLst/>
          </a:prstGeom>
          <a:noFill/>
        </p:spPr>
        <p:txBody>
          <a:bodyPr wrap="square" rtlCol="0">
            <a:spAutoFit/>
          </a:bodyPr>
          <a:lstStyle/>
          <a:p>
            <a:pPr algn="just"/>
            <a:r>
              <a:rPr lang="vi-VN" sz="1200" dirty="0">
                <a:solidFill>
                  <a:srgbClr val="FFFF00"/>
                </a:solidFill>
              </a:rPr>
              <a:t>Mở file cấu hình của </a:t>
            </a:r>
            <a:r>
              <a:rPr lang="vi-VN" sz="1200" dirty="0" smtClean="0">
                <a:solidFill>
                  <a:srgbClr val="FFFF00"/>
                </a:solidFill>
              </a:rPr>
              <a:t>Apache</a:t>
            </a:r>
            <a:endParaRPr lang="vi-VN" sz="1200" dirty="0">
              <a:solidFill>
                <a:schemeClr val="bg1"/>
              </a:solidFill>
            </a:endParaRPr>
          </a:p>
        </p:txBody>
      </p:sp>
      <p:pic>
        <p:nvPicPr>
          <p:cNvPr id="5" name="Picture 4"/>
          <p:cNvPicPr>
            <a:picLocks noChangeAspect="1"/>
          </p:cNvPicPr>
          <p:nvPr/>
        </p:nvPicPr>
        <p:blipFill>
          <a:blip r:embed="rId5"/>
          <a:stretch>
            <a:fillRect/>
          </a:stretch>
        </p:blipFill>
        <p:spPr>
          <a:xfrm>
            <a:off x="4287775" y="1523850"/>
            <a:ext cx="4039164" cy="342948"/>
          </a:xfrm>
          <a:prstGeom prst="rect">
            <a:avLst/>
          </a:prstGeom>
        </p:spPr>
      </p:pic>
      <p:sp>
        <p:nvSpPr>
          <p:cNvPr id="15" name="TextBox 14"/>
          <p:cNvSpPr txBox="1"/>
          <p:nvPr/>
        </p:nvSpPr>
        <p:spPr>
          <a:xfrm>
            <a:off x="4202315" y="1962086"/>
            <a:ext cx="4124624" cy="276999"/>
          </a:xfrm>
          <a:prstGeom prst="rect">
            <a:avLst/>
          </a:prstGeom>
          <a:noFill/>
        </p:spPr>
        <p:txBody>
          <a:bodyPr wrap="square" rtlCol="0">
            <a:spAutoFit/>
          </a:bodyPr>
          <a:lstStyle/>
          <a:p>
            <a:pPr algn="just"/>
            <a:r>
              <a:rPr lang="vi-VN" sz="1200" dirty="0">
                <a:solidFill>
                  <a:srgbClr val="FFFF00"/>
                </a:solidFill>
              </a:rPr>
              <a:t>Thêm dòng sau để bao gồm cấu hình của PHPMyAdmin</a:t>
            </a:r>
            <a:endParaRPr lang="vi-VN" sz="1200" dirty="0">
              <a:solidFill>
                <a:schemeClr val="bg1"/>
              </a:solidFill>
            </a:endParaRPr>
          </a:p>
        </p:txBody>
      </p:sp>
      <p:pic>
        <p:nvPicPr>
          <p:cNvPr id="6" name="Picture 5"/>
          <p:cNvPicPr>
            <a:picLocks noChangeAspect="1"/>
          </p:cNvPicPr>
          <p:nvPr/>
        </p:nvPicPr>
        <p:blipFill>
          <a:blip r:embed="rId6"/>
          <a:stretch>
            <a:fillRect/>
          </a:stretch>
        </p:blipFill>
        <p:spPr>
          <a:xfrm>
            <a:off x="4287775" y="2279757"/>
            <a:ext cx="4201111" cy="400106"/>
          </a:xfrm>
          <a:prstGeom prst="rect">
            <a:avLst/>
          </a:prstGeom>
        </p:spPr>
      </p:pic>
      <p:sp>
        <p:nvSpPr>
          <p:cNvPr id="16" name="TextBox 15"/>
          <p:cNvSpPr txBox="1"/>
          <p:nvPr/>
        </p:nvSpPr>
        <p:spPr>
          <a:xfrm>
            <a:off x="4202315" y="2720535"/>
            <a:ext cx="4124624" cy="276999"/>
          </a:xfrm>
          <a:prstGeom prst="rect">
            <a:avLst/>
          </a:prstGeom>
          <a:noFill/>
        </p:spPr>
        <p:txBody>
          <a:bodyPr wrap="square" rtlCol="0">
            <a:spAutoFit/>
          </a:bodyPr>
          <a:lstStyle/>
          <a:p>
            <a:pPr algn="just"/>
            <a:r>
              <a:rPr lang="vi-VN" sz="1200" dirty="0">
                <a:solidFill>
                  <a:srgbClr val="FFFF00"/>
                </a:solidFill>
              </a:rPr>
              <a:t>Khởi động lại Apache</a:t>
            </a:r>
            <a:endParaRPr lang="vi-VN" sz="1200" dirty="0">
              <a:solidFill>
                <a:schemeClr val="bg1"/>
              </a:solidFill>
            </a:endParaRPr>
          </a:p>
        </p:txBody>
      </p:sp>
      <p:pic>
        <p:nvPicPr>
          <p:cNvPr id="7" name="Picture 6"/>
          <p:cNvPicPr>
            <a:picLocks noChangeAspect="1"/>
          </p:cNvPicPr>
          <p:nvPr/>
        </p:nvPicPr>
        <p:blipFill>
          <a:blip r:embed="rId7"/>
          <a:stretch>
            <a:fillRect/>
          </a:stretch>
        </p:blipFill>
        <p:spPr>
          <a:xfrm>
            <a:off x="4287775" y="3038206"/>
            <a:ext cx="3524742" cy="276264"/>
          </a:xfrm>
          <a:prstGeom prst="rect">
            <a:avLst/>
          </a:prstGeom>
        </p:spPr>
      </p:pic>
      <p:sp>
        <p:nvSpPr>
          <p:cNvPr id="19" name="TextBox 18"/>
          <p:cNvSpPr txBox="1"/>
          <p:nvPr/>
        </p:nvSpPr>
        <p:spPr>
          <a:xfrm>
            <a:off x="4202314" y="3471981"/>
            <a:ext cx="4286571" cy="461665"/>
          </a:xfrm>
          <a:prstGeom prst="rect">
            <a:avLst/>
          </a:prstGeom>
          <a:noFill/>
        </p:spPr>
        <p:txBody>
          <a:bodyPr wrap="square" rtlCol="0">
            <a:spAutoFit/>
          </a:bodyPr>
          <a:lstStyle/>
          <a:p>
            <a:pPr algn="just"/>
            <a:r>
              <a:rPr lang="vi-VN" sz="1200" dirty="0">
                <a:solidFill>
                  <a:srgbClr val="FFFF00"/>
                </a:solidFill>
              </a:rPr>
              <a:t>Truy cập PHPMyAdmin qua trình duyệt tại http://localhost/phpmyadmin.</a:t>
            </a:r>
            <a:endParaRPr lang="vi-VN" sz="1200" dirty="0">
              <a:solidFill>
                <a:schemeClr val="bg1"/>
              </a:solidFill>
            </a:endParaRPr>
          </a:p>
        </p:txBody>
      </p:sp>
    </p:spTree>
    <p:extLst>
      <p:ext uri="{BB962C8B-B14F-4D97-AF65-F5344CB8AC3E}">
        <p14:creationId xmlns:p14="http://schemas.microsoft.com/office/powerpoint/2010/main" val="35255257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 </a:t>
            </a:r>
            <a:r>
              <a:rPr lang="en-US" dirty="0" err="1">
                <a:solidFill>
                  <a:srgbClr val="FFFF00"/>
                </a:solidFill>
              </a:rPr>
              <a:t>Cài</a:t>
            </a:r>
            <a:r>
              <a:rPr lang="en-US" dirty="0">
                <a:solidFill>
                  <a:srgbClr val="FFFF00"/>
                </a:solidFill>
              </a:rPr>
              <a:t> </a:t>
            </a:r>
            <a:r>
              <a:rPr lang="en-US" dirty="0" err="1">
                <a:solidFill>
                  <a:srgbClr val="FFFF00"/>
                </a:solidFill>
              </a:rPr>
              <a:t>đặt</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XAMPP</a:t>
            </a:r>
            <a:endParaRPr lang="en-US" dirty="0">
              <a:solidFill>
                <a:srgbClr val="FFFF00"/>
              </a:solidFill>
            </a:endParaRPr>
          </a:p>
        </p:txBody>
      </p:sp>
      <p:sp>
        <p:nvSpPr>
          <p:cNvPr id="12" name="TextBox 11"/>
          <p:cNvSpPr txBox="1"/>
          <p:nvPr/>
        </p:nvSpPr>
        <p:spPr>
          <a:xfrm>
            <a:off x="170564" y="705286"/>
            <a:ext cx="3800735" cy="276999"/>
          </a:xfrm>
          <a:prstGeom prst="rect">
            <a:avLst/>
          </a:prstGeom>
          <a:noFill/>
        </p:spPr>
        <p:txBody>
          <a:bodyPr wrap="square" rtlCol="0">
            <a:spAutoFit/>
          </a:bodyPr>
          <a:lstStyle/>
          <a:p>
            <a:pPr algn="just"/>
            <a:r>
              <a:rPr lang="vi-VN" sz="1200" dirty="0">
                <a:solidFill>
                  <a:srgbClr val="FFFF00"/>
                </a:solidFill>
              </a:rPr>
              <a:t>Cài đặt PHPMyAdmin</a:t>
            </a:r>
            <a:endParaRPr lang="vi-VN" sz="1200" dirty="0">
              <a:solidFill>
                <a:schemeClr val="bg1"/>
              </a:solidFill>
            </a:endParaRPr>
          </a:p>
        </p:txBody>
      </p:sp>
      <p:sp>
        <p:nvSpPr>
          <p:cNvPr id="9" name="TextBox 8"/>
          <p:cNvSpPr txBox="1"/>
          <p:nvPr/>
        </p:nvSpPr>
        <p:spPr>
          <a:xfrm>
            <a:off x="170564" y="1013063"/>
            <a:ext cx="4368064" cy="1938992"/>
          </a:xfrm>
          <a:prstGeom prst="rect">
            <a:avLst/>
          </a:prstGeom>
          <a:noFill/>
        </p:spPr>
        <p:txBody>
          <a:bodyPr wrap="square" rtlCol="0">
            <a:spAutoFit/>
          </a:bodyPr>
          <a:lstStyle/>
          <a:p>
            <a:pPr algn="just"/>
            <a:r>
              <a:rPr lang="vi-VN" sz="1200" dirty="0" smtClean="0">
                <a:solidFill>
                  <a:srgbClr val="FFFF00"/>
                </a:solidFill>
              </a:rPr>
              <a:t>Sử dụng XAMPP: </a:t>
            </a:r>
            <a:r>
              <a:rPr lang="vi-VN" sz="1200" dirty="0" smtClean="0">
                <a:solidFill>
                  <a:schemeClr val="bg1"/>
                </a:solidFill>
              </a:rPr>
              <a:t>XAMPP là một gói phần mềm mã nguồn mở giúp thiết lập một máy chủ web cục bộ trên máy tính cá nhân. Nó bao gồm Apache (máy chủ web), MySQL (hệ quản trị cơ sở dữ liệu), và các ngôn ngữ lập trình như PHP và Perl. XAMPP là viết tắt của các thành phần chính trong nó:</a:t>
            </a:r>
          </a:p>
          <a:p>
            <a:pPr algn="just"/>
            <a:r>
              <a:rPr lang="vi-VN" sz="1200" dirty="0" smtClean="0">
                <a:solidFill>
                  <a:schemeClr val="bg1"/>
                </a:solidFill>
              </a:rPr>
              <a:t>X </a:t>
            </a:r>
            <a:r>
              <a:rPr lang="vi-VN" sz="1200" dirty="0">
                <a:solidFill>
                  <a:schemeClr val="bg1"/>
                </a:solidFill>
              </a:rPr>
              <a:t>(cross-platform) - Đa nền tảng</a:t>
            </a:r>
          </a:p>
          <a:p>
            <a:pPr algn="just"/>
            <a:r>
              <a:rPr lang="vi-VN" sz="1200" dirty="0">
                <a:solidFill>
                  <a:schemeClr val="bg1"/>
                </a:solidFill>
              </a:rPr>
              <a:t>A (Apache) - Máy chủ web Apache</a:t>
            </a:r>
          </a:p>
          <a:p>
            <a:pPr algn="just"/>
            <a:r>
              <a:rPr lang="vi-VN" sz="1200" dirty="0">
                <a:solidFill>
                  <a:schemeClr val="bg1"/>
                </a:solidFill>
              </a:rPr>
              <a:t>M (MySQL) - Hệ quản trị cơ sở dữ liệu MySQL</a:t>
            </a:r>
          </a:p>
          <a:p>
            <a:pPr algn="just"/>
            <a:r>
              <a:rPr lang="vi-VN" sz="1200" dirty="0">
                <a:solidFill>
                  <a:schemeClr val="bg1"/>
                </a:solidFill>
              </a:rPr>
              <a:t>P (PHP) - Ngôn ngữ lập trình PHP</a:t>
            </a:r>
          </a:p>
          <a:p>
            <a:pPr algn="just"/>
            <a:r>
              <a:rPr lang="vi-VN" sz="1200" dirty="0">
                <a:solidFill>
                  <a:schemeClr val="bg1"/>
                </a:solidFill>
              </a:rPr>
              <a:t>P (Perl) - Ngôn ngữ lập trình Perl</a:t>
            </a:r>
          </a:p>
        </p:txBody>
      </p:sp>
      <p:pic>
        <p:nvPicPr>
          <p:cNvPr id="8" name="Picture 7"/>
          <p:cNvPicPr>
            <a:picLocks noChangeAspect="1"/>
          </p:cNvPicPr>
          <p:nvPr/>
        </p:nvPicPr>
        <p:blipFill>
          <a:blip r:embed="rId3"/>
          <a:stretch>
            <a:fillRect/>
          </a:stretch>
        </p:blipFill>
        <p:spPr>
          <a:xfrm>
            <a:off x="230838" y="2982833"/>
            <a:ext cx="3823331" cy="2036222"/>
          </a:xfrm>
          <a:prstGeom prst="rect">
            <a:avLst/>
          </a:prstGeom>
        </p:spPr>
      </p:pic>
      <p:sp>
        <p:nvSpPr>
          <p:cNvPr id="20" name="TextBox 19"/>
          <p:cNvSpPr txBox="1"/>
          <p:nvPr/>
        </p:nvSpPr>
        <p:spPr>
          <a:xfrm>
            <a:off x="4603886" y="1013063"/>
            <a:ext cx="4368064" cy="1384995"/>
          </a:xfrm>
          <a:prstGeom prst="rect">
            <a:avLst/>
          </a:prstGeom>
          <a:noFill/>
        </p:spPr>
        <p:txBody>
          <a:bodyPr wrap="square" rtlCol="0">
            <a:spAutoFit/>
          </a:bodyPr>
          <a:lstStyle/>
          <a:p>
            <a:pPr algn="just"/>
            <a:r>
              <a:rPr lang="vi-VN" sz="1200" dirty="0">
                <a:solidFill>
                  <a:srgbClr val="FFFF00"/>
                </a:solidFill>
              </a:rPr>
              <a:t>Cài đặt XAMPP</a:t>
            </a:r>
          </a:p>
          <a:p>
            <a:pPr algn="just"/>
            <a:r>
              <a:rPr lang="vi-VN" sz="1200" dirty="0">
                <a:solidFill>
                  <a:srgbClr val="FFFF00"/>
                </a:solidFill>
              </a:rPr>
              <a:t>Tải và cài đặt XAMPP:</a:t>
            </a:r>
          </a:p>
          <a:p>
            <a:pPr algn="just"/>
            <a:r>
              <a:rPr lang="vi-VN" sz="1200" dirty="0">
                <a:solidFill>
                  <a:srgbClr val="FFFF00"/>
                </a:solidFill>
              </a:rPr>
              <a:t>Tải XAMPP từ trang web chính thức: </a:t>
            </a:r>
            <a:r>
              <a:rPr lang="vi-VN" sz="1200" dirty="0">
                <a:solidFill>
                  <a:schemeClr val="bg1"/>
                </a:solidFill>
              </a:rPr>
              <a:t>https://www.apachefriends.org/index.html</a:t>
            </a:r>
          </a:p>
          <a:p>
            <a:pPr algn="just"/>
            <a:r>
              <a:rPr lang="vi-VN" sz="1200" dirty="0">
                <a:solidFill>
                  <a:schemeClr val="bg1"/>
                </a:solidFill>
              </a:rPr>
              <a:t>Chạy trình cài đặt và làm theo hướng dẫn để cài đặt XAMPP.</a:t>
            </a:r>
          </a:p>
          <a:p>
            <a:pPr algn="just"/>
            <a:r>
              <a:rPr lang="vi-VN" sz="1200" dirty="0">
                <a:solidFill>
                  <a:srgbClr val="FFFF00"/>
                </a:solidFill>
              </a:rPr>
              <a:t>Khởi động các dịch vụ: </a:t>
            </a:r>
            <a:r>
              <a:rPr lang="vi-VN" sz="1200" dirty="0">
                <a:solidFill>
                  <a:schemeClr val="bg1"/>
                </a:solidFill>
              </a:rPr>
              <a:t>Sau khi cài đặt, mở XAMPP Control Panel và khởi động các dịch vụ Apache và MySQL.</a:t>
            </a:r>
          </a:p>
        </p:txBody>
      </p:sp>
    </p:spTree>
    <p:extLst>
      <p:ext uri="{BB962C8B-B14F-4D97-AF65-F5344CB8AC3E}">
        <p14:creationId xmlns:p14="http://schemas.microsoft.com/office/powerpoint/2010/main" val="25087661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a:t>
            </a:r>
            <a:r>
              <a:rPr lang="en-US" dirty="0" err="1">
                <a:solidFill>
                  <a:srgbClr val="FFFF00"/>
                </a:solidFill>
              </a:rPr>
              <a:t>Cài</a:t>
            </a:r>
            <a:r>
              <a:rPr lang="en-US" dirty="0">
                <a:solidFill>
                  <a:srgbClr val="FFFF00"/>
                </a:solidFill>
              </a:rPr>
              <a:t> </a:t>
            </a:r>
            <a:r>
              <a:rPr lang="en-US" dirty="0" err="1">
                <a:solidFill>
                  <a:srgbClr val="FFFF00"/>
                </a:solidFill>
              </a:rPr>
              <a:t>đặt</a:t>
            </a:r>
            <a:r>
              <a:rPr lang="en-US" dirty="0">
                <a:solidFill>
                  <a:srgbClr val="FFFF00"/>
                </a:solidFill>
              </a:rPr>
              <a:t> Composer</a:t>
            </a:r>
            <a:endParaRPr lang="en-US" dirty="0">
              <a:solidFill>
                <a:srgbClr val="FFFF00"/>
              </a:solidFill>
            </a:endParaRPr>
          </a:p>
        </p:txBody>
      </p:sp>
      <p:sp>
        <p:nvSpPr>
          <p:cNvPr id="12" name="TextBox 11"/>
          <p:cNvSpPr txBox="1"/>
          <p:nvPr/>
        </p:nvSpPr>
        <p:spPr>
          <a:xfrm>
            <a:off x="170564" y="705286"/>
            <a:ext cx="3800735" cy="276999"/>
          </a:xfrm>
          <a:prstGeom prst="rect">
            <a:avLst/>
          </a:prstGeom>
          <a:noFill/>
        </p:spPr>
        <p:txBody>
          <a:bodyPr wrap="square" rtlCol="0">
            <a:spAutoFit/>
          </a:bodyPr>
          <a:lstStyle/>
          <a:p>
            <a:pPr algn="just"/>
            <a:r>
              <a:rPr lang="vi-VN" sz="1200" dirty="0">
                <a:solidFill>
                  <a:srgbClr val="FFFF00"/>
                </a:solidFill>
              </a:rPr>
              <a:t>Cài đặt PHPMyAdmin</a:t>
            </a:r>
            <a:endParaRPr lang="vi-VN" sz="1200" dirty="0">
              <a:solidFill>
                <a:schemeClr val="bg1"/>
              </a:solidFill>
            </a:endParaRPr>
          </a:p>
        </p:txBody>
      </p:sp>
      <p:sp>
        <p:nvSpPr>
          <p:cNvPr id="9" name="TextBox 8"/>
          <p:cNvSpPr txBox="1"/>
          <p:nvPr/>
        </p:nvSpPr>
        <p:spPr>
          <a:xfrm>
            <a:off x="170564" y="1013063"/>
            <a:ext cx="4368064" cy="2308324"/>
          </a:xfrm>
          <a:prstGeom prst="rect">
            <a:avLst/>
          </a:prstGeom>
          <a:noFill/>
        </p:spPr>
        <p:txBody>
          <a:bodyPr wrap="square" rtlCol="0">
            <a:spAutoFit/>
          </a:bodyPr>
          <a:lstStyle/>
          <a:p>
            <a:pPr algn="just"/>
            <a:r>
              <a:rPr lang="vi-VN" sz="1200" dirty="0">
                <a:solidFill>
                  <a:srgbClr val="FFFF00"/>
                </a:solidFill>
              </a:rPr>
              <a:t>Cài đặt Composer trên Windows:</a:t>
            </a:r>
          </a:p>
          <a:p>
            <a:pPr algn="just"/>
            <a:r>
              <a:rPr lang="vi-VN" sz="1200" dirty="0">
                <a:solidFill>
                  <a:srgbClr val="FFFF00"/>
                </a:solidFill>
              </a:rPr>
              <a:t>Tải xuống trình cài đặt Composer:</a:t>
            </a:r>
          </a:p>
          <a:p>
            <a:pPr algn="just"/>
            <a:r>
              <a:rPr lang="vi-VN" sz="1200" dirty="0">
                <a:solidFill>
                  <a:srgbClr val="FFFF00"/>
                </a:solidFill>
              </a:rPr>
              <a:t>Truy cập trang web chính thức của Composer: </a:t>
            </a:r>
            <a:r>
              <a:rPr lang="vi-VN" sz="1200" dirty="0">
                <a:solidFill>
                  <a:schemeClr val="bg1"/>
                </a:solidFill>
              </a:rPr>
              <a:t>getcomposer.org</a:t>
            </a:r>
          </a:p>
          <a:p>
            <a:pPr algn="just"/>
            <a:r>
              <a:rPr lang="vi-VN" sz="1200" dirty="0">
                <a:solidFill>
                  <a:srgbClr val="FFFF00"/>
                </a:solidFill>
              </a:rPr>
              <a:t>Tải xuống trình cài đặt cho Windows.</a:t>
            </a:r>
          </a:p>
          <a:p>
            <a:pPr algn="just"/>
            <a:r>
              <a:rPr lang="vi-VN" sz="1200" dirty="0">
                <a:solidFill>
                  <a:srgbClr val="FFFF00"/>
                </a:solidFill>
              </a:rPr>
              <a:t>Chạy trình cài đặt: </a:t>
            </a:r>
            <a:r>
              <a:rPr lang="vi-VN" sz="1200" dirty="0">
                <a:solidFill>
                  <a:schemeClr val="bg1"/>
                </a:solidFill>
              </a:rPr>
              <a:t>Mở tệp cài đặt vừa tải về và làm theo hướng dẫn để cài đặt Composer. Trình cài đặt sẽ hỏi bạn đường dẫn đến tệp thực thi PHP (thường là php.exe).</a:t>
            </a:r>
          </a:p>
          <a:p>
            <a:pPr algn="just"/>
            <a:r>
              <a:rPr lang="vi-VN" sz="1200" dirty="0">
                <a:solidFill>
                  <a:srgbClr val="FFFF00"/>
                </a:solidFill>
              </a:rPr>
              <a:t>Kiểm tra cài đặt: </a:t>
            </a:r>
            <a:r>
              <a:rPr lang="vi-VN" sz="1200" dirty="0">
                <a:solidFill>
                  <a:schemeClr val="bg1"/>
                </a:solidFill>
              </a:rPr>
              <a:t>Mở Command Prompt và chạy lệnh sau để kiểm tra xem Composer đã được cài đặt thành công </a:t>
            </a:r>
            <a:r>
              <a:rPr lang="vi-VN" sz="1200" dirty="0" smtClean="0">
                <a:solidFill>
                  <a:schemeClr val="bg1"/>
                </a:solidFill>
              </a:rPr>
              <a:t>chưa</a:t>
            </a:r>
            <a:r>
              <a:rPr lang="en-US" sz="1200" dirty="0" smtClean="0">
                <a:solidFill>
                  <a:schemeClr val="bg1"/>
                </a:solidFill>
              </a:rPr>
              <a:t>.</a:t>
            </a:r>
            <a:r>
              <a:rPr lang="vi-VN" sz="1200" dirty="0">
                <a:solidFill>
                  <a:schemeClr val="bg1"/>
                </a:solidFill>
              </a:rPr>
              <a:t> Nếu thấy phiên bản Composer được hiển thị, cài đặt đã thành công.</a:t>
            </a:r>
          </a:p>
        </p:txBody>
      </p:sp>
      <p:sp>
        <p:nvSpPr>
          <p:cNvPr id="20" name="TextBox 19"/>
          <p:cNvSpPr txBox="1"/>
          <p:nvPr/>
        </p:nvSpPr>
        <p:spPr>
          <a:xfrm>
            <a:off x="4603886" y="1013063"/>
            <a:ext cx="4368064" cy="646331"/>
          </a:xfrm>
          <a:prstGeom prst="rect">
            <a:avLst/>
          </a:prstGeom>
          <a:noFill/>
        </p:spPr>
        <p:txBody>
          <a:bodyPr wrap="square" rtlCol="0">
            <a:spAutoFit/>
          </a:bodyPr>
          <a:lstStyle/>
          <a:p>
            <a:pPr algn="just"/>
            <a:r>
              <a:rPr lang="vi-VN" sz="1200" dirty="0">
                <a:solidFill>
                  <a:srgbClr val="FFFF00"/>
                </a:solidFill>
              </a:rPr>
              <a:t>Cài đặt Composer trên macOS và </a:t>
            </a:r>
            <a:r>
              <a:rPr lang="vi-VN" sz="1200" dirty="0" smtClean="0">
                <a:solidFill>
                  <a:srgbClr val="FFFF00"/>
                </a:solidFill>
              </a:rPr>
              <a:t>Linux</a:t>
            </a:r>
            <a:endParaRPr lang="en-US" sz="1200" dirty="0">
              <a:solidFill>
                <a:srgbClr val="FFFF00"/>
              </a:solidFill>
            </a:endParaRPr>
          </a:p>
          <a:p>
            <a:pPr algn="just"/>
            <a:r>
              <a:rPr lang="vi-VN" sz="1200" dirty="0">
                <a:solidFill>
                  <a:schemeClr val="bg1"/>
                </a:solidFill>
              </a:rPr>
              <a:t>Tải xuống Composer: Mở Terminal và chạy lệnh sau để tải xuống trình cài đặt Composer</a:t>
            </a:r>
          </a:p>
        </p:txBody>
      </p:sp>
      <p:pic>
        <p:nvPicPr>
          <p:cNvPr id="2" name="Picture 1"/>
          <p:cNvPicPr>
            <a:picLocks noChangeAspect="1"/>
          </p:cNvPicPr>
          <p:nvPr/>
        </p:nvPicPr>
        <p:blipFill>
          <a:blip r:embed="rId3"/>
          <a:stretch>
            <a:fillRect/>
          </a:stretch>
        </p:blipFill>
        <p:spPr>
          <a:xfrm>
            <a:off x="299509" y="3717670"/>
            <a:ext cx="1463957" cy="1312364"/>
          </a:xfrm>
          <a:prstGeom prst="rect">
            <a:avLst/>
          </a:prstGeom>
        </p:spPr>
      </p:pic>
      <p:pic>
        <p:nvPicPr>
          <p:cNvPr id="3" name="Picture 2"/>
          <p:cNvPicPr>
            <a:picLocks noChangeAspect="1"/>
          </p:cNvPicPr>
          <p:nvPr/>
        </p:nvPicPr>
        <p:blipFill>
          <a:blip r:embed="rId4"/>
          <a:stretch>
            <a:fillRect/>
          </a:stretch>
        </p:blipFill>
        <p:spPr>
          <a:xfrm>
            <a:off x="299509" y="3395686"/>
            <a:ext cx="2514951" cy="247685"/>
          </a:xfrm>
          <a:prstGeom prst="rect">
            <a:avLst/>
          </a:prstGeom>
        </p:spPr>
      </p:pic>
      <p:pic>
        <p:nvPicPr>
          <p:cNvPr id="5" name="Picture 4"/>
          <p:cNvPicPr>
            <a:picLocks noChangeAspect="1"/>
          </p:cNvPicPr>
          <p:nvPr/>
        </p:nvPicPr>
        <p:blipFill>
          <a:blip r:embed="rId5"/>
          <a:stretch>
            <a:fillRect/>
          </a:stretch>
        </p:blipFill>
        <p:spPr>
          <a:xfrm>
            <a:off x="4719617" y="1659394"/>
            <a:ext cx="4136601" cy="254996"/>
          </a:xfrm>
          <a:prstGeom prst="rect">
            <a:avLst/>
          </a:prstGeom>
        </p:spPr>
      </p:pic>
      <p:sp>
        <p:nvSpPr>
          <p:cNvPr id="11" name="TextBox 10"/>
          <p:cNvSpPr txBox="1"/>
          <p:nvPr/>
        </p:nvSpPr>
        <p:spPr>
          <a:xfrm>
            <a:off x="4603886" y="1982559"/>
            <a:ext cx="4368064" cy="646331"/>
          </a:xfrm>
          <a:prstGeom prst="rect">
            <a:avLst/>
          </a:prstGeom>
          <a:noFill/>
        </p:spPr>
        <p:txBody>
          <a:bodyPr wrap="square" rtlCol="0">
            <a:spAutoFit/>
          </a:bodyPr>
          <a:lstStyle/>
          <a:p>
            <a:pPr algn="just"/>
            <a:r>
              <a:rPr lang="vi-VN" sz="1200" dirty="0">
                <a:solidFill>
                  <a:srgbClr val="FFFF00"/>
                </a:solidFill>
              </a:rPr>
              <a:t>Xác minh chữ ký: </a:t>
            </a:r>
            <a:r>
              <a:rPr lang="vi-VN" sz="1200" dirty="0">
                <a:solidFill>
                  <a:schemeClr val="bg1"/>
                </a:solidFill>
              </a:rPr>
              <a:t>Chạy lệnh sau để xác minh tính toàn vẹn của trình cài đặt. Thay câu_hàm_băm bằng chữ ký hash được cung cấp trên trang getcomposer.org.</a:t>
            </a:r>
          </a:p>
        </p:txBody>
      </p:sp>
      <p:pic>
        <p:nvPicPr>
          <p:cNvPr id="6" name="Picture 5"/>
          <p:cNvPicPr>
            <a:picLocks noChangeAspect="1"/>
          </p:cNvPicPr>
          <p:nvPr/>
        </p:nvPicPr>
        <p:blipFill>
          <a:blip r:embed="rId6"/>
          <a:stretch>
            <a:fillRect/>
          </a:stretch>
        </p:blipFill>
        <p:spPr>
          <a:xfrm>
            <a:off x="4719617" y="2725833"/>
            <a:ext cx="4053627" cy="653811"/>
          </a:xfrm>
          <a:prstGeom prst="rect">
            <a:avLst/>
          </a:prstGeom>
        </p:spPr>
      </p:pic>
      <p:sp>
        <p:nvSpPr>
          <p:cNvPr id="13" name="TextBox 12"/>
          <p:cNvSpPr txBox="1"/>
          <p:nvPr/>
        </p:nvSpPr>
        <p:spPr>
          <a:xfrm>
            <a:off x="4603886" y="3379644"/>
            <a:ext cx="4368064" cy="461665"/>
          </a:xfrm>
          <a:prstGeom prst="rect">
            <a:avLst/>
          </a:prstGeom>
          <a:noFill/>
        </p:spPr>
        <p:txBody>
          <a:bodyPr wrap="square" rtlCol="0">
            <a:spAutoFit/>
          </a:bodyPr>
          <a:lstStyle/>
          <a:p>
            <a:pPr algn="just"/>
            <a:r>
              <a:rPr lang="vi-VN" sz="1200" dirty="0">
                <a:solidFill>
                  <a:srgbClr val="FFFF00"/>
                </a:solidFill>
              </a:rPr>
              <a:t>Cài đặt Composer: </a:t>
            </a:r>
            <a:r>
              <a:rPr lang="vi-VN" sz="1200" dirty="0">
                <a:solidFill>
                  <a:schemeClr val="bg1"/>
                </a:solidFill>
              </a:rPr>
              <a:t>Chạy lệnh sau để cài đặt Composer toàn cục:</a:t>
            </a:r>
          </a:p>
        </p:txBody>
      </p:sp>
      <p:pic>
        <p:nvPicPr>
          <p:cNvPr id="7" name="Picture 6"/>
          <p:cNvPicPr>
            <a:picLocks noChangeAspect="1"/>
          </p:cNvPicPr>
          <p:nvPr/>
        </p:nvPicPr>
        <p:blipFill>
          <a:blip r:embed="rId7"/>
          <a:stretch>
            <a:fillRect/>
          </a:stretch>
        </p:blipFill>
        <p:spPr>
          <a:xfrm>
            <a:off x="4719616" y="3897536"/>
            <a:ext cx="4252333" cy="476316"/>
          </a:xfrm>
          <a:prstGeom prst="rect">
            <a:avLst/>
          </a:prstGeom>
        </p:spPr>
      </p:pic>
    </p:spTree>
    <p:extLst>
      <p:ext uri="{BB962C8B-B14F-4D97-AF65-F5344CB8AC3E}">
        <p14:creationId xmlns:p14="http://schemas.microsoft.com/office/powerpoint/2010/main" val="5275266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a:t>
            </a: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Composer</a:t>
            </a:r>
            <a:endParaRPr lang="en-US" dirty="0">
              <a:solidFill>
                <a:srgbClr val="FFFF00"/>
              </a:solidFill>
            </a:endParaRPr>
          </a:p>
        </p:txBody>
      </p:sp>
      <p:sp>
        <p:nvSpPr>
          <p:cNvPr id="12" name="TextBox 11"/>
          <p:cNvSpPr txBox="1"/>
          <p:nvPr/>
        </p:nvSpPr>
        <p:spPr>
          <a:xfrm>
            <a:off x="170564" y="705286"/>
            <a:ext cx="3800735" cy="276999"/>
          </a:xfrm>
          <a:prstGeom prst="rect">
            <a:avLst/>
          </a:prstGeom>
          <a:noFill/>
        </p:spPr>
        <p:txBody>
          <a:bodyPr wrap="square" rtlCol="0">
            <a:spAutoFit/>
          </a:bodyPr>
          <a:lstStyle/>
          <a:p>
            <a:pPr algn="just"/>
            <a:r>
              <a:rPr lang="vi-VN" sz="1200" dirty="0">
                <a:solidFill>
                  <a:srgbClr val="FFFF00"/>
                </a:solidFill>
              </a:rPr>
              <a:t>Cài đặt PHPMyAdmin</a:t>
            </a:r>
            <a:endParaRPr lang="vi-VN" sz="1200" dirty="0">
              <a:solidFill>
                <a:schemeClr val="bg1"/>
              </a:solidFill>
            </a:endParaRPr>
          </a:p>
        </p:txBody>
      </p:sp>
      <p:sp>
        <p:nvSpPr>
          <p:cNvPr id="9" name="TextBox 8"/>
          <p:cNvSpPr txBox="1"/>
          <p:nvPr/>
        </p:nvSpPr>
        <p:spPr>
          <a:xfrm>
            <a:off x="181823" y="911531"/>
            <a:ext cx="4368064" cy="830997"/>
          </a:xfrm>
          <a:prstGeom prst="rect">
            <a:avLst/>
          </a:prstGeom>
          <a:noFill/>
        </p:spPr>
        <p:txBody>
          <a:bodyPr wrap="square" rtlCol="0">
            <a:spAutoFit/>
          </a:bodyPr>
          <a:lstStyle/>
          <a:p>
            <a:pPr algn="just"/>
            <a:r>
              <a:rPr lang="vi-VN" sz="1200" dirty="0">
                <a:solidFill>
                  <a:srgbClr val="FFFF00"/>
                </a:solidFill>
              </a:rPr>
              <a:t>Khởi tạo một dự án </a:t>
            </a:r>
            <a:r>
              <a:rPr lang="vi-VN" sz="1200" dirty="0" smtClean="0">
                <a:solidFill>
                  <a:srgbClr val="FFFF00"/>
                </a:solidFill>
              </a:rPr>
              <a:t>mới</a:t>
            </a:r>
            <a:r>
              <a:rPr lang="en-US" sz="1200" dirty="0" smtClean="0">
                <a:solidFill>
                  <a:srgbClr val="FFFF00"/>
                </a:solidFill>
              </a:rPr>
              <a:t>: </a:t>
            </a:r>
            <a:r>
              <a:rPr lang="vi-VN" sz="1200" dirty="0" smtClean="0">
                <a:solidFill>
                  <a:srgbClr val="FFFF00"/>
                </a:solidFill>
              </a:rPr>
              <a:t>Tạo </a:t>
            </a:r>
            <a:r>
              <a:rPr lang="vi-VN" sz="1200" dirty="0">
                <a:solidFill>
                  <a:srgbClr val="FFFF00"/>
                </a:solidFill>
              </a:rPr>
              <a:t>tệp composer.json: </a:t>
            </a:r>
            <a:r>
              <a:rPr lang="vi-VN" sz="1200" dirty="0">
                <a:solidFill>
                  <a:schemeClr val="bg1"/>
                </a:solidFill>
              </a:rPr>
              <a:t>Tạo một tệp composer.json trong thư mục dự án của bạn để xác định các phụ thuộc. Tệp này chỉ ra rằng dự án của chúng ta phụ thuộc vào thư viện monolog/monolog phiên bản 2.0</a:t>
            </a:r>
          </a:p>
        </p:txBody>
      </p:sp>
      <p:sp>
        <p:nvSpPr>
          <p:cNvPr id="20" name="TextBox 19"/>
          <p:cNvSpPr txBox="1"/>
          <p:nvPr/>
        </p:nvSpPr>
        <p:spPr>
          <a:xfrm>
            <a:off x="181823" y="2489973"/>
            <a:ext cx="4368064" cy="646331"/>
          </a:xfrm>
          <a:prstGeom prst="rect">
            <a:avLst/>
          </a:prstGeom>
          <a:noFill/>
        </p:spPr>
        <p:txBody>
          <a:bodyPr wrap="square" rtlCol="0">
            <a:spAutoFit/>
          </a:bodyPr>
          <a:lstStyle/>
          <a:p>
            <a:pPr algn="just"/>
            <a:r>
              <a:rPr lang="vi-VN" sz="1200" dirty="0">
                <a:solidFill>
                  <a:srgbClr val="FFFF00"/>
                </a:solidFill>
              </a:rPr>
              <a:t>Cài đặt các phụ thuộc: </a:t>
            </a:r>
            <a:r>
              <a:rPr lang="vi-VN" sz="1200" dirty="0">
                <a:solidFill>
                  <a:schemeClr val="bg1"/>
                </a:solidFill>
              </a:rPr>
              <a:t>Chạy lệnh sau trong thư mục dự án để cài đặt các phụ thuộc. Composer sẽ tạo ra thư mục vendor và cài đặt tất cả các gói vào đó</a:t>
            </a:r>
          </a:p>
        </p:txBody>
      </p:sp>
      <p:sp>
        <p:nvSpPr>
          <p:cNvPr id="11" name="TextBox 10"/>
          <p:cNvSpPr txBox="1"/>
          <p:nvPr/>
        </p:nvSpPr>
        <p:spPr>
          <a:xfrm>
            <a:off x="181823" y="3294719"/>
            <a:ext cx="4368064" cy="830997"/>
          </a:xfrm>
          <a:prstGeom prst="rect">
            <a:avLst/>
          </a:prstGeom>
          <a:noFill/>
        </p:spPr>
        <p:txBody>
          <a:bodyPr wrap="square" rtlCol="0">
            <a:spAutoFit/>
          </a:bodyPr>
          <a:lstStyle/>
          <a:p>
            <a:pPr algn="just"/>
            <a:r>
              <a:rPr lang="vi-VN" sz="1200" dirty="0">
                <a:solidFill>
                  <a:srgbClr val="FFFF00"/>
                </a:solidFill>
              </a:rPr>
              <a:t>Quản lý phụ thuộc trong dự án hiện có</a:t>
            </a:r>
          </a:p>
          <a:p>
            <a:pPr algn="just"/>
            <a:r>
              <a:rPr lang="vi-VN" sz="1200" dirty="0">
                <a:solidFill>
                  <a:srgbClr val="FFFF00"/>
                </a:solidFill>
              </a:rPr>
              <a:t>Thêm một phụ thuộc mới: </a:t>
            </a:r>
            <a:r>
              <a:rPr lang="vi-VN" sz="1200" dirty="0">
                <a:solidFill>
                  <a:schemeClr val="bg1"/>
                </a:solidFill>
              </a:rPr>
              <a:t>Sử dụng lệnh composer require để thêm một phụ thuộc mới vào dự án. Lệnh này sẽ tự động cập nhật tệp composer.json và cài đặt thư viện guzzlehttp/guzzle</a:t>
            </a:r>
          </a:p>
        </p:txBody>
      </p:sp>
      <p:sp>
        <p:nvSpPr>
          <p:cNvPr id="13" name="TextBox 12"/>
          <p:cNvSpPr txBox="1"/>
          <p:nvPr/>
        </p:nvSpPr>
        <p:spPr>
          <a:xfrm>
            <a:off x="181823" y="4219457"/>
            <a:ext cx="4368064" cy="646331"/>
          </a:xfrm>
          <a:prstGeom prst="rect">
            <a:avLst/>
          </a:prstGeom>
          <a:noFill/>
        </p:spPr>
        <p:txBody>
          <a:bodyPr wrap="square" rtlCol="0">
            <a:spAutoFit/>
          </a:bodyPr>
          <a:lstStyle/>
          <a:p>
            <a:pPr algn="just"/>
            <a:r>
              <a:rPr lang="vi-VN" sz="1200" dirty="0">
                <a:solidFill>
                  <a:srgbClr val="FFFF00"/>
                </a:solidFill>
              </a:rPr>
              <a:t>Cập nhật các phụ thuộc</a:t>
            </a:r>
            <a:r>
              <a:rPr lang="vi-VN" sz="1200" dirty="0">
                <a:solidFill>
                  <a:schemeClr val="bg1"/>
                </a:solidFill>
              </a:rPr>
              <a:t>: Sử dụng lệnh composer update để cập nhật tất cả các phụ thuộc trong dự án lên phiên bản mới nhất:</a:t>
            </a:r>
          </a:p>
        </p:txBody>
      </p:sp>
      <p:pic>
        <p:nvPicPr>
          <p:cNvPr id="8" name="Picture 7"/>
          <p:cNvPicPr>
            <a:picLocks noChangeAspect="1"/>
          </p:cNvPicPr>
          <p:nvPr/>
        </p:nvPicPr>
        <p:blipFill>
          <a:blip r:embed="rId3"/>
          <a:stretch>
            <a:fillRect/>
          </a:stretch>
        </p:blipFill>
        <p:spPr>
          <a:xfrm>
            <a:off x="299509" y="1729730"/>
            <a:ext cx="1268431" cy="702990"/>
          </a:xfrm>
          <a:prstGeom prst="rect">
            <a:avLst/>
          </a:prstGeom>
        </p:spPr>
      </p:pic>
      <p:pic>
        <p:nvPicPr>
          <p:cNvPr id="10" name="Picture 9"/>
          <p:cNvPicPr>
            <a:picLocks noChangeAspect="1"/>
          </p:cNvPicPr>
          <p:nvPr/>
        </p:nvPicPr>
        <p:blipFill>
          <a:blip r:embed="rId4"/>
          <a:stretch>
            <a:fillRect/>
          </a:stretch>
        </p:blipFill>
        <p:spPr>
          <a:xfrm>
            <a:off x="297976" y="3120638"/>
            <a:ext cx="1363964" cy="178031"/>
          </a:xfrm>
          <a:prstGeom prst="rect">
            <a:avLst/>
          </a:prstGeom>
        </p:spPr>
      </p:pic>
      <p:pic>
        <p:nvPicPr>
          <p:cNvPr id="14" name="Picture 13"/>
          <p:cNvPicPr>
            <a:picLocks noChangeAspect="1"/>
          </p:cNvPicPr>
          <p:nvPr/>
        </p:nvPicPr>
        <p:blipFill>
          <a:blip r:embed="rId5"/>
          <a:stretch>
            <a:fillRect/>
          </a:stretch>
        </p:blipFill>
        <p:spPr>
          <a:xfrm>
            <a:off x="289822" y="4083381"/>
            <a:ext cx="2278363" cy="136076"/>
          </a:xfrm>
          <a:prstGeom prst="rect">
            <a:avLst/>
          </a:prstGeom>
        </p:spPr>
      </p:pic>
      <p:pic>
        <p:nvPicPr>
          <p:cNvPr id="15" name="Picture 14"/>
          <p:cNvPicPr>
            <a:picLocks noChangeAspect="1"/>
          </p:cNvPicPr>
          <p:nvPr/>
        </p:nvPicPr>
        <p:blipFill>
          <a:blip r:embed="rId6"/>
          <a:stretch>
            <a:fillRect/>
          </a:stretch>
        </p:blipFill>
        <p:spPr>
          <a:xfrm>
            <a:off x="289822" y="4857869"/>
            <a:ext cx="1275099" cy="176464"/>
          </a:xfrm>
          <a:prstGeom prst="rect">
            <a:avLst/>
          </a:prstGeom>
        </p:spPr>
      </p:pic>
      <p:sp>
        <p:nvSpPr>
          <p:cNvPr id="18" name="TextBox 17"/>
          <p:cNvSpPr txBox="1"/>
          <p:nvPr/>
        </p:nvSpPr>
        <p:spPr>
          <a:xfrm>
            <a:off x="4603886" y="726865"/>
            <a:ext cx="4368064" cy="1015663"/>
          </a:xfrm>
          <a:prstGeom prst="rect">
            <a:avLst/>
          </a:prstGeom>
          <a:noFill/>
        </p:spPr>
        <p:txBody>
          <a:bodyPr wrap="square" rtlCol="0">
            <a:spAutoFit/>
          </a:bodyPr>
          <a:lstStyle/>
          <a:p>
            <a:pPr algn="just"/>
            <a:r>
              <a:rPr lang="vi-VN" sz="1200" dirty="0">
                <a:solidFill>
                  <a:srgbClr val="FFFF00"/>
                </a:solidFill>
              </a:rPr>
              <a:t>Tự động tải các tệp (Autoloading): </a:t>
            </a:r>
            <a:r>
              <a:rPr lang="vi-VN" sz="1200" dirty="0">
                <a:solidFill>
                  <a:schemeClr val="bg1"/>
                </a:solidFill>
              </a:rPr>
              <a:t>Composer cung cấp tính năng tự động tải các tệp (autoloading) giúp bạn dễ dàng quản lý và sử dụng các lớp trong dự án của mình mà không cần phải yêu cầu thủ công từng tệp</a:t>
            </a:r>
            <a:r>
              <a:rPr lang="vi-VN" sz="1200" dirty="0" smtClean="0">
                <a:solidFill>
                  <a:schemeClr val="bg1"/>
                </a:solidFill>
              </a:rPr>
              <a:t>.</a:t>
            </a:r>
            <a:endParaRPr lang="vi-VN" sz="1200" dirty="0">
              <a:solidFill>
                <a:schemeClr val="bg1"/>
              </a:solidFill>
            </a:endParaRPr>
          </a:p>
          <a:p>
            <a:pPr algn="just"/>
            <a:endParaRPr lang="vi-VN" sz="1200" dirty="0">
              <a:solidFill>
                <a:srgbClr val="FFFF00"/>
              </a:solidFill>
            </a:endParaRPr>
          </a:p>
        </p:txBody>
      </p:sp>
      <p:sp>
        <p:nvSpPr>
          <p:cNvPr id="19" name="TextBox 18"/>
          <p:cNvSpPr txBox="1"/>
          <p:nvPr/>
        </p:nvSpPr>
        <p:spPr>
          <a:xfrm>
            <a:off x="4603886" y="1547597"/>
            <a:ext cx="4368064" cy="461665"/>
          </a:xfrm>
          <a:prstGeom prst="rect">
            <a:avLst/>
          </a:prstGeom>
          <a:noFill/>
        </p:spPr>
        <p:txBody>
          <a:bodyPr wrap="square" rtlCol="0">
            <a:spAutoFit/>
          </a:bodyPr>
          <a:lstStyle/>
          <a:p>
            <a:pPr algn="just"/>
            <a:r>
              <a:rPr lang="vi-VN" sz="1200" dirty="0">
                <a:solidFill>
                  <a:srgbClr val="FFFF00"/>
                </a:solidFill>
              </a:rPr>
              <a:t>a. Sử dụng </a:t>
            </a:r>
            <a:r>
              <a:rPr lang="vi-VN" sz="1200" dirty="0">
                <a:solidFill>
                  <a:schemeClr val="bg1"/>
                </a:solidFill>
              </a:rPr>
              <a:t>Autoloading:Trong tệp composer.json, thêm phần autoload để cấu hình autoloading</a:t>
            </a:r>
            <a:endParaRPr lang="en-US" sz="1200" dirty="0" smtClean="0">
              <a:solidFill>
                <a:schemeClr val="bg1"/>
              </a:solidFill>
            </a:endParaRPr>
          </a:p>
        </p:txBody>
      </p:sp>
      <p:pic>
        <p:nvPicPr>
          <p:cNvPr id="16" name="Picture 15"/>
          <p:cNvPicPr>
            <a:picLocks noChangeAspect="1"/>
          </p:cNvPicPr>
          <p:nvPr/>
        </p:nvPicPr>
        <p:blipFill>
          <a:blip r:embed="rId7"/>
          <a:stretch>
            <a:fillRect/>
          </a:stretch>
        </p:blipFill>
        <p:spPr>
          <a:xfrm>
            <a:off x="7889994" y="1851081"/>
            <a:ext cx="894237" cy="1062962"/>
          </a:xfrm>
          <a:prstGeom prst="rect">
            <a:avLst/>
          </a:prstGeom>
        </p:spPr>
      </p:pic>
      <p:sp>
        <p:nvSpPr>
          <p:cNvPr id="22" name="TextBox 21"/>
          <p:cNvSpPr txBox="1"/>
          <p:nvPr/>
        </p:nvSpPr>
        <p:spPr>
          <a:xfrm>
            <a:off x="4711885" y="3022595"/>
            <a:ext cx="4368064" cy="461665"/>
          </a:xfrm>
          <a:prstGeom prst="rect">
            <a:avLst/>
          </a:prstGeom>
          <a:noFill/>
        </p:spPr>
        <p:txBody>
          <a:bodyPr wrap="square" rtlCol="0">
            <a:spAutoFit/>
          </a:bodyPr>
          <a:lstStyle/>
          <a:p>
            <a:pPr algn="just"/>
            <a:r>
              <a:rPr lang="vi-VN" sz="1200" dirty="0">
                <a:solidFill>
                  <a:srgbClr val="FFFF00"/>
                </a:solidFill>
              </a:rPr>
              <a:t>b. Chạy lệnh để tạo tệp autoload: </a:t>
            </a:r>
            <a:r>
              <a:rPr lang="vi-VN" sz="1200" dirty="0">
                <a:solidFill>
                  <a:schemeClr val="bg1"/>
                </a:solidFill>
              </a:rPr>
              <a:t>Chạy lệnh sau để tạo tệp autoload</a:t>
            </a:r>
            <a:endParaRPr lang="en-US" sz="1200" dirty="0" smtClean="0">
              <a:solidFill>
                <a:schemeClr val="bg1"/>
              </a:solidFill>
            </a:endParaRPr>
          </a:p>
        </p:txBody>
      </p:sp>
      <p:pic>
        <p:nvPicPr>
          <p:cNvPr id="23" name="Picture 22"/>
          <p:cNvPicPr>
            <a:picLocks noChangeAspect="1"/>
          </p:cNvPicPr>
          <p:nvPr/>
        </p:nvPicPr>
        <p:blipFill>
          <a:blip r:embed="rId8"/>
          <a:stretch>
            <a:fillRect/>
          </a:stretch>
        </p:blipFill>
        <p:spPr>
          <a:xfrm>
            <a:off x="4795371" y="3440466"/>
            <a:ext cx="2676899" cy="181000"/>
          </a:xfrm>
          <a:prstGeom prst="rect">
            <a:avLst/>
          </a:prstGeom>
        </p:spPr>
      </p:pic>
      <p:sp>
        <p:nvSpPr>
          <p:cNvPr id="25" name="TextBox 24"/>
          <p:cNvSpPr txBox="1"/>
          <p:nvPr/>
        </p:nvSpPr>
        <p:spPr>
          <a:xfrm>
            <a:off x="4711885" y="3621466"/>
            <a:ext cx="4368064" cy="646331"/>
          </a:xfrm>
          <a:prstGeom prst="rect">
            <a:avLst/>
          </a:prstGeom>
          <a:noFill/>
        </p:spPr>
        <p:txBody>
          <a:bodyPr wrap="square" rtlCol="0">
            <a:spAutoFit/>
          </a:bodyPr>
          <a:lstStyle/>
          <a:p>
            <a:pPr algn="just"/>
            <a:r>
              <a:rPr lang="en-US" sz="1200" dirty="0" smtClean="0">
                <a:solidFill>
                  <a:srgbClr val="FFFF00"/>
                </a:solidFill>
              </a:rPr>
              <a:t>c.</a:t>
            </a:r>
            <a:r>
              <a:rPr lang="vi-VN" sz="1200" dirty="0" smtClean="0">
                <a:solidFill>
                  <a:srgbClr val="FFFF00"/>
                </a:solidFill>
              </a:rPr>
              <a:t>Sử dụng autoload trong mã PHP: </a:t>
            </a:r>
            <a:r>
              <a:rPr lang="vi-VN" sz="1200" dirty="0" smtClean="0">
                <a:solidFill>
                  <a:schemeClr val="bg1"/>
                </a:solidFill>
              </a:rPr>
              <a:t>Bao gồm tệp autoload do Composer tạo ra và sử dụng các lớp mà không cần yêu cầu từng tệp:</a:t>
            </a:r>
            <a:endParaRPr lang="en-US" sz="1200" dirty="0" smtClean="0">
              <a:solidFill>
                <a:schemeClr val="bg1"/>
              </a:solidFill>
            </a:endParaRPr>
          </a:p>
        </p:txBody>
      </p:sp>
      <p:pic>
        <p:nvPicPr>
          <p:cNvPr id="24" name="Picture 23"/>
          <p:cNvPicPr>
            <a:picLocks noChangeAspect="1"/>
          </p:cNvPicPr>
          <p:nvPr/>
        </p:nvPicPr>
        <p:blipFill>
          <a:blip r:embed="rId9"/>
          <a:stretch>
            <a:fillRect/>
          </a:stretch>
        </p:blipFill>
        <p:spPr>
          <a:xfrm>
            <a:off x="5853495" y="4039337"/>
            <a:ext cx="1461591" cy="1037258"/>
          </a:xfrm>
          <a:prstGeom prst="rect">
            <a:avLst/>
          </a:prstGeom>
        </p:spPr>
      </p:pic>
    </p:spTree>
    <p:extLst>
      <p:ext uri="{BB962C8B-B14F-4D97-AF65-F5344CB8AC3E}">
        <p14:creationId xmlns:p14="http://schemas.microsoft.com/office/powerpoint/2010/main" val="9417367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a:t>
            </a:r>
            <a:r>
              <a:rPr lang="en-US" dirty="0" err="1">
                <a:solidFill>
                  <a:srgbClr val="FFFF00"/>
                </a:solidFill>
              </a:rPr>
              <a:t>Kết</a:t>
            </a:r>
            <a:r>
              <a:rPr lang="en-US" dirty="0">
                <a:solidFill>
                  <a:srgbClr val="FFFF00"/>
                </a:solidFill>
              </a:rPr>
              <a:t> </a:t>
            </a:r>
            <a:r>
              <a:rPr lang="en-US" dirty="0" err="1">
                <a:solidFill>
                  <a:srgbClr val="FFFF00"/>
                </a:solidFill>
              </a:rPr>
              <a:t>hợp</a:t>
            </a:r>
            <a:r>
              <a:rPr lang="en-US" dirty="0">
                <a:solidFill>
                  <a:srgbClr val="FFFF00"/>
                </a:solidFill>
              </a:rPr>
              <a:t> XAMPP </a:t>
            </a:r>
            <a:r>
              <a:rPr lang="en-US" dirty="0" err="1">
                <a:solidFill>
                  <a:srgbClr val="FFFF00"/>
                </a:solidFill>
              </a:rPr>
              <a:t>và</a:t>
            </a:r>
            <a:r>
              <a:rPr lang="en-US" dirty="0">
                <a:solidFill>
                  <a:srgbClr val="FFFF00"/>
                </a:solidFill>
              </a:rPr>
              <a:t> Composer</a:t>
            </a:r>
            <a:endParaRPr lang="en-US" dirty="0">
              <a:solidFill>
                <a:srgbClr val="FFFF00"/>
              </a:solidFill>
            </a:endParaRPr>
          </a:p>
        </p:txBody>
      </p:sp>
      <p:sp>
        <p:nvSpPr>
          <p:cNvPr id="9" name="TextBox 8"/>
          <p:cNvSpPr txBox="1"/>
          <p:nvPr/>
        </p:nvSpPr>
        <p:spPr>
          <a:xfrm>
            <a:off x="170564" y="1013063"/>
            <a:ext cx="4368064" cy="1938992"/>
          </a:xfrm>
          <a:prstGeom prst="rect">
            <a:avLst/>
          </a:prstGeom>
          <a:noFill/>
        </p:spPr>
        <p:txBody>
          <a:bodyPr wrap="square" rtlCol="0">
            <a:spAutoFit/>
          </a:bodyPr>
          <a:lstStyle/>
          <a:p>
            <a:pPr algn="just"/>
            <a:r>
              <a:rPr lang="vi-VN" sz="1200" dirty="0">
                <a:solidFill>
                  <a:srgbClr val="FFFF00"/>
                </a:solidFill>
              </a:rPr>
              <a:t>Cài đặt XAMPP: </a:t>
            </a:r>
            <a:r>
              <a:rPr lang="vi-VN" sz="1200" dirty="0">
                <a:solidFill>
                  <a:schemeClr val="bg1"/>
                </a:solidFill>
              </a:rPr>
              <a:t>Cài đặt XAMPP từ trang web apachefriends.org và khởi động các dịch vụ Apache và MySQL.</a:t>
            </a:r>
          </a:p>
          <a:p>
            <a:pPr algn="just"/>
            <a:r>
              <a:rPr lang="vi-VN" sz="1200" dirty="0">
                <a:solidFill>
                  <a:srgbClr val="FFFF00"/>
                </a:solidFill>
              </a:rPr>
              <a:t>Cấu hình Composer trong XAMPP: </a:t>
            </a:r>
            <a:r>
              <a:rPr lang="vi-VN" sz="1200" dirty="0">
                <a:solidFill>
                  <a:schemeClr val="bg1"/>
                </a:solidFill>
              </a:rPr>
              <a:t>Khi cài đặt Composer trên Windows, đảm bảo rằng bạn chỉ định đúng đường dẫn đến tệp php.exe trong thư mục cài đặt XAMPP (thường là C:\xampp\php\php.exe).</a:t>
            </a:r>
          </a:p>
          <a:p>
            <a:pPr algn="just"/>
            <a:r>
              <a:rPr lang="vi-VN" sz="1200" dirty="0">
                <a:solidFill>
                  <a:srgbClr val="FFFF00"/>
                </a:solidFill>
              </a:rPr>
              <a:t>Tạo và quản lý dự án với Composer: </a:t>
            </a:r>
            <a:r>
              <a:rPr lang="vi-VN" sz="1200" dirty="0">
                <a:solidFill>
                  <a:schemeClr val="bg1"/>
                </a:solidFill>
              </a:rPr>
              <a:t>Tạo thư mục dự án trong thư mục htdocs của XAMPP và sử dụng Composer để quản lý các phụ thuộc trong dự án của bạn. Ví dụ:</a:t>
            </a:r>
          </a:p>
        </p:txBody>
      </p:sp>
      <p:sp>
        <p:nvSpPr>
          <p:cNvPr id="20" name="TextBox 19"/>
          <p:cNvSpPr txBox="1"/>
          <p:nvPr/>
        </p:nvSpPr>
        <p:spPr>
          <a:xfrm>
            <a:off x="4603886" y="1013063"/>
            <a:ext cx="4368064" cy="646331"/>
          </a:xfrm>
          <a:prstGeom prst="rect">
            <a:avLst/>
          </a:prstGeom>
          <a:noFill/>
        </p:spPr>
        <p:txBody>
          <a:bodyPr wrap="square" rtlCol="0">
            <a:spAutoFit/>
          </a:bodyPr>
          <a:lstStyle/>
          <a:p>
            <a:pPr algn="just"/>
            <a:r>
              <a:rPr lang="vi-VN" sz="1200" dirty="0">
                <a:solidFill>
                  <a:srgbClr val="FFFF00"/>
                </a:solidFill>
              </a:rPr>
              <a:t>Sử dụng PHPMyAdmin:</a:t>
            </a:r>
          </a:p>
          <a:p>
            <a:pPr algn="just"/>
            <a:r>
              <a:rPr lang="vi-VN" sz="1200" dirty="0">
                <a:solidFill>
                  <a:schemeClr val="bg1"/>
                </a:solidFill>
              </a:rPr>
              <a:t>Truy cập PHPMyAdmin tại http://localhost/phpmyadmin để quản lý cơ sở dữ liệu MySQL của bạn.</a:t>
            </a:r>
          </a:p>
        </p:txBody>
      </p:sp>
      <p:pic>
        <p:nvPicPr>
          <p:cNvPr id="2" name="Picture 1"/>
          <p:cNvPicPr>
            <a:picLocks noChangeAspect="1"/>
          </p:cNvPicPr>
          <p:nvPr/>
        </p:nvPicPr>
        <p:blipFill>
          <a:blip r:embed="rId3"/>
          <a:stretch>
            <a:fillRect/>
          </a:stretch>
        </p:blipFill>
        <p:spPr>
          <a:xfrm>
            <a:off x="299509" y="3102155"/>
            <a:ext cx="2657846" cy="581106"/>
          </a:xfrm>
          <a:prstGeom prst="rect">
            <a:avLst/>
          </a:prstGeom>
        </p:spPr>
      </p:pic>
    </p:spTree>
    <p:extLst>
      <p:ext uri="{BB962C8B-B14F-4D97-AF65-F5344CB8AC3E}">
        <p14:creationId xmlns:p14="http://schemas.microsoft.com/office/powerpoint/2010/main" val="21040895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Connect to MySQL</a:t>
            </a:r>
            <a:endParaRPr lang="en-US" dirty="0">
              <a:solidFill>
                <a:srgbClr val="FFFF00"/>
              </a:solidFill>
            </a:endParaRPr>
          </a:p>
        </p:txBody>
      </p:sp>
      <p:sp>
        <p:nvSpPr>
          <p:cNvPr id="9" name="TextBox 8"/>
          <p:cNvSpPr txBox="1"/>
          <p:nvPr/>
        </p:nvSpPr>
        <p:spPr>
          <a:xfrm>
            <a:off x="163889" y="769862"/>
            <a:ext cx="4368064" cy="1015663"/>
          </a:xfrm>
          <a:prstGeom prst="rect">
            <a:avLst/>
          </a:prstGeom>
          <a:noFill/>
        </p:spPr>
        <p:txBody>
          <a:bodyPr wrap="square" rtlCol="0">
            <a:spAutoFit/>
          </a:bodyPr>
          <a:lstStyle/>
          <a:p>
            <a:pPr algn="just"/>
            <a:r>
              <a:rPr lang="vi-VN" sz="1200" dirty="0">
                <a:solidFill>
                  <a:srgbClr val="FFFF00"/>
                </a:solidFill>
              </a:rPr>
              <a:t>Kết nối PHP với MySQL là </a:t>
            </a:r>
            <a:r>
              <a:rPr lang="vi-VN" sz="1200" dirty="0">
                <a:solidFill>
                  <a:schemeClr val="bg1"/>
                </a:solidFill>
              </a:rPr>
              <a:t>một bước quan trọng trong quá trình phát triển các ứng dụng web động. Có hai cách phổ biến để kết nối PHP với MySQL: sử dụng MySQLi và PDO (PHP Data Objects). Dưới đây là hướng dẫn chi tiết về cách sử dụng cả hai phương pháp này</a:t>
            </a:r>
          </a:p>
        </p:txBody>
      </p:sp>
      <p:sp>
        <p:nvSpPr>
          <p:cNvPr id="20" name="TextBox 19"/>
          <p:cNvSpPr txBox="1"/>
          <p:nvPr/>
        </p:nvSpPr>
        <p:spPr>
          <a:xfrm>
            <a:off x="156114" y="1785525"/>
            <a:ext cx="4368064" cy="1015663"/>
          </a:xfrm>
          <a:prstGeom prst="rect">
            <a:avLst/>
          </a:prstGeom>
          <a:noFill/>
        </p:spPr>
        <p:txBody>
          <a:bodyPr wrap="square" rtlCol="0">
            <a:spAutoFit/>
          </a:bodyPr>
          <a:lstStyle/>
          <a:p>
            <a:pPr algn="just"/>
            <a:r>
              <a:rPr lang="vi-VN" sz="1200" dirty="0">
                <a:solidFill>
                  <a:srgbClr val="FFFF00"/>
                </a:solidFill>
              </a:rPr>
              <a:t>Sử dụng MySQLi để kết nối với MySQL</a:t>
            </a:r>
          </a:p>
          <a:p>
            <a:pPr algn="just"/>
            <a:r>
              <a:rPr lang="vi-VN" sz="1200" dirty="0">
                <a:solidFill>
                  <a:schemeClr val="bg1"/>
                </a:solidFill>
              </a:rPr>
              <a:t>MySQLi (MySQL Improved) là một phần mở rộng của PHP cung cấp giao diện để làm việc với MySQL. MySQLi hỗ trợ cả kết nối thủ tục và hướng đối tượng.</a:t>
            </a:r>
          </a:p>
          <a:p>
            <a:pPr algn="just"/>
            <a:r>
              <a:rPr lang="vi-VN" sz="1200" dirty="0">
                <a:solidFill>
                  <a:schemeClr val="bg1"/>
                </a:solidFill>
              </a:rPr>
              <a:t>Kết nối MySQLi sử dụng phương thức thủ tục</a:t>
            </a:r>
          </a:p>
        </p:txBody>
      </p:sp>
      <p:pic>
        <p:nvPicPr>
          <p:cNvPr id="3" name="Picture 2"/>
          <p:cNvPicPr>
            <a:picLocks noChangeAspect="1"/>
          </p:cNvPicPr>
          <p:nvPr/>
        </p:nvPicPr>
        <p:blipFill>
          <a:blip r:embed="rId3"/>
          <a:stretch>
            <a:fillRect/>
          </a:stretch>
        </p:blipFill>
        <p:spPr>
          <a:xfrm>
            <a:off x="232116" y="2801188"/>
            <a:ext cx="3366495" cy="2177954"/>
          </a:xfrm>
          <a:prstGeom prst="rect">
            <a:avLst/>
          </a:prstGeom>
        </p:spPr>
      </p:pic>
      <p:sp>
        <p:nvSpPr>
          <p:cNvPr id="8" name="TextBox 7"/>
          <p:cNvSpPr txBox="1"/>
          <p:nvPr/>
        </p:nvSpPr>
        <p:spPr>
          <a:xfrm>
            <a:off x="4603886" y="769861"/>
            <a:ext cx="4368064" cy="276999"/>
          </a:xfrm>
          <a:prstGeom prst="rect">
            <a:avLst/>
          </a:prstGeom>
          <a:noFill/>
        </p:spPr>
        <p:txBody>
          <a:bodyPr wrap="square" rtlCol="0">
            <a:spAutoFit/>
          </a:bodyPr>
          <a:lstStyle/>
          <a:p>
            <a:pPr algn="just"/>
            <a:r>
              <a:rPr lang="vi-VN" sz="1200" dirty="0">
                <a:solidFill>
                  <a:srgbClr val="FFFF00"/>
                </a:solidFill>
              </a:rPr>
              <a:t>Kết nối MySQLi sử dụng phương thức hướng đối tượng</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4675308" y="1046860"/>
            <a:ext cx="3664679" cy="2336789"/>
          </a:xfrm>
          <a:prstGeom prst="rect">
            <a:avLst/>
          </a:prstGeom>
        </p:spPr>
      </p:pic>
    </p:spTree>
    <p:extLst>
      <p:ext uri="{BB962C8B-B14F-4D97-AF65-F5344CB8AC3E}">
        <p14:creationId xmlns:p14="http://schemas.microsoft.com/office/powerpoint/2010/main" val="426101050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Connect to MySQL</a:t>
            </a:r>
            <a:endParaRPr lang="en-US" dirty="0">
              <a:solidFill>
                <a:srgbClr val="FFFF00"/>
              </a:solidFill>
            </a:endParaRPr>
          </a:p>
        </p:txBody>
      </p:sp>
      <p:sp>
        <p:nvSpPr>
          <p:cNvPr id="9" name="TextBox 8"/>
          <p:cNvSpPr txBox="1"/>
          <p:nvPr/>
        </p:nvSpPr>
        <p:spPr>
          <a:xfrm>
            <a:off x="156113" y="769862"/>
            <a:ext cx="8887769" cy="646331"/>
          </a:xfrm>
          <a:prstGeom prst="rect">
            <a:avLst/>
          </a:prstGeom>
          <a:noFill/>
        </p:spPr>
        <p:txBody>
          <a:bodyPr wrap="square" rtlCol="0">
            <a:spAutoFit/>
          </a:bodyPr>
          <a:lstStyle/>
          <a:p>
            <a:pPr algn="just"/>
            <a:r>
              <a:rPr lang="vi-VN" sz="1200" dirty="0">
                <a:solidFill>
                  <a:srgbClr val="FFFF00"/>
                </a:solidFill>
              </a:rPr>
              <a:t>Sử dụng PDO (PHP Data Objects) để kết nối với MySQL: PDO </a:t>
            </a:r>
            <a:r>
              <a:rPr lang="vi-VN" sz="1200" dirty="0">
                <a:solidFill>
                  <a:schemeClr val="bg1"/>
                </a:solidFill>
              </a:rPr>
              <a:t>là một phần mở rộng của PHP cung cấp giao diện nhất quán để làm việc với nhiều cơ sở dữ liệu khác nhau, bao gồm MySQL. PDO sử dụng phương thức hướng đối tượng và hỗ trợ các tính năng nâng cao như chuẩn bị câu lệnh (prepared statements).</a:t>
            </a:r>
          </a:p>
        </p:txBody>
      </p:sp>
      <p:pic>
        <p:nvPicPr>
          <p:cNvPr id="2" name="Picture 1"/>
          <p:cNvPicPr>
            <a:picLocks noChangeAspect="1"/>
          </p:cNvPicPr>
          <p:nvPr/>
        </p:nvPicPr>
        <p:blipFill>
          <a:blip r:embed="rId3"/>
          <a:stretch>
            <a:fillRect/>
          </a:stretch>
        </p:blipFill>
        <p:spPr>
          <a:xfrm>
            <a:off x="213929" y="1416193"/>
            <a:ext cx="4991797" cy="2581635"/>
          </a:xfrm>
          <a:prstGeom prst="rect">
            <a:avLst/>
          </a:prstGeom>
        </p:spPr>
      </p:pic>
      <p:sp>
        <p:nvSpPr>
          <p:cNvPr id="10" name="TextBox 9"/>
          <p:cNvSpPr txBox="1"/>
          <p:nvPr/>
        </p:nvSpPr>
        <p:spPr>
          <a:xfrm>
            <a:off x="187230" y="3997828"/>
            <a:ext cx="8887769" cy="461665"/>
          </a:xfrm>
          <a:prstGeom prst="rect">
            <a:avLst/>
          </a:prstGeom>
          <a:noFill/>
        </p:spPr>
        <p:txBody>
          <a:bodyPr wrap="square" rtlCol="0">
            <a:spAutoFit/>
          </a:bodyPr>
          <a:lstStyle/>
          <a:p>
            <a:pPr algn="just"/>
            <a:r>
              <a:rPr lang="en-US" sz="1200" dirty="0" err="1" smtClean="0">
                <a:solidFill>
                  <a:srgbClr val="FFFF00"/>
                </a:solidFill>
              </a:rPr>
              <a:t>Lưu</a:t>
            </a:r>
            <a:r>
              <a:rPr lang="en-US" sz="1200" dirty="0" smtClean="0">
                <a:solidFill>
                  <a:srgbClr val="FFFF00"/>
                </a:solidFill>
              </a:rPr>
              <a:t> ý </a:t>
            </a:r>
            <a:r>
              <a:rPr lang="en-US" sz="1200" dirty="0" err="1" smtClean="0">
                <a:solidFill>
                  <a:srgbClr val="FFFF00"/>
                </a:solidFill>
              </a:rPr>
              <a:t>khi</a:t>
            </a:r>
            <a:r>
              <a:rPr lang="en-US" sz="1200" dirty="0" smtClean="0">
                <a:solidFill>
                  <a:srgbClr val="FFFF00"/>
                </a:solidFill>
              </a:rPr>
              <a:t> </a:t>
            </a:r>
            <a:r>
              <a:rPr lang="en-US" sz="1200" dirty="0" err="1" smtClean="0">
                <a:solidFill>
                  <a:srgbClr val="FFFF00"/>
                </a:solidFill>
              </a:rPr>
              <a:t>kết</a:t>
            </a:r>
            <a:r>
              <a:rPr lang="en-US" sz="1200" dirty="0" smtClean="0">
                <a:solidFill>
                  <a:srgbClr val="FFFF00"/>
                </a:solidFill>
              </a:rPr>
              <a:t> </a:t>
            </a:r>
            <a:r>
              <a:rPr lang="en-US" sz="1200" dirty="0" err="1" smtClean="0">
                <a:solidFill>
                  <a:srgbClr val="FFFF00"/>
                </a:solidFill>
              </a:rPr>
              <a:t>nối</a:t>
            </a:r>
            <a:r>
              <a:rPr lang="en-US" sz="1200" dirty="0" smtClean="0">
                <a:solidFill>
                  <a:srgbClr val="FFFF00"/>
                </a:solidFill>
              </a:rPr>
              <a:t> </a:t>
            </a:r>
            <a:r>
              <a:rPr lang="en-US" sz="1200" dirty="0" err="1" smtClean="0">
                <a:solidFill>
                  <a:srgbClr val="FFFF00"/>
                </a:solidFill>
              </a:rPr>
              <a:t>chúng</a:t>
            </a:r>
            <a:r>
              <a:rPr lang="en-US" sz="1200" dirty="0" smtClean="0">
                <a:solidFill>
                  <a:srgbClr val="FFFF00"/>
                </a:solidFill>
              </a:rPr>
              <a:t> ta </a:t>
            </a:r>
            <a:r>
              <a:rPr lang="en-US" sz="1200" dirty="0" err="1" smtClean="0">
                <a:solidFill>
                  <a:srgbClr val="FFFF00"/>
                </a:solidFill>
              </a:rPr>
              <a:t>luôn</a:t>
            </a:r>
            <a:r>
              <a:rPr lang="en-US" sz="1200" dirty="0" smtClean="0">
                <a:solidFill>
                  <a:srgbClr val="FFFF00"/>
                </a:solidFill>
              </a:rPr>
              <a:t> </a:t>
            </a:r>
            <a:r>
              <a:rPr lang="en-US" sz="1200" dirty="0" err="1" smtClean="0">
                <a:solidFill>
                  <a:srgbClr val="FFFF00"/>
                </a:solidFill>
              </a:rPr>
              <a:t>phải</a:t>
            </a:r>
            <a:r>
              <a:rPr lang="en-US" sz="1200" dirty="0" smtClean="0">
                <a:solidFill>
                  <a:srgbClr val="FFFF00"/>
                </a:solidFill>
              </a:rPr>
              <a:t> </a:t>
            </a:r>
            <a:r>
              <a:rPr lang="en-US" sz="1200" dirty="0" err="1" smtClean="0">
                <a:solidFill>
                  <a:srgbClr val="FFFF00"/>
                </a:solidFill>
              </a:rPr>
              <a:t>bật</a:t>
            </a:r>
            <a:r>
              <a:rPr lang="en-US" sz="1200" dirty="0" smtClean="0">
                <a:solidFill>
                  <a:srgbClr val="FFFF00"/>
                </a:solidFill>
              </a:rPr>
              <a:t> XAMPP </a:t>
            </a:r>
            <a:r>
              <a:rPr lang="en-US" sz="1200" dirty="0" err="1" smtClean="0">
                <a:solidFill>
                  <a:srgbClr val="FFFF00"/>
                </a:solidFill>
              </a:rPr>
              <a:t>để</a:t>
            </a:r>
            <a:r>
              <a:rPr lang="en-US" sz="1200" dirty="0" smtClean="0">
                <a:solidFill>
                  <a:srgbClr val="FFFF00"/>
                </a:solidFill>
              </a:rPr>
              <a:t> </a:t>
            </a:r>
            <a:r>
              <a:rPr lang="en-US" sz="1200" dirty="0" err="1" smtClean="0">
                <a:solidFill>
                  <a:srgbClr val="FFFF00"/>
                </a:solidFill>
              </a:rPr>
              <a:t>tránh</a:t>
            </a:r>
            <a:r>
              <a:rPr lang="en-US" sz="1200" dirty="0" smtClean="0">
                <a:solidFill>
                  <a:srgbClr val="FFFF00"/>
                </a:solidFill>
              </a:rPr>
              <a:t> </a:t>
            </a:r>
            <a:r>
              <a:rPr lang="en-US" sz="1200" dirty="0" err="1" smtClean="0">
                <a:solidFill>
                  <a:srgbClr val="FFFF00"/>
                </a:solidFill>
              </a:rPr>
              <a:t>các</a:t>
            </a:r>
            <a:r>
              <a:rPr lang="en-US" sz="1200" dirty="0" smtClean="0">
                <a:solidFill>
                  <a:srgbClr val="FFFF00"/>
                </a:solidFill>
              </a:rPr>
              <a:t> </a:t>
            </a:r>
            <a:r>
              <a:rPr lang="en-US" sz="1200" dirty="0" err="1" smtClean="0">
                <a:solidFill>
                  <a:srgbClr val="FFFF00"/>
                </a:solidFill>
              </a:rPr>
              <a:t>lỗi</a:t>
            </a:r>
            <a:r>
              <a:rPr lang="en-US" sz="1200" dirty="0" smtClean="0">
                <a:solidFill>
                  <a:srgbClr val="FFFF00"/>
                </a:solidFill>
              </a:rPr>
              <a:t> </a:t>
            </a:r>
            <a:r>
              <a:rPr lang="en-US" sz="1200" dirty="0" err="1" smtClean="0">
                <a:solidFill>
                  <a:srgbClr val="FFFF00"/>
                </a:solidFill>
              </a:rPr>
              <a:t>không</a:t>
            </a:r>
            <a:r>
              <a:rPr lang="en-US" sz="1200" dirty="0" smtClean="0">
                <a:solidFill>
                  <a:srgbClr val="FFFF00"/>
                </a:solidFill>
              </a:rPr>
              <a:t> </a:t>
            </a:r>
            <a:r>
              <a:rPr lang="en-US" sz="1200" dirty="0" err="1" smtClean="0">
                <a:solidFill>
                  <a:srgbClr val="FFFF00"/>
                </a:solidFill>
              </a:rPr>
              <a:t>đáng</a:t>
            </a:r>
            <a:r>
              <a:rPr lang="en-US" sz="1200" dirty="0" smtClean="0">
                <a:solidFill>
                  <a:srgbClr val="FFFF00"/>
                </a:solidFill>
              </a:rPr>
              <a:t> </a:t>
            </a:r>
            <a:r>
              <a:rPr lang="en-US" sz="1200" dirty="0" err="1" smtClean="0">
                <a:solidFill>
                  <a:srgbClr val="FFFF00"/>
                </a:solidFill>
              </a:rPr>
              <a:t>có</a:t>
            </a:r>
            <a:r>
              <a:rPr lang="en-US" sz="1200" dirty="0" smtClean="0">
                <a:solidFill>
                  <a:srgbClr val="FFFF00"/>
                </a:solidFill>
              </a:rPr>
              <a:t> . </a:t>
            </a:r>
            <a:r>
              <a:rPr lang="en-US" sz="1200" dirty="0" err="1" smtClean="0">
                <a:solidFill>
                  <a:srgbClr val="FFFF00"/>
                </a:solidFill>
              </a:rPr>
              <a:t>Việc</a:t>
            </a:r>
            <a:r>
              <a:rPr lang="en-US" sz="1200" dirty="0" smtClean="0">
                <a:solidFill>
                  <a:srgbClr val="FFFF00"/>
                </a:solidFill>
              </a:rPr>
              <a:t> </a:t>
            </a:r>
            <a:r>
              <a:rPr lang="en-US" sz="1200" dirty="0" err="1" smtClean="0">
                <a:solidFill>
                  <a:srgbClr val="FFFF00"/>
                </a:solidFill>
              </a:rPr>
              <a:t>cấu</a:t>
            </a:r>
            <a:r>
              <a:rPr lang="en-US" sz="1200" dirty="0" smtClean="0">
                <a:solidFill>
                  <a:srgbClr val="FFFF00"/>
                </a:solidFill>
              </a:rPr>
              <a:t> </a:t>
            </a:r>
            <a:r>
              <a:rPr lang="en-US" sz="1200" dirty="0" err="1" smtClean="0">
                <a:solidFill>
                  <a:srgbClr val="FFFF00"/>
                </a:solidFill>
              </a:rPr>
              <a:t>hình</a:t>
            </a:r>
            <a:r>
              <a:rPr lang="en-US" sz="1200" dirty="0" smtClean="0">
                <a:solidFill>
                  <a:srgbClr val="FFFF00"/>
                </a:solidFill>
              </a:rPr>
              <a:t> </a:t>
            </a:r>
            <a:r>
              <a:rPr lang="en-US" sz="1200" dirty="0" err="1" smtClean="0">
                <a:solidFill>
                  <a:srgbClr val="FFFF00"/>
                </a:solidFill>
              </a:rPr>
              <a:t>và</a:t>
            </a:r>
            <a:r>
              <a:rPr lang="en-US" sz="1200" dirty="0" smtClean="0">
                <a:solidFill>
                  <a:srgbClr val="FFFF00"/>
                </a:solidFill>
              </a:rPr>
              <a:t> </a:t>
            </a:r>
            <a:r>
              <a:rPr lang="en-US" sz="1200" dirty="0" err="1" smtClean="0">
                <a:solidFill>
                  <a:srgbClr val="FFFF00"/>
                </a:solidFill>
              </a:rPr>
              <a:t>cách</a:t>
            </a:r>
            <a:r>
              <a:rPr lang="en-US" sz="1200" dirty="0" smtClean="0">
                <a:solidFill>
                  <a:srgbClr val="FFFF00"/>
                </a:solidFill>
              </a:rPr>
              <a:t> </a:t>
            </a:r>
            <a:r>
              <a:rPr lang="en-US" sz="1200" dirty="0" err="1" smtClean="0">
                <a:solidFill>
                  <a:srgbClr val="FFFF00"/>
                </a:solidFill>
              </a:rPr>
              <a:t>thức</a:t>
            </a:r>
            <a:r>
              <a:rPr lang="en-US" sz="1200" dirty="0" smtClean="0">
                <a:solidFill>
                  <a:srgbClr val="FFFF00"/>
                </a:solidFill>
              </a:rPr>
              <a:t> </a:t>
            </a:r>
            <a:r>
              <a:rPr lang="en-US" sz="1200" dirty="0" err="1" smtClean="0">
                <a:solidFill>
                  <a:srgbClr val="FFFF00"/>
                </a:solidFill>
              </a:rPr>
              <a:t>hoạt</a:t>
            </a:r>
            <a:r>
              <a:rPr lang="en-US" sz="1200" dirty="0" smtClean="0">
                <a:solidFill>
                  <a:srgbClr val="FFFF00"/>
                </a:solidFill>
              </a:rPr>
              <a:t> </a:t>
            </a:r>
            <a:r>
              <a:rPr lang="en-US" sz="1200" dirty="0" err="1" smtClean="0">
                <a:solidFill>
                  <a:srgbClr val="FFFF00"/>
                </a:solidFill>
              </a:rPr>
              <a:t>dộng</a:t>
            </a:r>
            <a:r>
              <a:rPr lang="en-US" sz="1200" dirty="0" smtClean="0">
                <a:solidFill>
                  <a:srgbClr val="FFFF00"/>
                </a:solidFill>
              </a:rPr>
              <a:t> </a:t>
            </a:r>
            <a:r>
              <a:rPr lang="en-US" sz="1200" dirty="0" err="1" smtClean="0">
                <a:solidFill>
                  <a:srgbClr val="FFFF00"/>
                </a:solidFill>
              </a:rPr>
              <a:t>đã</a:t>
            </a:r>
            <a:r>
              <a:rPr lang="en-US" sz="1200" dirty="0" smtClean="0">
                <a:solidFill>
                  <a:srgbClr val="FFFF00"/>
                </a:solidFill>
              </a:rPr>
              <a:t> </a:t>
            </a:r>
            <a:r>
              <a:rPr lang="en-US" sz="1200" dirty="0" err="1" smtClean="0">
                <a:solidFill>
                  <a:srgbClr val="FFFF00"/>
                </a:solidFill>
              </a:rPr>
              <a:t>được</a:t>
            </a:r>
            <a:r>
              <a:rPr lang="en-US" sz="1200" dirty="0" smtClean="0">
                <a:solidFill>
                  <a:srgbClr val="FFFF00"/>
                </a:solidFill>
              </a:rPr>
              <a:t> </a:t>
            </a:r>
            <a:r>
              <a:rPr lang="en-US" sz="1200" dirty="0" err="1" smtClean="0">
                <a:solidFill>
                  <a:srgbClr val="FFFF00"/>
                </a:solidFill>
              </a:rPr>
              <a:t>nêu</a:t>
            </a:r>
            <a:r>
              <a:rPr lang="en-US" sz="1200" dirty="0" smtClean="0">
                <a:solidFill>
                  <a:srgbClr val="FFFF00"/>
                </a:solidFill>
              </a:rPr>
              <a:t> ở </a:t>
            </a:r>
            <a:r>
              <a:rPr lang="en-US" sz="1200" dirty="0" err="1" smtClean="0">
                <a:solidFill>
                  <a:srgbClr val="FFFF00"/>
                </a:solidFill>
              </a:rPr>
              <a:t>các</a:t>
            </a:r>
            <a:r>
              <a:rPr lang="en-US" sz="1200" dirty="0" smtClean="0">
                <a:solidFill>
                  <a:srgbClr val="FFFF00"/>
                </a:solidFill>
              </a:rPr>
              <a:t> slide ở </a:t>
            </a:r>
            <a:r>
              <a:rPr lang="en-US" sz="1200" dirty="0" err="1" smtClean="0">
                <a:solidFill>
                  <a:srgbClr val="FFFF00"/>
                </a:solidFill>
              </a:rPr>
              <a:t>trên</a:t>
            </a:r>
            <a:endParaRPr lang="vi-VN" sz="1200" dirty="0">
              <a:solidFill>
                <a:schemeClr val="bg1"/>
              </a:solidFill>
            </a:endParaRPr>
          </a:p>
        </p:txBody>
      </p:sp>
    </p:spTree>
    <p:extLst>
      <p:ext uri="{BB962C8B-B14F-4D97-AF65-F5344CB8AC3E}">
        <p14:creationId xmlns:p14="http://schemas.microsoft.com/office/powerpoint/2010/main" val="294001365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Create a MySQL Database</a:t>
            </a:r>
            <a:endParaRPr lang="en-US" dirty="0">
              <a:solidFill>
                <a:srgbClr val="FFFF00"/>
              </a:solidFill>
            </a:endParaRPr>
          </a:p>
        </p:txBody>
      </p:sp>
      <p:sp>
        <p:nvSpPr>
          <p:cNvPr id="9" name="TextBox 8"/>
          <p:cNvSpPr txBox="1"/>
          <p:nvPr/>
        </p:nvSpPr>
        <p:spPr>
          <a:xfrm>
            <a:off x="156113" y="769862"/>
            <a:ext cx="3848559" cy="1015663"/>
          </a:xfrm>
          <a:prstGeom prst="rect">
            <a:avLst/>
          </a:prstGeom>
          <a:noFill/>
        </p:spPr>
        <p:txBody>
          <a:bodyPr wrap="square" rtlCol="0">
            <a:spAutoFit/>
          </a:bodyPr>
          <a:lstStyle/>
          <a:p>
            <a:pPr algn="just"/>
            <a:r>
              <a:rPr lang="vi-VN" sz="1200" dirty="0">
                <a:solidFill>
                  <a:srgbClr val="FFFF00"/>
                </a:solidFill>
              </a:rPr>
              <a:t>Tạo cơ sở dữ liệu MySQL bằng PHP là </a:t>
            </a:r>
            <a:r>
              <a:rPr lang="vi-VN" sz="1200" dirty="0">
                <a:solidFill>
                  <a:schemeClr val="bg1"/>
                </a:solidFill>
              </a:rPr>
              <a:t>một bước cơ bản và quan trọng khi phát triển ứng dụng web động. Dưới đây là hướng dẫn chi tiết về cách sử dụng PHP để tạo cơ sở dữ liệu MySQL, bao gồm cả sử dụng MySQLi và PDO.</a:t>
            </a:r>
          </a:p>
        </p:txBody>
      </p:sp>
      <p:sp>
        <p:nvSpPr>
          <p:cNvPr id="7" name="TextBox 6"/>
          <p:cNvSpPr txBox="1"/>
          <p:nvPr/>
        </p:nvSpPr>
        <p:spPr>
          <a:xfrm>
            <a:off x="144065" y="1770136"/>
            <a:ext cx="3860607" cy="646331"/>
          </a:xfrm>
          <a:prstGeom prst="rect">
            <a:avLst/>
          </a:prstGeom>
          <a:noFill/>
        </p:spPr>
        <p:txBody>
          <a:bodyPr wrap="square" rtlCol="0">
            <a:spAutoFit/>
          </a:bodyPr>
          <a:lstStyle/>
          <a:p>
            <a:pPr algn="just"/>
            <a:r>
              <a:rPr lang="vi-VN" sz="1200" dirty="0">
                <a:solidFill>
                  <a:srgbClr val="FFFF00"/>
                </a:solidFill>
              </a:rPr>
              <a:t>Tạo cơ sở dữ liệu MySQL bằng PHP sử dụng MySQLi: </a:t>
            </a:r>
            <a:r>
              <a:rPr lang="vi-VN" sz="1200" dirty="0">
                <a:solidFill>
                  <a:schemeClr val="bg1"/>
                </a:solidFill>
              </a:rPr>
              <a:t>Kết nối và tạo cơ sở dữ liệu sử dụng MySQLi (phương thức thủ tục)</a:t>
            </a:r>
          </a:p>
        </p:txBody>
      </p:sp>
      <p:pic>
        <p:nvPicPr>
          <p:cNvPr id="3" name="Picture 2"/>
          <p:cNvPicPr>
            <a:picLocks noChangeAspect="1"/>
          </p:cNvPicPr>
          <p:nvPr/>
        </p:nvPicPr>
        <p:blipFill>
          <a:blip r:embed="rId3"/>
          <a:stretch>
            <a:fillRect/>
          </a:stretch>
        </p:blipFill>
        <p:spPr>
          <a:xfrm>
            <a:off x="246114" y="2416467"/>
            <a:ext cx="2822480" cy="2689230"/>
          </a:xfrm>
          <a:prstGeom prst="rect">
            <a:avLst/>
          </a:prstGeom>
        </p:spPr>
      </p:pic>
      <p:sp>
        <p:nvSpPr>
          <p:cNvPr id="11" name="TextBox 10"/>
          <p:cNvSpPr txBox="1"/>
          <p:nvPr/>
        </p:nvSpPr>
        <p:spPr>
          <a:xfrm>
            <a:off x="4107578" y="769862"/>
            <a:ext cx="4956329" cy="461665"/>
          </a:xfrm>
          <a:prstGeom prst="rect">
            <a:avLst/>
          </a:prstGeom>
          <a:noFill/>
        </p:spPr>
        <p:txBody>
          <a:bodyPr wrap="square" rtlCol="0">
            <a:spAutoFit/>
          </a:bodyPr>
          <a:lstStyle/>
          <a:p>
            <a:pPr algn="just"/>
            <a:r>
              <a:rPr lang="vi-VN" sz="1200" dirty="0">
                <a:solidFill>
                  <a:srgbClr val="FFFF00"/>
                </a:solidFill>
              </a:rPr>
              <a:t>Kết nối và tạo cơ sở dữ liệu sử dụng MySQLi (phương thức hướng đối tượng)</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6713670" y="1077639"/>
            <a:ext cx="2299766" cy="2786869"/>
          </a:xfrm>
          <a:prstGeom prst="rect">
            <a:avLst/>
          </a:prstGeom>
        </p:spPr>
      </p:pic>
      <p:sp>
        <p:nvSpPr>
          <p:cNvPr id="6" name="Rectangle 5"/>
          <p:cNvSpPr/>
          <p:nvPr/>
        </p:nvSpPr>
        <p:spPr>
          <a:xfrm>
            <a:off x="4185713" y="1354507"/>
            <a:ext cx="2335227" cy="523220"/>
          </a:xfrm>
          <a:prstGeom prst="rect">
            <a:avLst/>
          </a:prstGeom>
        </p:spPr>
        <p:txBody>
          <a:bodyPr wrap="square">
            <a:spAutoFit/>
          </a:bodyPr>
          <a:lstStyle/>
          <a:p>
            <a:pPr algn="just"/>
            <a:r>
              <a:rPr lang="vi-VN" dirty="0">
                <a:solidFill>
                  <a:srgbClr val="FFFF00"/>
                </a:solidFill>
              </a:rPr>
              <a:t>Tạo cơ sở dữ liệu MySQL bằng PHP sử dụng PDO</a:t>
            </a:r>
            <a:endParaRPr lang="vi-VN" dirty="0">
              <a:solidFill>
                <a:schemeClr val="bg1"/>
              </a:solidFill>
            </a:endParaRPr>
          </a:p>
        </p:txBody>
      </p:sp>
      <p:pic>
        <p:nvPicPr>
          <p:cNvPr id="8" name="Picture 7"/>
          <p:cNvPicPr>
            <a:picLocks noChangeAspect="1"/>
          </p:cNvPicPr>
          <p:nvPr/>
        </p:nvPicPr>
        <p:blipFill>
          <a:blip r:embed="rId5"/>
          <a:stretch>
            <a:fillRect/>
          </a:stretch>
        </p:blipFill>
        <p:spPr>
          <a:xfrm>
            <a:off x="3942528" y="1994668"/>
            <a:ext cx="2771142" cy="2697472"/>
          </a:xfrm>
          <a:prstGeom prst="rect">
            <a:avLst/>
          </a:prstGeom>
        </p:spPr>
      </p:pic>
    </p:spTree>
    <p:extLst>
      <p:ext uri="{BB962C8B-B14F-4D97-AF65-F5344CB8AC3E}">
        <p14:creationId xmlns:p14="http://schemas.microsoft.com/office/powerpoint/2010/main" val="42095292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Create Table</a:t>
            </a:r>
            <a:endParaRPr lang="en-US" dirty="0">
              <a:solidFill>
                <a:srgbClr val="FFFF00"/>
              </a:solidFill>
            </a:endParaRPr>
          </a:p>
        </p:txBody>
      </p:sp>
      <p:sp>
        <p:nvSpPr>
          <p:cNvPr id="9" name="TextBox 8"/>
          <p:cNvSpPr txBox="1"/>
          <p:nvPr/>
        </p:nvSpPr>
        <p:spPr>
          <a:xfrm>
            <a:off x="156113" y="769862"/>
            <a:ext cx="3848559" cy="461665"/>
          </a:xfrm>
          <a:prstGeom prst="rect">
            <a:avLst/>
          </a:prstGeom>
          <a:noFill/>
        </p:spPr>
        <p:txBody>
          <a:bodyPr wrap="square" rtlCol="0">
            <a:spAutoFit/>
          </a:bodyPr>
          <a:lstStyle/>
          <a:p>
            <a:pPr algn="just"/>
            <a:r>
              <a:rPr lang="vi-VN" sz="1200" dirty="0">
                <a:solidFill>
                  <a:srgbClr val="FFFF00"/>
                </a:solidFill>
              </a:rPr>
              <a:t>Tạo bảng MySQL bằng PHP sử dụng MySQLi: </a:t>
            </a:r>
            <a:r>
              <a:rPr lang="vi-VN" sz="1200" dirty="0">
                <a:solidFill>
                  <a:schemeClr val="bg1"/>
                </a:solidFill>
              </a:rPr>
              <a:t>Sử dụng MySQLi (phương thức thủ tục)</a:t>
            </a:r>
          </a:p>
        </p:txBody>
      </p:sp>
      <p:sp>
        <p:nvSpPr>
          <p:cNvPr id="11" name="TextBox 10"/>
          <p:cNvSpPr txBox="1"/>
          <p:nvPr/>
        </p:nvSpPr>
        <p:spPr>
          <a:xfrm>
            <a:off x="4107578" y="769862"/>
            <a:ext cx="4956329" cy="276999"/>
          </a:xfrm>
          <a:prstGeom prst="rect">
            <a:avLst/>
          </a:prstGeom>
          <a:noFill/>
        </p:spPr>
        <p:txBody>
          <a:bodyPr wrap="square" rtlCol="0">
            <a:spAutoFit/>
          </a:bodyPr>
          <a:lstStyle/>
          <a:p>
            <a:pPr algn="just"/>
            <a:r>
              <a:rPr lang="vi-VN" sz="1200" dirty="0">
                <a:solidFill>
                  <a:srgbClr val="FFFF00"/>
                </a:solidFill>
              </a:rPr>
              <a:t>Sử dụng MySQLi (phương thức hướng đối tượng)</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48317" y="1227062"/>
            <a:ext cx="3191309" cy="3520431"/>
          </a:xfrm>
          <a:prstGeom prst="rect">
            <a:avLst/>
          </a:prstGeom>
        </p:spPr>
      </p:pic>
      <p:pic>
        <p:nvPicPr>
          <p:cNvPr id="10" name="Picture 9"/>
          <p:cNvPicPr>
            <a:picLocks noChangeAspect="1"/>
          </p:cNvPicPr>
          <p:nvPr/>
        </p:nvPicPr>
        <p:blipFill>
          <a:blip r:embed="rId4"/>
          <a:stretch>
            <a:fillRect/>
          </a:stretch>
        </p:blipFill>
        <p:spPr>
          <a:xfrm>
            <a:off x="4261474" y="1077639"/>
            <a:ext cx="3027375" cy="3577258"/>
          </a:xfrm>
          <a:prstGeom prst="rect">
            <a:avLst/>
          </a:prstGeom>
        </p:spPr>
      </p:pic>
    </p:spTree>
    <p:extLst>
      <p:ext uri="{BB962C8B-B14F-4D97-AF65-F5344CB8AC3E}">
        <p14:creationId xmlns:p14="http://schemas.microsoft.com/office/powerpoint/2010/main" val="1620788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0141" y="647422"/>
            <a:ext cx="8902607" cy="4131485"/>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indent="0" algn="just">
              <a:buNone/>
            </a:pPr>
            <a:r>
              <a:rPr lang="en-US" dirty="0" smtClean="0">
                <a:solidFill>
                  <a:srgbClr val="FFFF00"/>
                </a:solidFill>
              </a:rPr>
              <a:t>1.5.2. </a:t>
            </a:r>
            <a:r>
              <a:rPr lang="vi-VN" dirty="0">
                <a:solidFill>
                  <a:srgbClr val="FFFF00"/>
                </a:solidFill>
              </a:rPr>
              <a:t>Cú Pháp Cơ Bản Trong </a:t>
            </a:r>
            <a:r>
              <a:rPr lang="vi-VN" dirty="0" smtClean="0">
                <a:solidFill>
                  <a:srgbClr val="FFFF00"/>
                </a:solidFill>
              </a:rPr>
              <a:t>PHP</a:t>
            </a:r>
            <a:endParaRPr lang="en-US" dirty="0" smtClean="0">
              <a:solidFill>
                <a:srgbClr val="FFFF00"/>
              </a:solidFill>
            </a:endParaRPr>
          </a:p>
          <a:p>
            <a:pPr marL="285750" indent="-285750" algn="just">
              <a:buFont typeface="Wingdings" panose="05000000000000000000" pitchFamily="2" charset="2"/>
              <a:buChar char="Ø"/>
            </a:pPr>
            <a:r>
              <a:rPr lang="en-US" dirty="0" err="1">
                <a:solidFill>
                  <a:srgbClr val="FFFF00"/>
                </a:solidFill>
              </a:rPr>
              <a:t>Cách</a:t>
            </a:r>
            <a:r>
              <a:rPr lang="en-US" dirty="0">
                <a:solidFill>
                  <a:srgbClr val="FFFF00"/>
                </a:solidFill>
              </a:rPr>
              <a:t> </a:t>
            </a:r>
            <a:r>
              <a:rPr lang="en-US" dirty="0" err="1">
                <a:solidFill>
                  <a:srgbClr val="FFFF00"/>
                </a:solidFill>
              </a:rPr>
              <a:t>Khai</a:t>
            </a:r>
            <a:r>
              <a:rPr lang="en-US" dirty="0">
                <a:solidFill>
                  <a:srgbClr val="FFFF00"/>
                </a:solidFill>
              </a:rPr>
              <a:t> </a:t>
            </a:r>
            <a:r>
              <a:rPr lang="en-US" dirty="0" err="1">
                <a:solidFill>
                  <a:srgbClr val="FFFF00"/>
                </a:solidFill>
              </a:rPr>
              <a:t>Báo</a:t>
            </a:r>
            <a:r>
              <a:rPr lang="en-US" dirty="0">
                <a:solidFill>
                  <a:srgbClr val="FFFF00"/>
                </a:solidFill>
              </a:rPr>
              <a:t> </a:t>
            </a:r>
            <a:r>
              <a:rPr lang="en-US" dirty="0" err="1" smtClean="0">
                <a:solidFill>
                  <a:srgbClr val="FFFF00"/>
                </a:solidFill>
              </a:rPr>
              <a:t>Biến</a:t>
            </a:r>
            <a:r>
              <a:rPr lang="en-US" dirty="0" smtClean="0">
                <a:solidFill>
                  <a:srgbClr val="FFFF00"/>
                </a:solidFill>
              </a:rPr>
              <a:t> : </a:t>
            </a:r>
            <a:r>
              <a:rPr lang="vi-VN" dirty="0"/>
              <a:t>Trong PHP, biến được khai báo bằng dấu $ theo sau là tên biến. Tên biến phải </a:t>
            </a:r>
            <a:r>
              <a:rPr lang="vi-VN" dirty="0" smtClean="0"/>
              <a:t>bắt </a:t>
            </a:r>
            <a:r>
              <a:rPr lang="vi-VN" dirty="0"/>
              <a:t>đầu bằng một chữ cái hoặc dấu gạch dưới (_), và không được bắt đầu bằng một chữ </a:t>
            </a:r>
            <a:r>
              <a:rPr lang="vi-VN" dirty="0" smtClean="0"/>
              <a:t>số</a:t>
            </a:r>
            <a:endParaRPr lang="en-US" dirty="0" smtClean="0"/>
          </a:p>
          <a:p>
            <a:pPr marL="285750" indent="-285750" algn="just">
              <a:buFont typeface="Wingdings" panose="05000000000000000000" pitchFamily="2" charset="2"/>
              <a:buChar char="Ø"/>
            </a:pPr>
            <a:r>
              <a:rPr lang="vi-VN" dirty="0">
                <a:solidFill>
                  <a:srgbClr val="FFFF00"/>
                </a:solidFill>
              </a:rPr>
              <a:t> Quy tắc đặt tên cho biến : </a:t>
            </a:r>
          </a:p>
          <a:p>
            <a:pPr marL="285750" indent="-285750" algn="just">
              <a:buFont typeface="Arial" panose="020B0604020202020204" pitchFamily="34" charset="0"/>
              <a:buChar char="•"/>
            </a:pPr>
            <a:r>
              <a:rPr lang="vi-VN" dirty="0">
                <a:solidFill>
                  <a:schemeClr val="bg1"/>
                </a:solidFill>
              </a:rPr>
              <a:t>Tên biến phải bắt đầu bằng ký tự $, theo sau là 1 ký tự hoặc </a:t>
            </a:r>
          </a:p>
          <a:p>
            <a:pPr marL="285750" indent="-285750" algn="just">
              <a:buFont typeface="Arial" panose="020B0604020202020204" pitchFamily="34" charset="0"/>
              <a:buChar char="•"/>
            </a:pPr>
            <a:r>
              <a:rPr lang="vi-VN" dirty="0">
                <a:solidFill>
                  <a:schemeClr val="bg1"/>
                </a:solidFill>
              </a:rPr>
              <a:t>dấu _, tiếp đó là ký tự, ký số hoặc dấu _ </a:t>
            </a:r>
          </a:p>
          <a:p>
            <a:pPr marL="285750" indent="-285750" algn="just">
              <a:buFont typeface="Arial" panose="020B0604020202020204" pitchFamily="34" charset="0"/>
              <a:buChar char="•"/>
            </a:pPr>
            <a:r>
              <a:rPr lang="vi-VN" dirty="0">
                <a:solidFill>
                  <a:schemeClr val="bg1"/>
                </a:solidFill>
              </a:rPr>
              <a:t>Nên khởi tạo giá trị ban đầu cho biến </a:t>
            </a:r>
          </a:p>
          <a:p>
            <a:pPr marL="285750" indent="-285750" algn="just">
              <a:buFont typeface="Arial" panose="020B0604020202020204" pitchFamily="34" charset="0"/>
              <a:buChar char="•"/>
            </a:pPr>
            <a:r>
              <a:rPr lang="vi-VN" dirty="0">
                <a:solidFill>
                  <a:schemeClr val="bg1"/>
                </a:solidFill>
              </a:rPr>
              <a:t>Tên biến không trùng với tên hàm </a:t>
            </a:r>
          </a:p>
          <a:p>
            <a:pPr marL="285750" indent="-285750" algn="just">
              <a:buFont typeface="Arial" panose="020B0604020202020204" pitchFamily="34" charset="0"/>
              <a:buChar char="•"/>
            </a:pPr>
            <a:r>
              <a:rPr lang="vi-VN" dirty="0">
                <a:solidFill>
                  <a:schemeClr val="bg1"/>
                </a:solidFill>
              </a:rPr>
              <a:t>Biến không nên bắt đầu bằng ký số</a:t>
            </a:r>
          </a:p>
          <a:p>
            <a:pPr marL="285750" indent="-285750" algn="just">
              <a:buFont typeface="Arial" panose="020B0604020202020204" pitchFamily="34" charset="0"/>
              <a:buChar char="•"/>
            </a:pPr>
            <a:r>
              <a:rPr lang="vi-VN" dirty="0" smtClean="0">
                <a:solidFill>
                  <a:schemeClr val="bg1"/>
                </a:solidFill>
              </a:rPr>
              <a:t>Tên </a:t>
            </a:r>
            <a:r>
              <a:rPr lang="vi-VN" dirty="0">
                <a:solidFill>
                  <a:schemeClr val="bg1"/>
                </a:solidFill>
              </a:rPr>
              <a:t>biến có phân biệt chữ HOA – chữ thường </a:t>
            </a:r>
            <a:endParaRPr lang="en-US" dirty="0" smtClean="0">
              <a:solidFill>
                <a:schemeClr val="bg1"/>
              </a:solidFill>
            </a:endParaRPr>
          </a:p>
          <a:p>
            <a:pPr marL="285750" indent="-285750" algn="just">
              <a:buFont typeface="Wingdings" panose="05000000000000000000" pitchFamily="2" charset="2"/>
              <a:buChar char="Ø"/>
            </a:pPr>
            <a:r>
              <a:rPr lang="en-US" dirty="0" err="1" smtClean="0">
                <a:solidFill>
                  <a:srgbClr val="FFFF00"/>
                </a:solidFill>
              </a:rPr>
              <a:t>Khai</a:t>
            </a:r>
            <a:r>
              <a:rPr lang="en-US" dirty="0" smtClean="0">
                <a:solidFill>
                  <a:srgbClr val="FFFF00"/>
                </a:solidFill>
              </a:rPr>
              <a:t> </a:t>
            </a:r>
            <a:r>
              <a:rPr lang="en-US" dirty="0" err="1" smtClean="0">
                <a:solidFill>
                  <a:srgbClr val="FFFF00"/>
                </a:solidFill>
              </a:rPr>
              <a:t>báo</a:t>
            </a:r>
            <a:r>
              <a:rPr lang="en-US" dirty="0" smtClean="0">
                <a:solidFill>
                  <a:srgbClr val="FFFF00"/>
                </a:solidFill>
              </a:rPr>
              <a:t> </a:t>
            </a:r>
            <a:r>
              <a:rPr lang="en-US" dirty="0" err="1" smtClean="0">
                <a:solidFill>
                  <a:srgbClr val="FFFF00"/>
                </a:solidFill>
              </a:rPr>
              <a:t>biến</a:t>
            </a:r>
            <a:r>
              <a:rPr lang="en-US" dirty="0" smtClean="0">
                <a:solidFill>
                  <a:srgbClr val="FFFF00"/>
                </a:solidFill>
              </a:rPr>
              <a:t>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smtClean="0">
              <a:solidFill>
                <a:srgbClr val="FFFF00"/>
              </a:solidFill>
            </a:endParaRPr>
          </a:p>
        </p:txBody>
      </p:sp>
      <p:sp>
        <p:nvSpPr>
          <p:cNvPr id="467" name="Google Shape;467;p46"/>
          <p:cNvSpPr txBox="1">
            <a:spLocks noGrp="1"/>
          </p:cNvSpPr>
          <p:nvPr>
            <p:ph type="title"/>
          </p:nvPr>
        </p:nvSpPr>
        <p:spPr>
          <a:xfrm>
            <a:off x="673279" y="104143"/>
            <a:ext cx="8250464" cy="457200"/>
          </a:xfrm>
          <a:prstGeom prst="rect">
            <a:avLst/>
          </a:prstGeom>
        </p:spPr>
        <p:txBody>
          <a:bodyPr spcFirstLastPara="1" wrap="square" lIns="91425" tIns="91425" rIns="91425" bIns="91425" anchor="ctr" anchorCtr="0">
            <a:noAutofit/>
          </a:bodyPr>
          <a:lstStyle/>
          <a:p>
            <a:pPr lvl="0"/>
            <a:r>
              <a:rPr lang="en" dirty="0" smtClean="0"/>
              <a:t>1.5. </a:t>
            </a:r>
            <a:r>
              <a:rPr lang="vi-VN" dirty="0"/>
              <a:t>Cấu trúc và cú pháp cơ bản của PHP</a:t>
            </a:r>
            <a:endParaRPr dirty="0"/>
          </a:p>
        </p:txBody>
      </p:sp>
      <p:pic>
        <p:nvPicPr>
          <p:cNvPr id="5" name="Picture 4"/>
          <p:cNvPicPr>
            <a:picLocks noChangeAspect="1"/>
          </p:cNvPicPr>
          <p:nvPr/>
        </p:nvPicPr>
        <p:blipFill>
          <a:blip r:embed="rId3"/>
          <a:stretch>
            <a:fillRect/>
          </a:stretch>
        </p:blipFill>
        <p:spPr>
          <a:xfrm>
            <a:off x="5966960" y="2292035"/>
            <a:ext cx="2656432" cy="2486872"/>
          </a:xfrm>
          <a:prstGeom prst="rect">
            <a:avLst/>
          </a:prstGeom>
        </p:spPr>
      </p:pic>
    </p:spTree>
    <p:extLst>
      <p:ext uri="{BB962C8B-B14F-4D97-AF65-F5344CB8AC3E}">
        <p14:creationId xmlns:p14="http://schemas.microsoft.com/office/powerpoint/2010/main" val="30358700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Create Table</a:t>
            </a:r>
            <a:endParaRPr lang="en-US" dirty="0">
              <a:solidFill>
                <a:srgbClr val="FFFF00"/>
              </a:solidFill>
            </a:endParaRPr>
          </a:p>
        </p:txBody>
      </p:sp>
      <p:sp>
        <p:nvSpPr>
          <p:cNvPr id="9" name="TextBox 8"/>
          <p:cNvSpPr txBox="1"/>
          <p:nvPr/>
        </p:nvSpPr>
        <p:spPr>
          <a:xfrm>
            <a:off x="156113" y="769862"/>
            <a:ext cx="3848559" cy="276999"/>
          </a:xfrm>
          <a:prstGeom prst="rect">
            <a:avLst/>
          </a:prstGeom>
          <a:noFill/>
        </p:spPr>
        <p:txBody>
          <a:bodyPr wrap="square" rtlCol="0">
            <a:spAutoFit/>
          </a:bodyPr>
          <a:lstStyle/>
          <a:p>
            <a:pPr algn="just"/>
            <a:r>
              <a:rPr lang="vi-VN" sz="1200" dirty="0">
                <a:solidFill>
                  <a:srgbClr val="FFFF00"/>
                </a:solidFill>
              </a:rPr>
              <a:t>Tạo bảng MySQL bằng PHP sử dụng PDO</a:t>
            </a:r>
            <a:endParaRPr lang="vi-VN" sz="1200" dirty="0">
              <a:solidFill>
                <a:schemeClr val="bg1"/>
              </a:solidFill>
            </a:endParaRPr>
          </a:p>
        </p:txBody>
      </p:sp>
      <p:sp>
        <p:nvSpPr>
          <p:cNvPr id="11" name="TextBox 10"/>
          <p:cNvSpPr txBox="1"/>
          <p:nvPr/>
        </p:nvSpPr>
        <p:spPr>
          <a:xfrm>
            <a:off x="4107578" y="769862"/>
            <a:ext cx="4956329" cy="3600986"/>
          </a:xfrm>
          <a:prstGeom prst="rect">
            <a:avLst/>
          </a:prstGeom>
          <a:noFill/>
        </p:spPr>
        <p:txBody>
          <a:bodyPr wrap="square" rtlCol="0">
            <a:spAutoFit/>
          </a:bodyPr>
          <a:lstStyle/>
          <a:p>
            <a:pPr algn="just"/>
            <a:r>
              <a:rPr lang="vi-VN" sz="1200" dirty="0">
                <a:solidFill>
                  <a:srgbClr val="FFFF00"/>
                </a:solidFill>
              </a:rPr>
              <a:t>Ghi chú về các ví dụ bảng trên:</a:t>
            </a:r>
          </a:p>
          <a:p>
            <a:pPr algn="just"/>
            <a:r>
              <a:rPr lang="vi-VN" sz="1200" dirty="0">
                <a:solidFill>
                  <a:srgbClr val="FFFF00"/>
                </a:solidFill>
              </a:rPr>
              <a:t>Kiểu dữ liệu chỉ định loại dữ liệu mà cột có thể chứa. Để tham khảo đầy đủ về tất cả các kiểu dữ liệu khả dụng, hãy truy cập tham khảo Kiểu dữ liệu của chúng tôi.</a:t>
            </a:r>
          </a:p>
          <a:p>
            <a:pPr algn="just"/>
            <a:r>
              <a:rPr lang="vi-VN" sz="1200" dirty="0">
                <a:solidFill>
                  <a:srgbClr val="FFFF00"/>
                </a:solidFill>
              </a:rPr>
              <a:t>Sau kiểu dữ liệu, bạn có thể chỉ định các thuộc tính tùy chọn khác cho từng cột:</a:t>
            </a:r>
          </a:p>
          <a:p>
            <a:pPr algn="just"/>
            <a:r>
              <a:rPr lang="vi-VN" sz="1200" dirty="0">
                <a:solidFill>
                  <a:srgbClr val="FFFF00"/>
                </a:solidFill>
              </a:rPr>
              <a:t>NOT NULL - </a:t>
            </a:r>
            <a:r>
              <a:rPr lang="vi-VN" sz="1200" dirty="0">
                <a:solidFill>
                  <a:schemeClr val="bg1"/>
                </a:solidFill>
              </a:rPr>
              <a:t>Mỗi hàng phải chứa giá trị cho cột đó, không được phép có giá trị null</a:t>
            </a:r>
          </a:p>
          <a:p>
            <a:pPr algn="just"/>
            <a:r>
              <a:rPr lang="vi-VN" sz="1200" dirty="0">
                <a:solidFill>
                  <a:srgbClr val="FFFF00"/>
                </a:solidFill>
              </a:rPr>
              <a:t>DEFAULT value - </a:t>
            </a:r>
            <a:r>
              <a:rPr lang="vi-VN" sz="1200" dirty="0">
                <a:solidFill>
                  <a:schemeClr val="bg1"/>
                </a:solidFill>
              </a:rPr>
              <a:t>Đặt giá trị mặc định được thêm vào khi không có giá trị nào khác được truyền</a:t>
            </a:r>
          </a:p>
          <a:p>
            <a:pPr algn="just"/>
            <a:r>
              <a:rPr lang="vi-VN" sz="1200" dirty="0">
                <a:solidFill>
                  <a:srgbClr val="FFFF00"/>
                </a:solidFill>
              </a:rPr>
              <a:t>UNSIGNED - </a:t>
            </a:r>
            <a:r>
              <a:rPr lang="vi-VN" sz="1200" dirty="0">
                <a:solidFill>
                  <a:schemeClr val="bg1"/>
                </a:solidFill>
              </a:rPr>
              <a:t>Được sử dụng cho các kiểu số, giới hạn dữ liệu được lưu trữ ở các số dương và số không</a:t>
            </a:r>
          </a:p>
          <a:p>
            <a:pPr algn="just"/>
            <a:r>
              <a:rPr lang="vi-VN" sz="1200" dirty="0">
                <a:solidFill>
                  <a:srgbClr val="FFFF00"/>
                </a:solidFill>
              </a:rPr>
              <a:t>AUTO INCREMENT - </a:t>
            </a:r>
            <a:r>
              <a:rPr lang="vi-VN" sz="1200" dirty="0">
                <a:solidFill>
                  <a:schemeClr val="bg1"/>
                </a:solidFill>
              </a:rPr>
              <a:t>MySQL tự động tăng giá trị của trường lên 1 mỗi khi có bản ghi mới được thêm vào</a:t>
            </a:r>
          </a:p>
          <a:p>
            <a:pPr algn="just"/>
            <a:r>
              <a:rPr lang="vi-VN" sz="1200" dirty="0">
                <a:solidFill>
                  <a:srgbClr val="FFFF00"/>
                </a:solidFill>
              </a:rPr>
              <a:t>PRIMARY KEY - </a:t>
            </a:r>
            <a:r>
              <a:rPr lang="vi-VN" sz="1200" dirty="0">
                <a:solidFill>
                  <a:schemeClr val="bg1"/>
                </a:solidFill>
              </a:rPr>
              <a:t>Được sử dụng để xác định duy nhất các hàng trong bảng. Cột có thiết lập PRIMARY KEY thường là số ID và thường được sử dụng với AUTO_INCREMENT</a:t>
            </a:r>
          </a:p>
          <a:p>
            <a:pPr algn="just"/>
            <a:r>
              <a:rPr lang="vi-VN" sz="1200" dirty="0">
                <a:solidFill>
                  <a:srgbClr val="FFFF00"/>
                </a:solidFill>
              </a:rPr>
              <a:t>Mỗi bảng phải có một cột khóa chính (trong trường hợp này: cột "id"). Giá trị của cột này phải là duy nhất cho mỗi bản ghi trong bảng.</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56113" y="1077639"/>
            <a:ext cx="3509140" cy="3634525"/>
          </a:xfrm>
          <a:prstGeom prst="rect">
            <a:avLst/>
          </a:prstGeom>
        </p:spPr>
      </p:pic>
    </p:spTree>
    <p:extLst>
      <p:ext uri="{BB962C8B-B14F-4D97-AF65-F5344CB8AC3E}">
        <p14:creationId xmlns:p14="http://schemas.microsoft.com/office/powerpoint/2010/main" val="23353740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Create Table</a:t>
            </a:r>
            <a:endParaRPr lang="en-US" dirty="0">
              <a:solidFill>
                <a:srgbClr val="FFFF00"/>
              </a:solidFill>
            </a:endParaRPr>
          </a:p>
        </p:txBody>
      </p:sp>
      <p:sp>
        <p:nvSpPr>
          <p:cNvPr id="9" name="TextBox 8"/>
          <p:cNvSpPr txBox="1"/>
          <p:nvPr/>
        </p:nvSpPr>
        <p:spPr>
          <a:xfrm>
            <a:off x="156113" y="769862"/>
            <a:ext cx="3848559" cy="461665"/>
          </a:xfrm>
          <a:prstGeom prst="rect">
            <a:avLst/>
          </a:prstGeom>
          <a:noFill/>
        </p:spPr>
        <p:txBody>
          <a:bodyPr wrap="square" rtlCol="0">
            <a:spAutoFit/>
          </a:bodyPr>
          <a:lstStyle/>
          <a:p>
            <a:pPr algn="just"/>
            <a:r>
              <a:rPr lang="vi-VN" sz="1200" dirty="0">
                <a:solidFill>
                  <a:srgbClr val="FFFF00"/>
                </a:solidFill>
              </a:rPr>
              <a:t>Tạo bảng MySQL bằng PHP sử dụng MySQLi: </a:t>
            </a:r>
            <a:r>
              <a:rPr lang="vi-VN" sz="1200" dirty="0">
                <a:solidFill>
                  <a:schemeClr val="bg1"/>
                </a:solidFill>
              </a:rPr>
              <a:t>Sử dụng MySQLi (phương thức thủ tục)</a:t>
            </a:r>
          </a:p>
        </p:txBody>
      </p:sp>
      <p:sp>
        <p:nvSpPr>
          <p:cNvPr id="11" name="TextBox 10"/>
          <p:cNvSpPr txBox="1"/>
          <p:nvPr/>
        </p:nvSpPr>
        <p:spPr>
          <a:xfrm>
            <a:off x="4107578" y="769862"/>
            <a:ext cx="4956329" cy="276999"/>
          </a:xfrm>
          <a:prstGeom prst="rect">
            <a:avLst/>
          </a:prstGeom>
          <a:noFill/>
        </p:spPr>
        <p:txBody>
          <a:bodyPr wrap="square" rtlCol="0">
            <a:spAutoFit/>
          </a:bodyPr>
          <a:lstStyle/>
          <a:p>
            <a:pPr algn="just"/>
            <a:r>
              <a:rPr lang="vi-VN" sz="1200" dirty="0">
                <a:solidFill>
                  <a:srgbClr val="FFFF00"/>
                </a:solidFill>
              </a:rPr>
              <a:t>Sử dụng MySQLi (phương thức hướng đối tượng)</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299509" y="1372443"/>
            <a:ext cx="3655688" cy="3437844"/>
          </a:xfrm>
          <a:prstGeom prst="rect">
            <a:avLst/>
          </a:prstGeom>
        </p:spPr>
      </p:pic>
      <p:pic>
        <p:nvPicPr>
          <p:cNvPr id="5" name="Picture 4"/>
          <p:cNvPicPr>
            <a:picLocks noChangeAspect="1"/>
          </p:cNvPicPr>
          <p:nvPr/>
        </p:nvPicPr>
        <p:blipFill>
          <a:blip r:embed="rId4"/>
          <a:stretch>
            <a:fillRect/>
          </a:stretch>
        </p:blipFill>
        <p:spPr>
          <a:xfrm>
            <a:off x="4224453" y="1077639"/>
            <a:ext cx="3168701" cy="3175076"/>
          </a:xfrm>
          <a:prstGeom prst="rect">
            <a:avLst/>
          </a:prstGeom>
        </p:spPr>
      </p:pic>
    </p:spTree>
    <p:extLst>
      <p:ext uri="{BB962C8B-B14F-4D97-AF65-F5344CB8AC3E}">
        <p14:creationId xmlns:p14="http://schemas.microsoft.com/office/powerpoint/2010/main" val="25409028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Insert Data</a:t>
            </a:r>
            <a:endParaRPr lang="en-US" dirty="0">
              <a:solidFill>
                <a:srgbClr val="FFFF00"/>
              </a:solidFill>
            </a:endParaRPr>
          </a:p>
        </p:txBody>
      </p:sp>
      <p:sp>
        <p:nvSpPr>
          <p:cNvPr id="9" name="TextBox 8"/>
          <p:cNvSpPr txBox="1"/>
          <p:nvPr/>
        </p:nvSpPr>
        <p:spPr>
          <a:xfrm>
            <a:off x="156113" y="769862"/>
            <a:ext cx="3848559" cy="276999"/>
          </a:xfrm>
          <a:prstGeom prst="rect">
            <a:avLst/>
          </a:prstGeom>
          <a:noFill/>
        </p:spPr>
        <p:txBody>
          <a:bodyPr wrap="square" rtlCol="0">
            <a:spAutoFit/>
          </a:bodyPr>
          <a:lstStyle/>
          <a:p>
            <a:pPr algn="just"/>
            <a:r>
              <a:rPr lang="vi-VN" sz="1200" dirty="0">
                <a:solidFill>
                  <a:srgbClr val="FFFF00"/>
                </a:solidFill>
              </a:rPr>
              <a:t>Tạo bảng MySQL bằng PHP sử dụng PDO</a:t>
            </a:r>
            <a:endParaRPr lang="vi-VN" sz="1200" dirty="0">
              <a:solidFill>
                <a:schemeClr val="bg1"/>
              </a:solidFill>
            </a:endParaRPr>
          </a:p>
        </p:txBody>
      </p:sp>
      <p:sp>
        <p:nvSpPr>
          <p:cNvPr id="11" name="TextBox 10"/>
          <p:cNvSpPr txBox="1"/>
          <p:nvPr/>
        </p:nvSpPr>
        <p:spPr>
          <a:xfrm>
            <a:off x="4107578" y="769862"/>
            <a:ext cx="4956329" cy="646331"/>
          </a:xfrm>
          <a:prstGeom prst="rect">
            <a:avLst/>
          </a:prstGeom>
          <a:noFill/>
        </p:spPr>
        <p:txBody>
          <a:bodyPr wrap="square" rtlCol="0">
            <a:spAutoFit/>
          </a:bodyPr>
          <a:lstStyle/>
          <a:p>
            <a:pPr algn="just"/>
            <a:r>
              <a:rPr lang="vi-VN" sz="1200" dirty="0">
                <a:solidFill>
                  <a:srgbClr val="FFFF00"/>
                </a:solidFill>
              </a:rPr>
              <a:t>Chèn dữ liệu sử dụng chuẩn bị câu lệnh (Prepared Statements):</a:t>
            </a:r>
            <a:r>
              <a:rPr lang="vi-VN" sz="1200" dirty="0">
                <a:solidFill>
                  <a:schemeClr val="bg1"/>
                </a:solidFill>
              </a:rPr>
              <a:t>Sử dụng MySQLi (phương thức hướng đối tượng) với Prepared Statements</a:t>
            </a:r>
          </a:p>
        </p:txBody>
      </p:sp>
      <p:pic>
        <p:nvPicPr>
          <p:cNvPr id="2" name="Picture 1"/>
          <p:cNvPicPr>
            <a:picLocks noChangeAspect="1"/>
          </p:cNvPicPr>
          <p:nvPr/>
        </p:nvPicPr>
        <p:blipFill>
          <a:blip r:embed="rId3"/>
          <a:stretch>
            <a:fillRect/>
          </a:stretch>
        </p:blipFill>
        <p:spPr>
          <a:xfrm>
            <a:off x="220574" y="1077639"/>
            <a:ext cx="3719636" cy="2835649"/>
          </a:xfrm>
          <a:prstGeom prst="rect">
            <a:avLst/>
          </a:prstGeom>
        </p:spPr>
      </p:pic>
      <p:pic>
        <p:nvPicPr>
          <p:cNvPr id="5" name="Picture 4"/>
          <p:cNvPicPr>
            <a:picLocks noChangeAspect="1"/>
          </p:cNvPicPr>
          <p:nvPr/>
        </p:nvPicPr>
        <p:blipFill>
          <a:blip r:embed="rId4"/>
          <a:stretch>
            <a:fillRect/>
          </a:stretch>
        </p:blipFill>
        <p:spPr>
          <a:xfrm>
            <a:off x="4174715" y="1416193"/>
            <a:ext cx="3904915" cy="2998417"/>
          </a:xfrm>
          <a:prstGeom prst="rect">
            <a:avLst/>
          </a:prstGeom>
        </p:spPr>
      </p:pic>
    </p:spTree>
    <p:extLst>
      <p:ext uri="{BB962C8B-B14F-4D97-AF65-F5344CB8AC3E}">
        <p14:creationId xmlns:p14="http://schemas.microsoft.com/office/powerpoint/2010/main" val="18815501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Get Last Inserted ID</a:t>
            </a:r>
            <a:endParaRPr lang="en-US" dirty="0">
              <a:solidFill>
                <a:srgbClr val="FFFF00"/>
              </a:solidFill>
            </a:endParaRPr>
          </a:p>
        </p:txBody>
      </p:sp>
      <p:sp>
        <p:nvSpPr>
          <p:cNvPr id="11" name="TextBox 10"/>
          <p:cNvSpPr txBox="1"/>
          <p:nvPr/>
        </p:nvSpPr>
        <p:spPr>
          <a:xfrm>
            <a:off x="102908" y="785250"/>
            <a:ext cx="4282208" cy="276999"/>
          </a:xfrm>
          <a:prstGeom prst="rect">
            <a:avLst/>
          </a:prstGeom>
          <a:noFill/>
        </p:spPr>
        <p:txBody>
          <a:bodyPr wrap="square" rtlCol="0">
            <a:spAutoFit/>
          </a:bodyPr>
          <a:lstStyle/>
          <a:p>
            <a:pPr algn="just"/>
            <a:r>
              <a:rPr lang="en-US" sz="1200" dirty="0" err="1">
                <a:solidFill>
                  <a:srgbClr val="FFFF00"/>
                </a:solidFill>
              </a:rPr>
              <a:t>Sử</a:t>
            </a:r>
            <a:r>
              <a:rPr lang="en-US" sz="1200" dirty="0">
                <a:solidFill>
                  <a:srgbClr val="FFFF00"/>
                </a:solidFill>
              </a:rPr>
              <a:t> </a:t>
            </a:r>
            <a:r>
              <a:rPr lang="en-US" sz="1200" dirty="0" err="1">
                <a:solidFill>
                  <a:srgbClr val="FFFF00"/>
                </a:solidFill>
              </a:rPr>
              <a:t>dụng</a:t>
            </a:r>
            <a:r>
              <a:rPr lang="en-US" sz="1200" dirty="0">
                <a:solidFill>
                  <a:srgbClr val="FFFF00"/>
                </a:solidFill>
              </a:rPr>
              <a:t> PDO </a:t>
            </a:r>
            <a:r>
              <a:rPr lang="en-US" sz="1200" dirty="0" err="1">
                <a:solidFill>
                  <a:srgbClr val="FFFF00"/>
                </a:solidFill>
              </a:rPr>
              <a:t>với</a:t>
            </a:r>
            <a:r>
              <a:rPr lang="en-US" sz="1200" dirty="0">
                <a:solidFill>
                  <a:srgbClr val="FFFF00"/>
                </a:solidFill>
              </a:rPr>
              <a:t> Prepared Statements</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62048" y="1062249"/>
            <a:ext cx="4269788" cy="4017009"/>
          </a:xfrm>
          <a:prstGeom prst="rect">
            <a:avLst/>
          </a:prstGeom>
        </p:spPr>
      </p:pic>
      <p:sp>
        <p:nvSpPr>
          <p:cNvPr id="10" name="TextBox 9"/>
          <p:cNvSpPr txBox="1"/>
          <p:nvPr/>
        </p:nvSpPr>
        <p:spPr>
          <a:xfrm>
            <a:off x="4580354" y="769862"/>
            <a:ext cx="4282208" cy="830997"/>
          </a:xfrm>
          <a:prstGeom prst="rect">
            <a:avLst/>
          </a:prstGeom>
          <a:noFill/>
        </p:spPr>
        <p:txBody>
          <a:bodyPr wrap="square" rtlCol="0">
            <a:spAutoFit/>
          </a:bodyPr>
          <a:lstStyle/>
          <a:p>
            <a:pPr algn="just"/>
            <a:r>
              <a:rPr lang="vi-VN" sz="1200" dirty="0">
                <a:solidFill>
                  <a:srgbClr val="FFFF00"/>
                </a:solidFill>
              </a:rPr>
              <a:t>Lưu ý</a:t>
            </a:r>
            <a:r>
              <a:rPr lang="vi-VN" sz="1200" dirty="0">
                <a:solidFill>
                  <a:schemeClr val="bg1"/>
                </a:solidFill>
              </a:rPr>
              <a:t>: Nếu một cột là AUTO_INCREMENT (như cột "id") hoặc TIMESTAMP với bản cập nhật mặc định của </a:t>
            </a:r>
            <a:r>
              <a:rPr lang="vi-VN" sz="1200" dirty="0" smtClean="0">
                <a:solidFill>
                  <a:schemeClr val="bg1"/>
                </a:solidFill>
              </a:rPr>
              <a:t>current_timesamp, </a:t>
            </a:r>
            <a:r>
              <a:rPr lang="vi-VN" sz="1200" dirty="0">
                <a:solidFill>
                  <a:schemeClr val="bg1"/>
                </a:solidFill>
              </a:rPr>
              <a:t>thì không cần phải chỉ định trong truy vấn SQL; MySQL sẽ tự động thêm giá trị</a:t>
            </a:r>
            <a:r>
              <a:rPr lang="vi-VN" sz="1200" dirty="0">
                <a:solidFill>
                  <a:srgbClr val="FFFF00"/>
                </a:solidFill>
              </a:rPr>
              <a:t>.</a:t>
            </a:r>
            <a:endParaRPr lang="vi-VN" sz="1200" dirty="0">
              <a:solidFill>
                <a:schemeClr val="bg1"/>
              </a:solidFill>
            </a:endParaRPr>
          </a:p>
        </p:txBody>
      </p:sp>
    </p:spTree>
    <p:extLst>
      <p:ext uri="{BB962C8B-B14F-4D97-AF65-F5344CB8AC3E}">
        <p14:creationId xmlns:p14="http://schemas.microsoft.com/office/powerpoint/2010/main" val="110869599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527479" cy="307777"/>
          </a:xfrm>
          <a:prstGeom prst="rect">
            <a:avLst/>
          </a:prstGeom>
          <a:noFill/>
        </p:spPr>
        <p:txBody>
          <a:bodyPr wrap="square" rtlCol="0">
            <a:spAutoFit/>
          </a:bodyPr>
          <a:lstStyle/>
          <a:p>
            <a:r>
              <a:rPr lang="en-US" dirty="0">
                <a:solidFill>
                  <a:srgbClr val="FFFF00"/>
                </a:solidFill>
              </a:rPr>
              <a:t>MySQL </a:t>
            </a:r>
            <a:r>
              <a:rPr lang="en-US" dirty="0" smtClean="0">
                <a:solidFill>
                  <a:srgbClr val="FFFF00"/>
                </a:solidFill>
              </a:rPr>
              <a:t>Database </a:t>
            </a:r>
            <a:r>
              <a:rPr lang="en-US" dirty="0">
                <a:solidFill>
                  <a:srgbClr val="FFFF00"/>
                </a:solidFill>
              </a:rPr>
              <a:t>- PHP MySQL Get Last Inserted ID</a:t>
            </a:r>
            <a:endParaRPr lang="en-US" dirty="0">
              <a:solidFill>
                <a:srgbClr val="FFFF00"/>
              </a:solidFill>
            </a:endParaRPr>
          </a:p>
        </p:txBody>
      </p:sp>
      <p:sp>
        <p:nvSpPr>
          <p:cNvPr id="9" name="TextBox 8"/>
          <p:cNvSpPr txBox="1"/>
          <p:nvPr/>
        </p:nvSpPr>
        <p:spPr>
          <a:xfrm>
            <a:off x="156113" y="769862"/>
            <a:ext cx="3848559" cy="646331"/>
          </a:xfrm>
          <a:prstGeom prst="rect">
            <a:avLst/>
          </a:prstGeom>
          <a:noFill/>
        </p:spPr>
        <p:txBody>
          <a:bodyPr wrap="square" rtlCol="0">
            <a:spAutoFit/>
          </a:bodyPr>
          <a:lstStyle/>
          <a:p>
            <a:pPr algn="just"/>
            <a:r>
              <a:rPr lang="vi-VN" sz="1200" dirty="0">
                <a:solidFill>
                  <a:srgbClr val="FFFF00"/>
                </a:solidFill>
              </a:rPr>
              <a:t>Sử dụng MySQLi để lấy ID của bản ghi vừa chèn</a:t>
            </a:r>
            <a:r>
              <a:rPr lang="vi-VN" sz="1200" dirty="0" smtClean="0">
                <a:solidFill>
                  <a:srgbClr val="FFFF00"/>
                </a:solidFill>
              </a:rPr>
              <a:t>:</a:t>
            </a:r>
            <a:endParaRPr lang="en-US" sz="1200" dirty="0" smtClean="0">
              <a:solidFill>
                <a:srgbClr val="FFFF00"/>
              </a:solidFill>
            </a:endParaRPr>
          </a:p>
          <a:p>
            <a:pPr algn="just"/>
            <a:r>
              <a:rPr lang="vi-VN" sz="1200" dirty="0">
                <a:solidFill>
                  <a:schemeClr val="bg1"/>
                </a:solidFill>
              </a:rPr>
              <a:t>Sử dụng MySQLi (phương thức hướng đối tượng)</a:t>
            </a:r>
          </a:p>
          <a:p>
            <a:pPr algn="just"/>
            <a:endParaRPr lang="vi-VN" sz="1200" dirty="0">
              <a:solidFill>
                <a:schemeClr val="bg1"/>
              </a:solidFill>
            </a:endParaRPr>
          </a:p>
        </p:txBody>
      </p:sp>
      <p:sp>
        <p:nvSpPr>
          <p:cNvPr id="11" name="TextBox 10"/>
          <p:cNvSpPr txBox="1"/>
          <p:nvPr/>
        </p:nvSpPr>
        <p:spPr>
          <a:xfrm>
            <a:off x="4107578" y="769862"/>
            <a:ext cx="4956329" cy="276999"/>
          </a:xfrm>
          <a:prstGeom prst="rect">
            <a:avLst/>
          </a:prstGeom>
          <a:noFill/>
        </p:spPr>
        <p:txBody>
          <a:bodyPr wrap="square" rtlCol="0">
            <a:spAutoFit/>
          </a:bodyPr>
          <a:lstStyle/>
          <a:p>
            <a:pPr algn="just"/>
            <a:r>
              <a:rPr lang="vi-VN" sz="1200" dirty="0">
                <a:solidFill>
                  <a:srgbClr val="FFFF00"/>
                </a:solidFill>
              </a:rPr>
              <a:t>Sử dụng PDO để lấy ID của bản ghi vừa chèn</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23010" y="1259971"/>
            <a:ext cx="3320416" cy="3298680"/>
          </a:xfrm>
          <a:prstGeom prst="rect">
            <a:avLst/>
          </a:prstGeom>
        </p:spPr>
      </p:pic>
      <p:pic>
        <p:nvPicPr>
          <p:cNvPr id="6" name="Picture 5"/>
          <p:cNvPicPr>
            <a:picLocks noChangeAspect="1"/>
          </p:cNvPicPr>
          <p:nvPr/>
        </p:nvPicPr>
        <p:blipFill>
          <a:blip r:embed="rId4"/>
          <a:stretch>
            <a:fillRect/>
          </a:stretch>
        </p:blipFill>
        <p:spPr>
          <a:xfrm>
            <a:off x="4192362" y="1016440"/>
            <a:ext cx="3665607" cy="3065157"/>
          </a:xfrm>
          <a:prstGeom prst="rect">
            <a:avLst/>
          </a:prstGeom>
        </p:spPr>
      </p:pic>
      <p:sp>
        <p:nvSpPr>
          <p:cNvPr id="7" name="Rectangle 6"/>
          <p:cNvSpPr/>
          <p:nvPr/>
        </p:nvSpPr>
        <p:spPr>
          <a:xfrm>
            <a:off x="4004671" y="4081597"/>
            <a:ext cx="5059235" cy="646331"/>
          </a:xfrm>
          <a:prstGeom prst="rect">
            <a:avLst/>
          </a:prstGeom>
        </p:spPr>
        <p:txBody>
          <a:bodyPr wrap="square">
            <a:spAutoFit/>
          </a:bodyPr>
          <a:lstStyle/>
          <a:p>
            <a:r>
              <a:rPr lang="en-US" sz="1200" dirty="0" err="1">
                <a:solidFill>
                  <a:schemeClr val="bg1"/>
                </a:solidFill>
              </a:rPr>
              <a:t>Nếu</a:t>
            </a:r>
            <a:r>
              <a:rPr lang="en-US" sz="1200" dirty="0">
                <a:solidFill>
                  <a:schemeClr val="bg1"/>
                </a:solidFill>
              </a:rPr>
              <a:t> </a:t>
            </a:r>
            <a:r>
              <a:rPr lang="en-US" sz="1200" dirty="0" err="1">
                <a:solidFill>
                  <a:schemeClr val="bg1"/>
                </a:solidFill>
              </a:rPr>
              <a:t>chúng</a:t>
            </a:r>
            <a:r>
              <a:rPr lang="en-US" sz="1200" dirty="0">
                <a:solidFill>
                  <a:schemeClr val="bg1"/>
                </a:solidFill>
              </a:rPr>
              <a:t> ta </a:t>
            </a:r>
            <a:r>
              <a:rPr lang="en-US" sz="1200" dirty="0" err="1">
                <a:solidFill>
                  <a:schemeClr val="bg1"/>
                </a:solidFill>
              </a:rPr>
              <a:t>thực</a:t>
            </a:r>
            <a:r>
              <a:rPr lang="en-US" sz="1200" dirty="0">
                <a:solidFill>
                  <a:schemeClr val="bg1"/>
                </a:solidFill>
              </a:rPr>
              <a:t> </a:t>
            </a:r>
            <a:r>
              <a:rPr lang="en-US" sz="1200" dirty="0" err="1">
                <a:solidFill>
                  <a:schemeClr val="bg1"/>
                </a:solidFill>
              </a:rPr>
              <a:t>hiện</a:t>
            </a:r>
            <a:r>
              <a:rPr lang="en-US" sz="1200" dirty="0">
                <a:solidFill>
                  <a:schemeClr val="bg1"/>
                </a:solidFill>
              </a:rPr>
              <a:t> CHÈN </a:t>
            </a:r>
            <a:r>
              <a:rPr lang="en-US" sz="1200" dirty="0" err="1">
                <a:solidFill>
                  <a:schemeClr val="bg1"/>
                </a:solidFill>
              </a:rPr>
              <a:t>hoặc</a:t>
            </a:r>
            <a:r>
              <a:rPr lang="en-US" sz="1200" dirty="0">
                <a:solidFill>
                  <a:schemeClr val="bg1"/>
                </a:solidFill>
              </a:rPr>
              <a:t> CẬP NHẬT </a:t>
            </a:r>
            <a:r>
              <a:rPr lang="en-US" sz="1200" dirty="0" err="1">
                <a:solidFill>
                  <a:schemeClr val="bg1"/>
                </a:solidFill>
              </a:rPr>
              <a:t>trên</a:t>
            </a:r>
            <a:r>
              <a:rPr lang="en-US" sz="1200" dirty="0">
                <a:solidFill>
                  <a:schemeClr val="bg1"/>
                </a:solidFill>
              </a:rPr>
              <a:t> </a:t>
            </a:r>
            <a:r>
              <a:rPr lang="en-US" sz="1200" dirty="0" err="1">
                <a:solidFill>
                  <a:schemeClr val="bg1"/>
                </a:solidFill>
              </a:rPr>
              <a:t>bảng</a:t>
            </a:r>
            <a:r>
              <a:rPr lang="en-US" sz="1200" dirty="0">
                <a:solidFill>
                  <a:schemeClr val="bg1"/>
                </a:solidFill>
              </a:rPr>
              <a:t> </a:t>
            </a:r>
            <a:r>
              <a:rPr lang="en-US" sz="1200" dirty="0" err="1">
                <a:solidFill>
                  <a:schemeClr val="bg1"/>
                </a:solidFill>
              </a:rPr>
              <a:t>có</a:t>
            </a:r>
            <a:r>
              <a:rPr lang="en-US" sz="1200" dirty="0">
                <a:solidFill>
                  <a:schemeClr val="bg1"/>
                </a:solidFill>
              </a:rPr>
              <a:t> </a:t>
            </a:r>
            <a:r>
              <a:rPr lang="en-US" sz="1200" dirty="0" err="1">
                <a:solidFill>
                  <a:schemeClr val="bg1"/>
                </a:solidFill>
              </a:rPr>
              <a:t>trường</a:t>
            </a:r>
            <a:r>
              <a:rPr lang="en-US" sz="1200" dirty="0">
                <a:solidFill>
                  <a:schemeClr val="bg1"/>
                </a:solidFill>
              </a:rPr>
              <a:t> AUTO_INCREMENT, </a:t>
            </a:r>
            <a:r>
              <a:rPr lang="en-US" sz="1200" dirty="0" err="1">
                <a:solidFill>
                  <a:schemeClr val="bg1"/>
                </a:solidFill>
              </a:rPr>
              <a:t>chúng</a:t>
            </a:r>
            <a:r>
              <a:rPr lang="en-US" sz="1200" dirty="0">
                <a:solidFill>
                  <a:schemeClr val="bg1"/>
                </a:solidFill>
              </a:rPr>
              <a:t> </a:t>
            </a:r>
            <a:r>
              <a:rPr lang="en-US" sz="1200" dirty="0" err="1">
                <a:solidFill>
                  <a:schemeClr val="bg1"/>
                </a:solidFill>
              </a:rPr>
              <a:t>tôi</a:t>
            </a:r>
            <a:r>
              <a:rPr lang="en-US" sz="1200" dirty="0">
                <a:solidFill>
                  <a:schemeClr val="bg1"/>
                </a:solidFill>
              </a:rPr>
              <a:t> </a:t>
            </a:r>
            <a:r>
              <a:rPr lang="en-US" sz="1200" dirty="0" err="1">
                <a:solidFill>
                  <a:schemeClr val="bg1"/>
                </a:solidFill>
              </a:rPr>
              <a:t>có</a:t>
            </a:r>
            <a:r>
              <a:rPr lang="en-US" sz="1200" dirty="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nhận</a:t>
            </a:r>
            <a:r>
              <a:rPr lang="en-US" sz="1200" dirty="0">
                <a:solidFill>
                  <a:schemeClr val="bg1"/>
                </a:solidFill>
              </a:rPr>
              <a:t> </a:t>
            </a:r>
            <a:r>
              <a:rPr lang="en-US" sz="1200" dirty="0" err="1">
                <a:solidFill>
                  <a:schemeClr val="bg1"/>
                </a:solidFill>
              </a:rPr>
              <a:t>được</a:t>
            </a:r>
            <a:r>
              <a:rPr lang="en-US" sz="1200" dirty="0">
                <a:solidFill>
                  <a:schemeClr val="bg1"/>
                </a:solidFill>
              </a:rPr>
              <a:t> ID </a:t>
            </a:r>
            <a:r>
              <a:rPr lang="en-US" sz="1200" dirty="0" err="1">
                <a:solidFill>
                  <a:schemeClr val="bg1"/>
                </a:solidFill>
              </a:rPr>
              <a:t>của</a:t>
            </a:r>
            <a:r>
              <a:rPr lang="en-US" sz="1200" dirty="0">
                <a:solidFill>
                  <a:schemeClr val="bg1"/>
                </a:solidFill>
              </a:rPr>
              <a:t> </a:t>
            </a:r>
            <a:r>
              <a:rPr lang="en-US" sz="1200" dirty="0" err="1">
                <a:solidFill>
                  <a:schemeClr val="bg1"/>
                </a:solidFill>
              </a:rPr>
              <a:t>bản</a:t>
            </a:r>
            <a:r>
              <a:rPr lang="en-US" sz="1200" dirty="0">
                <a:solidFill>
                  <a:schemeClr val="bg1"/>
                </a:solidFill>
              </a:rPr>
              <a:t> </a:t>
            </a:r>
            <a:r>
              <a:rPr lang="en-US" sz="1200" dirty="0" err="1">
                <a:solidFill>
                  <a:schemeClr val="bg1"/>
                </a:solidFill>
              </a:rPr>
              <a:t>ghi</a:t>
            </a:r>
            <a:r>
              <a:rPr lang="en-US" sz="1200" dirty="0">
                <a:solidFill>
                  <a:schemeClr val="bg1"/>
                </a:solidFill>
              </a:rPr>
              <a:t> </a:t>
            </a:r>
            <a:r>
              <a:rPr lang="en-US" sz="1200" dirty="0" err="1">
                <a:solidFill>
                  <a:schemeClr val="bg1"/>
                </a:solidFill>
              </a:rPr>
              <a:t>được</a:t>
            </a:r>
            <a:r>
              <a:rPr lang="en-US" sz="1200" dirty="0">
                <a:solidFill>
                  <a:schemeClr val="bg1"/>
                </a:solidFill>
              </a:rPr>
              <a:t> </a:t>
            </a:r>
            <a:r>
              <a:rPr lang="en-US" sz="1200" dirty="0" err="1">
                <a:solidFill>
                  <a:schemeClr val="bg1"/>
                </a:solidFill>
              </a:rPr>
              <a:t>chèn</a:t>
            </a:r>
            <a:r>
              <a:rPr lang="en-US" sz="1200" dirty="0">
                <a:solidFill>
                  <a:schemeClr val="bg1"/>
                </a:solidFill>
              </a:rPr>
              <a:t>/</a:t>
            </a:r>
            <a:r>
              <a:rPr lang="en-US" sz="1200" dirty="0" err="1">
                <a:solidFill>
                  <a:schemeClr val="bg1"/>
                </a:solidFill>
              </a:rPr>
              <a:t>cập</a:t>
            </a:r>
            <a:r>
              <a:rPr lang="en-US" sz="1200" dirty="0">
                <a:solidFill>
                  <a:schemeClr val="bg1"/>
                </a:solidFill>
              </a:rPr>
              <a:t> </a:t>
            </a:r>
            <a:r>
              <a:rPr lang="en-US" sz="1200" dirty="0" err="1">
                <a:solidFill>
                  <a:schemeClr val="bg1"/>
                </a:solidFill>
              </a:rPr>
              <a:t>nhật</a:t>
            </a:r>
            <a:r>
              <a:rPr lang="en-US" sz="1200" dirty="0">
                <a:solidFill>
                  <a:schemeClr val="bg1"/>
                </a:solidFill>
              </a:rPr>
              <a:t> </a:t>
            </a:r>
            <a:r>
              <a:rPr lang="en-US" sz="1200" dirty="0" err="1">
                <a:solidFill>
                  <a:schemeClr val="bg1"/>
                </a:solidFill>
              </a:rPr>
              <a:t>cuối</a:t>
            </a:r>
            <a:r>
              <a:rPr lang="en-US" sz="1200" dirty="0">
                <a:solidFill>
                  <a:schemeClr val="bg1"/>
                </a:solidFill>
              </a:rPr>
              <a:t> </a:t>
            </a:r>
            <a:r>
              <a:rPr lang="en-US" sz="1200" dirty="0" err="1">
                <a:solidFill>
                  <a:schemeClr val="bg1"/>
                </a:solidFill>
              </a:rPr>
              <a:t>cùng</a:t>
            </a:r>
            <a:r>
              <a:rPr lang="en-US" sz="1200" dirty="0">
                <a:solidFill>
                  <a:schemeClr val="bg1"/>
                </a:solidFill>
              </a:rPr>
              <a:t> </a:t>
            </a:r>
            <a:r>
              <a:rPr lang="en-US" sz="1200" dirty="0" err="1">
                <a:solidFill>
                  <a:schemeClr val="bg1"/>
                </a:solidFill>
              </a:rPr>
              <a:t>ngay</a:t>
            </a:r>
            <a:r>
              <a:rPr lang="en-US" sz="1200" dirty="0">
                <a:solidFill>
                  <a:schemeClr val="bg1"/>
                </a:solidFill>
              </a:rPr>
              <a:t> </a:t>
            </a:r>
            <a:r>
              <a:rPr lang="en-US" sz="1200" dirty="0" err="1">
                <a:solidFill>
                  <a:schemeClr val="bg1"/>
                </a:solidFill>
              </a:rPr>
              <a:t>lập</a:t>
            </a:r>
            <a:r>
              <a:rPr lang="en-US" sz="1200" dirty="0">
                <a:solidFill>
                  <a:schemeClr val="bg1"/>
                </a:solidFill>
              </a:rPr>
              <a:t> </a:t>
            </a:r>
            <a:r>
              <a:rPr lang="en-US" sz="1200" dirty="0" err="1">
                <a:solidFill>
                  <a:schemeClr val="bg1"/>
                </a:solidFill>
              </a:rPr>
              <a:t>tức</a:t>
            </a:r>
            <a:r>
              <a:rPr lang="en-US" sz="1200" dirty="0">
                <a:solidFill>
                  <a:schemeClr val="bg1"/>
                </a:solidFill>
              </a:rPr>
              <a:t>.</a:t>
            </a:r>
          </a:p>
        </p:txBody>
      </p:sp>
    </p:spTree>
    <p:extLst>
      <p:ext uri="{BB962C8B-B14F-4D97-AF65-F5344CB8AC3E}">
        <p14:creationId xmlns:p14="http://schemas.microsoft.com/office/powerpoint/2010/main" val="23891765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927946"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Select Data</a:t>
            </a:r>
            <a:endParaRPr lang="en-US" dirty="0">
              <a:solidFill>
                <a:srgbClr val="FFFF00"/>
              </a:solidFill>
            </a:endParaRPr>
          </a:p>
        </p:txBody>
      </p:sp>
      <p:sp>
        <p:nvSpPr>
          <p:cNvPr id="9" name="TextBox 8"/>
          <p:cNvSpPr txBox="1"/>
          <p:nvPr/>
        </p:nvSpPr>
        <p:spPr>
          <a:xfrm>
            <a:off x="156112" y="723695"/>
            <a:ext cx="3521511" cy="461665"/>
          </a:xfrm>
          <a:prstGeom prst="rect">
            <a:avLst/>
          </a:prstGeom>
          <a:noFill/>
        </p:spPr>
        <p:txBody>
          <a:bodyPr wrap="square" rtlCol="0">
            <a:spAutoFit/>
          </a:bodyPr>
          <a:lstStyle/>
          <a:p>
            <a:pPr algn="just"/>
            <a:r>
              <a:rPr lang="vi-VN" sz="1200" dirty="0">
                <a:solidFill>
                  <a:srgbClr val="FFFF00"/>
                </a:solidFill>
              </a:rPr>
              <a:t>Sử dụng MySQLi để truy vấn dữ liệu: </a:t>
            </a:r>
            <a:r>
              <a:rPr lang="vi-VN" sz="1200" dirty="0">
                <a:solidFill>
                  <a:schemeClr val="bg1"/>
                </a:solidFill>
              </a:rPr>
              <a:t>Sử dụng MySQLi (phương thức hướng đối tượng)</a:t>
            </a:r>
          </a:p>
        </p:txBody>
      </p:sp>
      <p:sp>
        <p:nvSpPr>
          <p:cNvPr id="12" name="TextBox 11"/>
          <p:cNvSpPr txBox="1"/>
          <p:nvPr/>
        </p:nvSpPr>
        <p:spPr>
          <a:xfrm>
            <a:off x="3672249" y="769862"/>
            <a:ext cx="5298215" cy="276999"/>
          </a:xfrm>
          <a:prstGeom prst="rect">
            <a:avLst/>
          </a:prstGeom>
          <a:noFill/>
        </p:spPr>
        <p:txBody>
          <a:bodyPr wrap="square" rtlCol="0">
            <a:spAutoFit/>
          </a:bodyPr>
          <a:lstStyle/>
          <a:p>
            <a:pPr algn="just"/>
            <a:r>
              <a:rPr lang="vi-VN" sz="1200" dirty="0">
                <a:solidFill>
                  <a:srgbClr val="FFFF00"/>
                </a:solidFill>
              </a:rPr>
              <a:t>Sử dụng PDO để truy vấn dữ liệu</a:t>
            </a:r>
            <a:endParaRPr lang="vi-VN" sz="1200" dirty="0">
              <a:solidFill>
                <a:schemeClr val="bg1"/>
              </a:solidFill>
            </a:endParaRPr>
          </a:p>
        </p:txBody>
      </p:sp>
      <p:pic>
        <p:nvPicPr>
          <p:cNvPr id="10" name="Picture 9"/>
          <p:cNvPicPr>
            <a:picLocks noChangeAspect="1"/>
          </p:cNvPicPr>
          <p:nvPr/>
        </p:nvPicPr>
        <p:blipFill>
          <a:blip r:embed="rId3"/>
          <a:stretch>
            <a:fillRect/>
          </a:stretch>
        </p:blipFill>
        <p:spPr>
          <a:xfrm>
            <a:off x="156201" y="1227062"/>
            <a:ext cx="3521332" cy="3459304"/>
          </a:xfrm>
          <a:prstGeom prst="rect">
            <a:avLst/>
          </a:prstGeom>
        </p:spPr>
      </p:pic>
      <p:pic>
        <p:nvPicPr>
          <p:cNvPr id="13" name="Picture 12"/>
          <p:cNvPicPr>
            <a:picLocks noChangeAspect="1"/>
          </p:cNvPicPr>
          <p:nvPr/>
        </p:nvPicPr>
        <p:blipFill>
          <a:blip r:embed="rId4"/>
          <a:stretch>
            <a:fillRect/>
          </a:stretch>
        </p:blipFill>
        <p:spPr>
          <a:xfrm>
            <a:off x="4164859" y="1137697"/>
            <a:ext cx="4725126" cy="3638034"/>
          </a:xfrm>
          <a:prstGeom prst="rect">
            <a:avLst/>
          </a:prstGeom>
        </p:spPr>
      </p:pic>
    </p:spTree>
    <p:extLst>
      <p:ext uri="{BB962C8B-B14F-4D97-AF65-F5344CB8AC3E}">
        <p14:creationId xmlns:p14="http://schemas.microsoft.com/office/powerpoint/2010/main" val="12536074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2260439" y="462085"/>
            <a:ext cx="4927946"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Use The WHERE Clause</a:t>
            </a:r>
            <a:endParaRPr lang="en-US" dirty="0">
              <a:solidFill>
                <a:srgbClr val="FFFF00"/>
              </a:solidFill>
            </a:endParaRPr>
          </a:p>
        </p:txBody>
      </p:sp>
      <p:sp>
        <p:nvSpPr>
          <p:cNvPr id="9" name="TextBox 8"/>
          <p:cNvSpPr txBox="1"/>
          <p:nvPr/>
        </p:nvSpPr>
        <p:spPr>
          <a:xfrm>
            <a:off x="156111" y="723695"/>
            <a:ext cx="5136729" cy="1384995"/>
          </a:xfrm>
          <a:prstGeom prst="rect">
            <a:avLst/>
          </a:prstGeom>
          <a:noFill/>
        </p:spPr>
        <p:txBody>
          <a:bodyPr wrap="square" rtlCol="0">
            <a:spAutoFit/>
          </a:bodyPr>
          <a:lstStyle/>
          <a:p>
            <a:pPr algn="just"/>
            <a:r>
              <a:rPr lang="vi-VN" sz="1200" dirty="0">
                <a:solidFill>
                  <a:srgbClr val="FFFF00"/>
                </a:solidFill>
              </a:rPr>
              <a:t>Trong MySQL, câu lệnh WHERE được sử dụng để </a:t>
            </a:r>
            <a:r>
              <a:rPr lang="vi-VN" sz="1200" dirty="0">
                <a:solidFill>
                  <a:schemeClr val="bg1"/>
                </a:solidFill>
              </a:rPr>
              <a:t>lọc dữ liệu từ bảng dựa trên một hoặc nhiều điều kiện. Khi sử dụng PHP để thực thi các truy vấn MySQL, có thể sử dụng WHERE để lọc các bản ghi mà bạn muốn truy vấn. Dưới đây là các ví dụ chi tiết về cách sử dụng WHERE clause trong PHP với cả MySQLi và PDO.</a:t>
            </a:r>
          </a:p>
          <a:p>
            <a:pPr algn="just"/>
            <a:r>
              <a:rPr lang="vi-VN" sz="1200" dirty="0">
                <a:solidFill>
                  <a:srgbClr val="FFFF00"/>
                </a:solidFill>
              </a:rPr>
              <a:t>Sử dụng MySQLi với WHERE clause: </a:t>
            </a:r>
            <a:r>
              <a:rPr lang="vi-VN" sz="1200" dirty="0">
                <a:solidFill>
                  <a:schemeClr val="bg1"/>
                </a:solidFill>
              </a:rPr>
              <a:t>Sử dụng MySQLi (phương thức hướng đối tượng)</a:t>
            </a:r>
          </a:p>
        </p:txBody>
      </p:sp>
      <p:sp>
        <p:nvSpPr>
          <p:cNvPr id="12" name="TextBox 11"/>
          <p:cNvSpPr txBox="1"/>
          <p:nvPr/>
        </p:nvSpPr>
        <p:spPr>
          <a:xfrm>
            <a:off x="5614516" y="1603810"/>
            <a:ext cx="2982180" cy="276999"/>
          </a:xfrm>
          <a:prstGeom prst="rect">
            <a:avLst/>
          </a:prstGeom>
          <a:noFill/>
        </p:spPr>
        <p:txBody>
          <a:bodyPr wrap="square" rtlCol="0">
            <a:spAutoFit/>
          </a:bodyPr>
          <a:lstStyle/>
          <a:p>
            <a:pPr algn="just"/>
            <a:r>
              <a:rPr lang="vi-VN" sz="1200" dirty="0">
                <a:solidFill>
                  <a:srgbClr val="FFFF00"/>
                </a:solidFill>
              </a:rPr>
              <a:t>Sử dụng PDO với WHERE clause</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32390" y="2108690"/>
            <a:ext cx="3178256" cy="2983917"/>
          </a:xfrm>
          <a:prstGeom prst="rect">
            <a:avLst/>
          </a:prstGeom>
        </p:spPr>
      </p:pic>
      <p:pic>
        <p:nvPicPr>
          <p:cNvPr id="3" name="Picture 2"/>
          <p:cNvPicPr>
            <a:picLocks noChangeAspect="1"/>
          </p:cNvPicPr>
          <p:nvPr/>
        </p:nvPicPr>
        <p:blipFill>
          <a:blip r:embed="rId4"/>
          <a:stretch>
            <a:fillRect/>
          </a:stretch>
        </p:blipFill>
        <p:spPr>
          <a:xfrm>
            <a:off x="4658768" y="2050087"/>
            <a:ext cx="4431836" cy="3042519"/>
          </a:xfrm>
          <a:prstGeom prst="rect">
            <a:avLst/>
          </a:prstGeom>
        </p:spPr>
      </p:pic>
    </p:spTree>
    <p:extLst>
      <p:ext uri="{BB962C8B-B14F-4D97-AF65-F5344CB8AC3E}">
        <p14:creationId xmlns:p14="http://schemas.microsoft.com/office/powerpoint/2010/main" val="165739839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1934491" y="462085"/>
            <a:ext cx="5448554"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Use The ORDER BY Clause</a:t>
            </a:r>
            <a:endParaRPr lang="en-US" dirty="0">
              <a:solidFill>
                <a:srgbClr val="FFFF00"/>
              </a:solidFill>
            </a:endParaRPr>
          </a:p>
        </p:txBody>
      </p:sp>
      <p:sp>
        <p:nvSpPr>
          <p:cNvPr id="9" name="TextBox 8"/>
          <p:cNvSpPr txBox="1"/>
          <p:nvPr/>
        </p:nvSpPr>
        <p:spPr>
          <a:xfrm>
            <a:off x="156111" y="723695"/>
            <a:ext cx="5403708" cy="1384995"/>
          </a:xfrm>
          <a:prstGeom prst="rect">
            <a:avLst/>
          </a:prstGeom>
          <a:noFill/>
        </p:spPr>
        <p:txBody>
          <a:bodyPr wrap="square" rtlCol="0">
            <a:spAutoFit/>
          </a:bodyPr>
          <a:lstStyle/>
          <a:p>
            <a:pPr algn="just"/>
            <a:r>
              <a:rPr lang="vi-VN" sz="1200" dirty="0">
                <a:solidFill>
                  <a:srgbClr val="FFFF00"/>
                </a:solidFill>
              </a:rPr>
              <a:t>Trong MySQL, câu lệnh ORDER BY </a:t>
            </a:r>
            <a:r>
              <a:rPr lang="vi-VN" sz="1200" dirty="0">
                <a:solidFill>
                  <a:schemeClr val="bg1"/>
                </a:solidFill>
              </a:rPr>
              <a:t>được sử dụng để sắp xếp các kết quả truy vấn theo một hoặc nhiều cột theo thứ tự tăng dần (ASC) hoặc giảm dần (DESC). Khi sử dụng PHP để thực thi các truy vấn MySQL, có thể sử dụng ORDER BY để sắp xếp kết quả truy vấn theo yêu cầu của mình. Dưới đây là các ví dụ chi tiết về cách sử dụng ORDER BY clause trong PHP với cả MySQLi và PDO.Sử dụng MySQLi với WHERE clause: </a:t>
            </a:r>
            <a:r>
              <a:rPr lang="vi-VN" sz="1200" dirty="0">
                <a:solidFill>
                  <a:srgbClr val="FFFF00"/>
                </a:solidFill>
              </a:rPr>
              <a:t>Sử dụng </a:t>
            </a:r>
            <a:r>
              <a:rPr lang="vi-VN" sz="1200" dirty="0" smtClean="0">
                <a:solidFill>
                  <a:srgbClr val="FFFF00"/>
                </a:solidFill>
              </a:rPr>
              <a:t>MySQLi</a:t>
            </a:r>
            <a:r>
              <a:rPr lang="en-US" sz="1200" dirty="0" smtClean="0">
                <a:solidFill>
                  <a:srgbClr val="FFFF00"/>
                </a:solidFill>
              </a:rPr>
              <a:t> </a:t>
            </a:r>
            <a:r>
              <a:rPr lang="en-US" sz="1200" dirty="0">
                <a:solidFill>
                  <a:srgbClr val="FFFF00"/>
                </a:solidFill>
              </a:rPr>
              <a:t>ORDER BY </a:t>
            </a:r>
            <a:r>
              <a:rPr lang="en-US" sz="1200" dirty="0" smtClean="0">
                <a:solidFill>
                  <a:srgbClr val="FFFF00"/>
                </a:solidFill>
              </a:rPr>
              <a:t>Clause</a:t>
            </a:r>
            <a:r>
              <a:rPr lang="vi-VN" sz="1200" dirty="0" smtClean="0">
                <a:solidFill>
                  <a:srgbClr val="FFFF00"/>
                </a:solidFill>
              </a:rPr>
              <a:t> </a:t>
            </a:r>
            <a:r>
              <a:rPr lang="vi-VN" sz="1200" dirty="0">
                <a:solidFill>
                  <a:srgbClr val="FFFF00"/>
                </a:solidFill>
              </a:rPr>
              <a:t>(phương thức hướng đối tượng)</a:t>
            </a:r>
          </a:p>
        </p:txBody>
      </p:sp>
      <p:sp>
        <p:nvSpPr>
          <p:cNvPr id="12" name="TextBox 11"/>
          <p:cNvSpPr txBox="1"/>
          <p:nvPr/>
        </p:nvSpPr>
        <p:spPr>
          <a:xfrm>
            <a:off x="5634540" y="1859042"/>
            <a:ext cx="2982180" cy="276999"/>
          </a:xfrm>
          <a:prstGeom prst="rect">
            <a:avLst/>
          </a:prstGeom>
          <a:noFill/>
        </p:spPr>
        <p:txBody>
          <a:bodyPr wrap="square" rtlCol="0">
            <a:spAutoFit/>
          </a:bodyPr>
          <a:lstStyle/>
          <a:p>
            <a:pPr algn="just"/>
            <a:r>
              <a:rPr lang="en-US" sz="1200" dirty="0" err="1">
                <a:solidFill>
                  <a:srgbClr val="FFFF00"/>
                </a:solidFill>
              </a:rPr>
              <a:t>Sử</a:t>
            </a:r>
            <a:r>
              <a:rPr lang="en-US" sz="1200" dirty="0">
                <a:solidFill>
                  <a:srgbClr val="FFFF00"/>
                </a:solidFill>
              </a:rPr>
              <a:t> </a:t>
            </a:r>
            <a:r>
              <a:rPr lang="en-US" sz="1200" dirty="0" err="1">
                <a:solidFill>
                  <a:srgbClr val="FFFF00"/>
                </a:solidFill>
              </a:rPr>
              <a:t>dụng</a:t>
            </a:r>
            <a:r>
              <a:rPr lang="en-US" sz="1200" dirty="0">
                <a:solidFill>
                  <a:srgbClr val="FFFF00"/>
                </a:solidFill>
              </a:rPr>
              <a:t> PDO </a:t>
            </a:r>
            <a:r>
              <a:rPr lang="en-US" sz="1200" dirty="0" err="1">
                <a:solidFill>
                  <a:srgbClr val="FFFF00"/>
                </a:solidFill>
              </a:rPr>
              <a:t>với</a:t>
            </a:r>
            <a:r>
              <a:rPr lang="en-US" sz="1200" dirty="0">
                <a:solidFill>
                  <a:srgbClr val="FFFF00"/>
                </a:solidFill>
              </a:rPr>
              <a:t> ORDER BY clause</a:t>
            </a:r>
            <a:endParaRPr lang="vi-VN" sz="1200" dirty="0">
              <a:solidFill>
                <a:schemeClr val="bg1"/>
              </a:solidFill>
            </a:endParaRPr>
          </a:p>
        </p:txBody>
      </p:sp>
      <p:pic>
        <p:nvPicPr>
          <p:cNvPr id="5" name="Picture 4"/>
          <p:cNvPicPr>
            <a:picLocks noChangeAspect="1"/>
          </p:cNvPicPr>
          <p:nvPr/>
        </p:nvPicPr>
        <p:blipFill>
          <a:blip r:embed="rId3"/>
          <a:stretch>
            <a:fillRect/>
          </a:stretch>
        </p:blipFill>
        <p:spPr>
          <a:xfrm>
            <a:off x="156111" y="2214403"/>
            <a:ext cx="4337092" cy="2772490"/>
          </a:xfrm>
          <a:prstGeom prst="rect">
            <a:avLst/>
          </a:prstGeom>
        </p:spPr>
      </p:pic>
      <p:pic>
        <p:nvPicPr>
          <p:cNvPr id="6" name="Picture 5"/>
          <p:cNvPicPr>
            <a:picLocks noChangeAspect="1"/>
          </p:cNvPicPr>
          <p:nvPr/>
        </p:nvPicPr>
        <p:blipFill>
          <a:blip r:embed="rId4"/>
          <a:stretch>
            <a:fillRect/>
          </a:stretch>
        </p:blipFill>
        <p:spPr>
          <a:xfrm>
            <a:off x="4658768" y="2163392"/>
            <a:ext cx="4318371" cy="2875820"/>
          </a:xfrm>
          <a:prstGeom prst="rect">
            <a:avLst/>
          </a:prstGeom>
        </p:spPr>
      </p:pic>
    </p:spTree>
    <p:extLst>
      <p:ext uri="{BB962C8B-B14F-4D97-AF65-F5344CB8AC3E}">
        <p14:creationId xmlns:p14="http://schemas.microsoft.com/office/powerpoint/2010/main" val="30634467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1934491" y="462085"/>
            <a:ext cx="5448554"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Delete Data</a:t>
            </a:r>
            <a:endParaRPr lang="en-US" dirty="0">
              <a:solidFill>
                <a:srgbClr val="FFFF00"/>
              </a:solidFill>
            </a:endParaRPr>
          </a:p>
        </p:txBody>
      </p:sp>
      <p:sp>
        <p:nvSpPr>
          <p:cNvPr id="9" name="TextBox 8"/>
          <p:cNvSpPr txBox="1"/>
          <p:nvPr/>
        </p:nvSpPr>
        <p:spPr>
          <a:xfrm>
            <a:off x="156111" y="723695"/>
            <a:ext cx="4215655" cy="1015663"/>
          </a:xfrm>
          <a:prstGeom prst="rect">
            <a:avLst/>
          </a:prstGeom>
          <a:noFill/>
        </p:spPr>
        <p:txBody>
          <a:bodyPr wrap="square" rtlCol="0">
            <a:spAutoFit/>
          </a:bodyPr>
          <a:lstStyle/>
          <a:p>
            <a:pPr algn="just"/>
            <a:r>
              <a:rPr lang="vi-VN" sz="1200" dirty="0">
                <a:solidFill>
                  <a:srgbClr val="FFFF00"/>
                </a:solidFill>
              </a:rPr>
              <a:t>Trong MySQL, câu lệnh PHP MySQL Delete Data </a:t>
            </a:r>
            <a:r>
              <a:rPr lang="vi-VN" sz="1200" dirty="0">
                <a:solidFill>
                  <a:schemeClr val="bg1"/>
                </a:solidFill>
              </a:rPr>
              <a:t>Để xóa dữ liệu từ cơ sở dữ liệu MySQL bằng PHP, bạn có thể sử dụng MySQLi hoặc PDO. Dưới đây là các ví dụ chi tiết về cách sử dụng cả hai phương pháp. </a:t>
            </a:r>
            <a:r>
              <a:rPr lang="vi-VN" sz="1200" dirty="0">
                <a:solidFill>
                  <a:srgbClr val="FFFF00"/>
                </a:solidFill>
              </a:rPr>
              <a:t>Sử dụng </a:t>
            </a:r>
            <a:r>
              <a:rPr lang="vi-VN" sz="1200" dirty="0" smtClean="0">
                <a:solidFill>
                  <a:srgbClr val="FFFF00"/>
                </a:solidFill>
              </a:rPr>
              <a:t>MySQLi</a:t>
            </a:r>
            <a:r>
              <a:rPr lang="en-US" sz="1200" dirty="0">
                <a:solidFill>
                  <a:srgbClr val="FFFF00"/>
                </a:solidFill>
              </a:rPr>
              <a:t> PHP MySQL Delete Data </a:t>
            </a:r>
            <a:r>
              <a:rPr lang="vi-VN" sz="1200" dirty="0" smtClean="0">
                <a:solidFill>
                  <a:srgbClr val="FFFF00"/>
                </a:solidFill>
              </a:rPr>
              <a:t>(</a:t>
            </a:r>
            <a:r>
              <a:rPr lang="vi-VN" sz="1200" dirty="0">
                <a:solidFill>
                  <a:srgbClr val="FFFF00"/>
                </a:solidFill>
              </a:rPr>
              <a:t>phương thức hướng đối tượng)</a:t>
            </a:r>
          </a:p>
        </p:txBody>
      </p:sp>
      <p:sp>
        <p:nvSpPr>
          <p:cNvPr id="12" name="TextBox 11"/>
          <p:cNvSpPr txBox="1"/>
          <p:nvPr/>
        </p:nvSpPr>
        <p:spPr>
          <a:xfrm>
            <a:off x="4570840" y="723695"/>
            <a:ext cx="3342599" cy="276999"/>
          </a:xfrm>
          <a:prstGeom prst="rect">
            <a:avLst/>
          </a:prstGeom>
          <a:noFill/>
        </p:spPr>
        <p:txBody>
          <a:bodyPr wrap="square" rtlCol="0">
            <a:spAutoFit/>
          </a:bodyPr>
          <a:lstStyle/>
          <a:p>
            <a:pPr algn="just"/>
            <a:r>
              <a:rPr lang="en-US" sz="1200" dirty="0" err="1">
                <a:solidFill>
                  <a:srgbClr val="FFFF00"/>
                </a:solidFill>
              </a:rPr>
              <a:t>Sử</a:t>
            </a:r>
            <a:r>
              <a:rPr lang="en-US" sz="1200" dirty="0">
                <a:solidFill>
                  <a:srgbClr val="FFFF00"/>
                </a:solidFill>
              </a:rPr>
              <a:t> </a:t>
            </a:r>
            <a:r>
              <a:rPr lang="en-US" sz="1200" dirty="0" err="1">
                <a:solidFill>
                  <a:srgbClr val="FFFF00"/>
                </a:solidFill>
              </a:rPr>
              <a:t>dụng</a:t>
            </a:r>
            <a:r>
              <a:rPr lang="en-US" sz="1200" dirty="0">
                <a:solidFill>
                  <a:srgbClr val="FFFF00"/>
                </a:solidFill>
              </a:rPr>
              <a:t> PDO </a:t>
            </a:r>
            <a:r>
              <a:rPr lang="en-US" sz="1200" dirty="0" err="1">
                <a:solidFill>
                  <a:srgbClr val="FFFF00"/>
                </a:solidFill>
              </a:rPr>
              <a:t>với</a:t>
            </a:r>
            <a:r>
              <a:rPr lang="en-US" sz="1200" dirty="0">
                <a:solidFill>
                  <a:srgbClr val="FFFF00"/>
                </a:solidFill>
              </a:rPr>
              <a:t> PHP MySQL Delete Data</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57949" y="1682815"/>
            <a:ext cx="2723025" cy="3381771"/>
          </a:xfrm>
          <a:prstGeom prst="rect">
            <a:avLst/>
          </a:prstGeom>
        </p:spPr>
      </p:pic>
      <p:pic>
        <p:nvPicPr>
          <p:cNvPr id="3" name="Picture 2"/>
          <p:cNvPicPr>
            <a:picLocks noChangeAspect="1"/>
          </p:cNvPicPr>
          <p:nvPr/>
        </p:nvPicPr>
        <p:blipFill>
          <a:blip r:embed="rId4"/>
          <a:stretch>
            <a:fillRect/>
          </a:stretch>
        </p:blipFill>
        <p:spPr>
          <a:xfrm>
            <a:off x="4658768" y="1031472"/>
            <a:ext cx="3976166" cy="1968701"/>
          </a:xfrm>
          <a:prstGeom prst="rect">
            <a:avLst/>
          </a:prstGeom>
        </p:spPr>
      </p:pic>
      <p:sp>
        <p:nvSpPr>
          <p:cNvPr id="10" name="TextBox 9"/>
          <p:cNvSpPr txBox="1"/>
          <p:nvPr/>
        </p:nvSpPr>
        <p:spPr>
          <a:xfrm>
            <a:off x="2780974" y="3000173"/>
            <a:ext cx="6363026" cy="2123658"/>
          </a:xfrm>
          <a:prstGeom prst="rect">
            <a:avLst/>
          </a:prstGeom>
          <a:noFill/>
        </p:spPr>
        <p:txBody>
          <a:bodyPr wrap="square" rtlCol="0">
            <a:spAutoFit/>
          </a:bodyPr>
          <a:lstStyle/>
          <a:p>
            <a:pPr algn="just"/>
            <a:r>
              <a:rPr lang="vi-VN" sz="1200" dirty="0">
                <a:solidFill>
                  <a:srgbClr val="FFFF00"/>
                </a:solidFill>
              </a:rPr>
              <a:t>Khi thực hiện câu lệnh DELETE trong MySQL, </a:t>
            </a:r>
            <a:r>
              <a:rPr lang="vi-VN" sz="1200" dirty="0">
                <a:solidFill>
                  <a:schemeClr val="bg1"/>
                </a:solidFill>
              </a:rPr>
              <a:t>cần lưu ý các điều sau để tránh xóa nhầm dữ liệu quan trọng và bảo vệ tính toàn vẹn của cơ sở dữ liệu:</a:t>
            </a:r>
          </a:p>
          <a:p>
            <a:pPr algn="just"/>
            <a:r>
              <a:rPr lang="vi-VN" sz="1200" dirty="0">
                <a:solidFill>
                  <a:srgbClr val="FFFF00"/>
                </a:solidFill>
              </a:rPr>
              <a:t>Xác định rõ bảng và điều kiện: </a:t>
            </a:r>
            <a:r>
              <a:rPr lang="vi-VN" sz="1200" dirty="0">
                <a:solidFill>
                  <a:schemeClr val="bg1"/>
                </a:solidFill>
              </a:rPr>
              <a:t>Trước khi thực hiện câu lệnh DELETE, hãy đảm bảo đã xác định rõ bảng và điều kiện để xóa. Sử dụng điều kiện WHERE để chỉ xóa các bản ghi cụ thể và tránh xóa toàn bộ dữ liệu của bảng.</a:t>
            </a:r>
          </a:p>
          <a:p>
            <a:pPr algn="just"/>
            <a:r>
              <a:rPr lang="vi-VN" sz="1200" dirty="0">
                <a:solidFill>
                  <a:srgbClr val="FFFF00"/>
                </a:solidFill>
              </a:rPr>
              <a:t>Sao lưu dữ liệu quan trọng: </a:t>
            </a:r>
            <a:r>
              <a:rPr lang="vi-VN" sz="1200" dirty="0">
                <a:solidFill>
                  <a:schemeClr val="bg1"/>
                </a:solidFill>
              </a:rPr>
              <a:t>Trước khi thực hiện các thao tác xóa, hãy sao lưu dữ liệu quan trọng để đảm bảo có thể khôi phục lại nếu cần thiết.</a:t>
            </a:r>
          </a:p>
          <a:p>
            <a:pPr algn="just"/>
            <a:r>
              <a:rPr lang="vi-VN" sz="1200" dirty="0">
                <a:solidFill>
                  <a:srgbClr val="FFFF00"/>
                </a:solidFill>
              </a:rPr>
              <a:t>Phân quyền và an ninh: </a:t>
            </a:r>
            <a:r>
              <a:rPr lang="vi-VN" sz="1200" dirty="0">
                <a:solidFill>
                  <a:schemeClr val="bg1"/>
                </a:solidFill>
              </a:rPr>
              <a:t>Đảm bảo rằng đã thiết lập phân quyền cho người dùng và chỉ cho phép những người dùng có thẩm quyền thực hiện các câu lệnh DELETE</a:t>
            </a:r>
            <a:r>
              <a:rPr lang="vi-VN" sz="1200" dirty="0">
                <a:solidFill>
                  <a:srgbClr val="FFFF00"/>
                </a:solidFill>
              </a:rPr>
              <a:t>.</a:t>
            </a:r>
          </a:p>
          <a:p>
            <a:pPr algn="just"/>
            <a:r>
              <a:rPr lang="vi-VN" sz="1200" dirty="0">
                <a:solidFill>
                  <a:srgbClr val="FFFF00"/>
                </a:solidFill>
              </a:rPr>
              <a:t>Kiểm tra lại trước khi thực thi: </a:t>
            </a:r>
            <a:r>
              <a:rPr lang="vi-VN" sz="1200" dirty="0">
                <a:solidFill>
                  <a:schemeClr val="bg1"/>
                </a:solidFill>
              </a:rPr>
              <a:t>Trước khi thực thi câu lệnh DELETE, hãy kiểm tra lại câu lệnh và điều kiện WHERE để đảm bảo rằng chỉ xóa những dữ liệu mà bạn đang cần xóa.</a:t>
            </a:r>
          </a:p>
        </p:txBody>
      </p:sp>
    </p:spTree>
    <p:extLst>
      <p:ext uri="{BB962C8B-B14F-4D97-AF65-F5344CB8AC3E}">
        <p14:creationId xmlns:p14="http://schemas.microsoft.com/office/powerpoint/2010/main" val="20975718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1934491" y="462085"/>
            <a:ext cx="5448554"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Update Data</a:t>
            </a:r>
            <a:endParaRPr lang="en-US" dirty="0">
              <a:solidFill>
                <a:srgbClr val="FFFF00"/>
              </a:solidFill>
            </a:endParaRPr>
          </a:p>
        </p:txBody>
      </p:sp>
      <p:sp>
        <p:nvSpPr>
          <p:cNvPr id="9" name="TextBox 8"/>
          <p:cNvSpPr txBox="1"/>
          <p:nvPr/>
        </p:nvSpPr>
        <p:spPr>
          <a:xfrm>
            <a:off x="156111" y="723695"/>
            <a:ext cx="4215655" cy="1200329"/>
          </a:xfrm>
          <a:prstGeom prst="rect">
            <a:avLst/>
          </a:prstGeom>
          <a:noFill/>
        </p:spPr>
        <p:txBody>
          <a:bodyPr wrap="square" rtlCol="0">
            <a:spAutoFit/>
          </a:bodyPr>
          <a:lstStyle/>
          <a:p>
            <a:pPr algn="just"/>
            <a:r>
              <a:rPr lang="vi-VN" sz="1200" dirty="0">
                <a:solidFill>
                  <a:srgbClr val="FFFF00"/>
                </a:solidFill>
              </a:rPr>
              <a:t>Trong MySQL, câu lệnh PHP MySQL Update </a:t>
            </a:r>
            <a:r>
              <a:rPr lang="vi-VN" sz="1200" dirty="0" smtClean="0">
                <a:solidFill>
                  <a:srgbClr val="FFFF00"/>
                </a:solidFill>
              </a:rPr>
              <a:t>Data</a:t>
            </a:r>
            <a:r>
              <a:rPr lang="en-US" sz="1200" dirty="0" smtClean="0">
                <a:solidFill>
                  <a:srgbClr val="FFFF00"/>
                </a:solidFill>
              </a:rPr>
              <a:t>: </a:t>
            </a:r>
            <a:r>
              <a:rPr lang="vi-VN" sz="1200" dirty="0" smtClean="0">
                <a:solidFill>
                  <a:schemeClr val="bg1"/>
                </a:solidFill>
              </a:rPr>
              <a:t>Để </a:t>
            </a:r>
            <a:r>
              <a:rPr lang="vi-VN" sz="1200" dirty="0">
                <a:solidFill>
                  <a:schemeClr val="bg1"/>
                </a:solidFill>
              </a:rPr>
              <a:t>cập nhật dữ liệu trong cơ sở dữ liệu MySQL bằng PHP, có thể sử dụng MySQLi hoặc PDO. Dưới đây là các ví dụ chi tiết về cách sử dụng cả hai phương </a:t>
            </a:r>
            <a:r>
              <a:rPr lang="vi-VN" sz="1200" dirty="0" smtClean="0">
                <a:solidFill>
                  <a:schemeClr val="bg1"/>
                </a:solidFill>
              </a:rPr>
              <a:t>pháp</a:t>
            </a:r>
            <a:endParaRPr lang="en-US" sz="1200" dirty="0" smtClean="0">
              <a:solidFill>
                <a:schemeClr val="bg1"/>
              </a:solidFill>
            </a:endParaRPr>
          </a:p>
          <a:p>
            <a:pPr algn="just"/>
            <a:r>
              <a:rPr lang="vi-VN" sz="1200" dirty="0" smtClean="0">
                <a:solidFill>
                  <a:srgbClr val="FFFF00"/>
                </a:solidFill>
              </a:rPr>
              <a:t>Sử </a:t>
            </a:r>
            <a:r>
              <a:rPr lang="vi-VN" sz="1200" dirty="0">
                <a:solidFill>
                  <a:srgbClr val="FFFF00"/>
                </a:solidFill>
              </a:rPr>
              <a:t>dụng </a:t>
            </a:r>
            <a:r>
              <a:rPr lang="vi-VN" sz="1200" dirty="0" smtClean="0">
                <a:solidFill>
                  <a:srgbClr val="FFFF00"/>
                </a:solidFill>
              </a:rPr>
              <a:t>MySQLi</a:t>
            </a:r>
            <a:r>
              <a:rPr lang="en-US" sz="1200" dirty="0">
                <a:solidFill>
                  <a:srgbClr val="FFFF00"/>
                </a:solidFill>
              </a:rPr>
              <a:t> </a:t>
            </a:r>
            <a:r>
              <a:rPr lang="en-US" sz="1200" dirty="0" smtClean="0">
                <a:solidFill>
                  <a:srgbClr val="FFFF00"/>
                </a:solidFill>
              </a:rPr>
              <a:t>PHP </a:t>
            </a:r>
            <a:r>
              <a:rPr lang="en-US" sz="1200" dirty="0">
                <a:solidFill>
                  <a:srgbClr val="FFFF00"/>
                </a:solidFill>
              </a:rPr>
              <a:t>MySQL Update Data </a:t>
            </a:r>
            <a:r>
              <a:rPr lang="vi-VN" sz="1200" dirty="0" smtClean="0">
                <a:solidFill>
                  <a:srgbClr val="FFFF00"/>
                </a:solidFill>
              </a:rPr>
              <a:t>(</a:t>
            </a:r>
            <a:r>
              <a:rPr lang="vi-VN" sz="1200" dirty="0">
                <a:solidFill>
                  <a:srgbClr val="FFFF00"/>
                </a:solidFill>
              </a:rPr>
              <a:t>phương thức hướng đối tượng)</a:t>
            </a:r>
          </a:p>
        </p:txBody>
      </p:sp>
      <p:sp>
        <p:nvSpPr>
          <p:cNvPr id="12" name="TextBox 11"/>
          <p:cNvSpPr txBox="1"/>
          <p:nvPr/>
        </p:nvSpPr>
        <p:spPr>
          <a:xfrm>
            <a:off x="4570840" y="723695"/>
            <a:ext cx="3342599" cy="276999"/>
          </a:xfrm>
          <a:prstGeom prst="rect">
            <a:avLst/>
          </a:prstGeom>
          <a:noFill/>
        </p:spPr>
        <p:txBody>
          <a:bodyPr wrap="square" rtlCol="0">
            <a:spAutoFit/>
          </a:bodyPr>
          <a:lstStyle/>
          <a:p>
            <a:pPr algn="just"/>
            <a:r>
              <a:rPr lang="en-US" sz="1200" dirty="0" err="1">
                <a:solidFill>
                  <a:srgbClr val="FFFF00"/>
                </a:solidFill>
              </a:rPr>
              <a:t>Sử</a:t>
            </a:r>
            <a:r>
              <a:rPr lang="en-US" sz="1200" dirty="0">
                <a:solidFill>
                  <a:srgbClr val="FFFF00"/>
                </a:solidFill>
              </a:rPr>
              <a:t> </a:t>
            </a:r>
            <a:r>
              <a:rPr lang="en-US" sz="1200" dirty="0" err="1">
                <a:solidFill>
                  <a:srgbClr val="FFFF00"/>
                </a:solidFill>
              </a:rPr>
              <a:t>dụng</a:t>
            </a:r>
            <a:r>
              <a:rPr lang="en-US" sz="1200" dirty="0">
                <a:solidFill>
                  <a:srgbClr val="FFFF00"/>
                </a:solidFill>
              </a:rPr>
              <a:t> PDO </a:t>
            </a:r>
            <a:r>
              <a:rPr lang="en-US" sz="1200" dirty="0" err="1">
                <a:solidFill>
                  <a:srgbClr val="FFFF00"/>
                </a:solidFill>
              </a:rPr>
              <a:t>với</a:t>
            </a:r>
            <a:r>
              <a:rPr lang="en-US" sz="1200" dirty="0">
                <a:solidFill>
                  <a:srgbClr val="FFFF00"/>
                </a:solidFill>
              </a:rPr>
              <a:t> PHP MySQL Update Data</a:t>
            </a:r>
            <a:endParaRPr lang="vi-VN" sz="1200" dirty="0">
              <a:solidFill>
                <a:schemeClr val="bg1"/>
              </a:solidFill>
            </a:endParaRPr>
          </a:p>
        </p:txBody>
      </p:sp>
      <p:pic>
        <p:nvPicPr>
          <p:cNvPr id="5" name="Picture 4"/>
          <p:cNvPicPr>
            <a:picLocks noChangeAspect="1"/>
          </p:cNvPicPr>
          <p:nvPr/>
        </p:nvPicPr>
        <p:blipFill>
          <a:blip r:embed="rId3"/>
          <a:stretch>
            <a:fillRect/>
          </a:stretch>
        </p:blipFill>
        <p:spPr>
          <a:xfrm>
            <a:off x="226931" y="1878616"/>
            <a:ext cx="3319261" cy="3221251"/>
          </a:xfrm>
          <a:prstGeom prst="rect">
            <a:avLst/>
          </a:prstGeom>
        </p:spPr>
      </p:pic>
      <p:pic>
        <p:nvPicPr>
          <p:cNvPr id="6" name="Picture 5"/>
          <p:cNvPicPr>
            <a:picLocks noChangeAspect="1"/>
          </p:cNvPicPr>
          <p:nvPr/>
        </p:nvPicPr>
        <p:blipFill>
          <a:blip r:embed="rId4"/>
          <a:stretch>
            <a:fillRect/>
          </a:stretch>
        </p:blipFill>
        <p:spPr>
          <a:xfrm>
            <a:off x="4371671" y="1755380"/>
            <a:ext cx="4674494" cy="2484447"/>
          </a:xfrm>
          <a:prstGeom prst="rect">
            <a:avLst/>
          </a:prstGeom>
        </p:spPr>
      </p:pic>
    </p:spTree>
    <p:extLst>
      <p:ext uri="{BB962C8B-B14F-4D97-AF65-F5344CB8AC3E}">
        <p14:creationId xmlns:p14="http://schemas.microsoft.com/office/powerpoint/2010/main" val="2090977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306517" y="709466"/>
            <a:ext cx="5198859" cy="523220"/>
          </a:xfrm>
          <a:prstGeom prst="rect">
            <a:avLst/>
          </a:prstGeom>
          <a:noFill/>
        </p:spPr>
        <p:txBody>
          <a:bodyPr wrap="none" rtlCol="0">
            <a:spAutoFit/>
          </a:bodyPr>
          <a:lstStyle/>
          <a:p>
            <a:r>
              <a:rPr lang="en-US" dirty="0" err="1" smtClean="0">
                <a:solidFill>
                  <a:srgbClr val="FFFF00"/>
                </a:solidFill>
              </a:rPr>
              <a:t>Khai</a:t>
            </a:r>
            <a:r>
              <a:rPr lang="en-US" dirty="0" smtClean="0">
                <a:solidFill>
                  <a:srgbClr val="FFFF00"/>
                </a:solidFill>
              </a:rPr>
              <a:t> </a:t>
            </a:r>
            <a:r>
              <a:rPr lang="en-US" dirty="0" err="1">
                <a:solidFill>
                  <a:srgbClr val="FFFF00"/>
                </a:solidFill>
              </a:rPr>
              <a:t>báo</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gán</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cho</a:t>
            </a:r>
            <a:r>
              <a:rPr lang="en-US" dirty="0">
                <a:solidFill>
                  <a:srgbClr val="FFFF00"/>
                </a:solidFill>
              </a:rPr>
              <a:t> </a:t>
            </a:r>
            <a:r>
              <a:rPr lang="en-US" dirty="0" err="1" smtClean="0">
                <a:solidFill>
                  <a:srgbClr val="FFFF00"/>
                </a:solidFill>
              </a:rPr>
              <a:t>biến</a:t>
            </a:r>
            <a:r>
              <a:rPr lang="en-US" dirty="0" smtClean="0">
                <a:solidFill>
                  <a:srgbClr val="FFFF00"/>
                </a:solidFill>
              </a:rPr>
              <a:t> </a:t>
            </a:r>
            <a:r>
              <a:rPr lang="en-US" dirty="0" err="1" smtClean="0">
                <a:solidFill>
                  <a:srgbClr val="FFFF00"/>
                </a:solidFill>
              </a:rPr>
              <a:t>và</a:t>
            </a:r>
            <a:r>
              <a:rPr lang="en-US" dirty="0" smtClean="0">
                <a:solidFill>
                  <a:srgbClr val="FFFF00"/>
                </a:solidFill>
              </a:rPr>
              <a:t> </a:t>
            </a:r>
            <a:r>
              <a:rPr lang="en-US" dirty="0" err="1" smtClean="0">
                <a:solidFill>
                  <a:srgbClr val="FFFF00"/>
                </a:solidFill>
              </a:rPr>
              <a:t>phạm</a:t>
            </a:r>
            <a:r>
              <a:rPr lang="en-US" dirty="0" smtClean="0">
                <a:solidFill>
                  <a:srgbClr val="FFFF00"/>
                </a:solidFill>
              </a:rPr>
              <a:t> </a:t>
            </a:r>
            <a:r>
              <a:rPr lang="en-US" dirty="0">
                <a:solidFill>
                  <a:srgbClr val="FFFF00"/>
                </a:solidFill>
              </a:rPr>
              <a:t>vi </a:t>
            </a:r>
            <a:r>
              <a:rPr lang="en-US" dirty="0" err="1">
                <a:solidFill>
                  <a:srgbClr val="FFFF00"/>
                </a:solidFill>
              </a:rPr>
              <a:t>hoạt</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endParaRPr lang="en-US" dirty="0">
              <a:solidFill>
                <a:srgbClr val="FFFF00"/>
              </a:solidFill>
            </a:endParaRPr>
          </a:p>
          <a:p>
            <a:endParaRPr lang="en-US" dirty="0">
              <a:solidFill>
                <a:srgbClr val="FFFF00"/>
              </a:solidFill>
            </a:endParaRPr>
          </a:p>
        </p:txBody>
      </p:sp>
      <p:sp>
        <p:nvSpPr>
          <p:cNvPr id="2" name="TextBox 1"/>
          <p:cNvSpPr txBox="1"/>
          <p:nvPr/>
        </p:nvSpPr>
        <p:spPr>
          <a:xfrm>
            <a:off x="3130318" y="1036639"/>
            <a:ext cx="5860169" cy="3970318"/>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Phạm</a:t>
            </a:r>
            <a:r>
              <a:rPr lang="en-US" dirty="0">
                <a:solidFill>
                  <a:srgbClr val="FFFF00"/>
                </a:solidFill>
              </a:rPr>
              <a:t> vi </a:t>
            </a:r>
            <a:r>
              <a:rPr lang="en-US" dirty="0" err="1">
                <a:solidFill>
                  <a:srgbClr val="FFFF00"/>
                </a:solidFill>
              </a:rPr>
              <a:t>hoạt</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smtClean="0">
                <a:solidFill>
                  <a:srgbClr val="FFFF00"/>
                </a:solidFill>
              </a:rPr>
              <a:t>biến</a:t>
            </a:r>
            <a:endParaRPr lang="en-US" dirty="0" smtClean="0">
              <a:solidFill>
                <a:srgbClr val="FFFF00"/>
              </a:solidFill>
            </a:endParaRPr>
          </a:p>
          <a:p>
            <a:pPr marL="285750" indent="-285750">
              <a:buFont typeface="Arial" panose="020B0604020202020204" pitchFamily="34" charset="0"/>
              <a:buChar char="•"/>
            </a:pPr>
            <a:r>
              <a:rPr lang="vi-VN" dirty="0">
                <a:solidFill>
                  <a:srgbClr val="FFFF00"/>
                </a:solidFill>
              </a:rPr>
              <a:t>Phạm vi Toàn Cục (Global Scope): </a:t>
            </a:r>
            <a:r>
              <a:rPr lang="vi-VN" dirty="0">
                <a:solidFill>
                  <a:schemeClr val="bg1"/>
                </a:solidFill>
              </a:rPr>
              <a:t>Biến được khai báo ngoài các hàm, lớp hoặc tệp tin được coi là có phạm vi toàn cục. Các biến này có thể được truy cập từ bất kỳ đâu trong mã PHP, kể cả trong các hàm và lớp.</a:t>
            </a:r>
          </a:p>
          <a:p>
            <a:pPr marL="285750" indent="-285750">
              <a:buFont typeface="Arial" panose="020B0604020202020204" pitchFamily="34" charset="0"/>
              <a:buChar char="•"/>
            </a:pPr>
            <a:r>
              <a:rPr lang="vi-VN" dirty="0">
                <a:solidFill>
                  <a:srgbClr val="FFFF00"/>
                </a:solidFill>
              </a:rPr>
              <a:t>Phạm vi Cục Bộ (Local Scope): </a:t>
            </a:r>
            <a:r>
              <a:rPr lang="vi-VN" dirty="0">
                <a:solidFill>
                  <a:schemeClr val="bg1"/>
                </a:solidFill>
              </a:rPr>
              <a:t>Biến được khai báo bên trong một hàm có phạm vi cục bộ. Điều này có nghĩa là biến chỉ có thể truy cập được từ bên trong hàm mà nó được khai báo, không thể truy cập từ bên ngoài hàm.</a:t>
            </a:r>
          </a:p>
          <a:p>
            <a:pPr marL="285750" indent="-285750">
              <a:buFont typeface="Arial" panose="020B0604020202020204" pitchFamily="34" charset="0"/>
              <a:buChar char="•"/>
            </a:pPr>
            <a:r>
              <a:rPr lang="vi-VN" dirty="0">
                <a:solidFill>
                  <a:srgbClr val="FFFF00"/>
                </a:solidFill>
              </a:rPr>
              <a:t>Phạm vi Tĩnh (Static Scope): </a:t>
            </a:r>
            <a:r>
              <a:rPr lang="vi-VN" dirty="0">
                <a:solidFill>
                  <a:schemeClr val="bg1"/>
                </a:solidFill>
              </a:rPr>
              <a:t>Biến tĩnh (static) là biến được khai báo bên trong một hàm và được giữ giá trị của nó giữa các lần gọi hàm. Biến tĩnh có thể được truy cập và thay đổi giá trị từ bên trong hàm</a:t>
            </a:r>
            <a:r>
              <a:rPr lang="vi-VN" dirty="0">
                <a:solidFill>
                  <a:srgbClr val="FFFF00"/>
                </a:solidFill>
              </a:rPr>
              <a:t>.</a:t>
            </a:r>
          </a:p>
          <a:p>
            <a:pPr marL="285750" indent="-285750">
              <a:buFont typeface="Arial" panose="020B0604020202020204" pitchFamily="34" charset="0"/>
              <a:buChar char="•"/>
            </a:pPr>
            <a:r>
              <a:rPr lang="vi-VN" dirty="0">
                <a:solidFill>
                  <a:srgbClr val="FFFF00"/>
                </a:solidFill>
              </a:rPr>
              <a:t>Phạm vi Siêu Toàn Cục (Superglobal Scope): </a:t>
            </a:r>
            <a:r>
              <a:rPr lang="vi-VN" dirty="0">
                <a:solidFill>
                  <a:schemeClr val="bg1"/>
                </a:solidFill>
              </a:rPr>
              <a:t>PHP cung cấp một số biến siêu toàn cục (superglobals) mà bạn có thể truy cập từ bất kỳ đâu trong mã PHP mà không cần phải khai báo lại. Các biến siêu toàn cục thông thường là $_GET, $_POST, $_SESSION, $_COOKIE, $_SERVER, $_FILES, $_ENV, $_REQUEST, $_GLOBALS.</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229777" y="2523380"/>
            <a:ext cx="2076740" cy="1343212"/>
          </a:xfrm>
          <a:prstGeom prst="rect">
            <a:avLst/>
          </a:prstGeom>
        </p:spPr>
      </p:pic>
      <p:sp>
        <p:nvSpPr>
          <p:cNvPr id="11" name="TextBox 10"/>
          <p:cNvSpPr txBox="1"/>
          <p:nvPr/>
        </p:nvSpPr>
        <p:spPr>
          <a:xfrm>
            <a:off x="140164" y="1428733"/>
            <a:ext cx="3056899" cy="95410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Gán</a:t>
            </a:r>
            <a:r>
              <a:rPr lang="en-US" dirty="0" smtClean="0">
                <a:solidFill>
                  <a:srgbClr val="FFFF00"/>
                </a:solidFill>
              </a:rPr>
              <a:t> </a:t>
            </a:r>
            <a:r>
              <a:rPr lang="en-US" dirty="0" err="1" smtClean="0">
                <a:solidFill>
                  <a:srgbClr val="FFFF00"/>
                </a:solidFill>
              </a:rPr>
              <a:t>giá</a:t>
            </a:r>
            <a:r>
              <a:rPr lang="en-US" dirty="0" smtClean="0">
                <a:solidFill>
                  <a:srgbClr val="FFFF00"/>
                </a:solidFill>
              </a:rPr>
              <a:t> </a:t>
            </a:r>
            <a:r>
              <a:rPr lang="en-US" dirty="0" err="1" smtClean="0">
                <a:solidFill>
                  <a:srgbClr val="FFFF00"/>
                </a:solidFill>
              </a:rPr>
              <a:t>trị</a:t>
            </a:r>
            <a:r>
              <a:rPr lang="en-US" dirty="0" smtClean="0">
                <a:solidFill>
                  <a:srgbClr val="FFFF00"/>
                </a:solidFill>
              </a:rPr>
              <a:t> </a:t>
            </a:r>
            <a:r>
              <a:rPr lang="en-US" dirty="0" err="1" smtClean="0">
                <a:solidFill>
                  <a:srgbClr val="FFFF00"/>
                </a:solidFill>
              </a:rPr>
              <a:t>cho</a:t>
            </a:r>
            <a:r>
              <a:rPr lang="en-US" dirty="0" smtClean="0">
                <a:solidFill>
                  <a:srgbClr val="FFFF00"/>
                </a:solidFill>
              </a:rPr>
              <a:t> </a:t>
            </a:r>
            <a:r>
              <a:rPr lang="en-US" dirty="0" err="1" smtClean="0">
                <a:solidFill>
                  <a:srgbClr val="FFFF00"/>
                </a:solidFill>
              </a:rPr>
              <a:t>biến</a:t>
            </a:r>
            <a:r>
              <a:rPr lang="en-US" dirty="0" smtClean="0">
                <a:solidFill>
                  <a:srgbClr val="FFFF00"/>
                </a:solidFill>
              </a:rPr>
              <a:t> </a:t>
            </a:r>
            <a:r>
              <a:rPr lang="en-US" dirty="0" err="1" smtClean="0">
                <a:solidFill>
                  <a:srgbClr val="FFFF00"/>
                </a:solidFill>
              </a:rPr>
              <a:t>và</a:t>
            </a:r>
            <a:r>
              <a:rPr lang="en-US" dirty="0" smtClean="0">
                <a:solidFill>
                  <a:srgbClr val="FFFF00"/>
                </a:solidFill>
              </a:rPr>
              <a:t> </a:t>
            </a:r>
            <a:r>
              <a:rPr lang="en-US" dirty="0" err="1" smtClean="0">
                <a:solidFill>
                  <a:srgbClr val="FFFF00"/>
                </a:solidFill>
              </a:rPr>
              <a:t>gán</a:t>
            </a:r>
            <a:r>
              <a:rPr lang="en-US" dirty="0" smtClean="0">
                <a:solidFill>
                  <a:srgbClr val="FFFF00"/>
                </a:solidFill>
              </a:rPr>
              <a:t> </a:t>
            </a:r>
            <a:r>
              <a:rPr lang="en-US" dirty="0" err="1" smtClean="0">
                <a:solidFill>
                  <a:srgbClr val="FFFF00"/>
                </a:solidFill>
              </a:rPr>
              <a:t>giá</a:t>
            </a:r>
            <a:r>
              <a:rPr lang="en-US" dirty="0" smtClean="0">
                <a:solidFill>
                  <a:srgbClr val="FFFF00"/>
                </a:solidFill>
              </a:rPr>
              <a:t> </a:t>
            </a:r>
            <a:r>
              <a:rPr lang="en-US" dirty="0" err="1" smtClean="0">
                <a:solidFill>
                  <a:srgbClr val="FFFF00"/>
                </a:solidFill>
              </a:rPr>
              <a:t>trị</a:t>
            </a:r>
            <a:r>
              <a:rPr lang="en-US" dirty="0" smtClean="0">
                <a:solidFill>
                  <a:srgbClr val="FFFF00"/>
                </a:solidFill>
              </a:rPr>
              <a:t> </a:t>
            </a:r>
            <a:r>
              <a:rPr lang="en-US" dirty="0" err="1" smtClean="0">
                <a:solidFill>
                  <a:srgbClr val="FFFF00"/>
                </a:solidFill>
              </a:rPr>
              <a:t>trực</a:t>
            </a:r>
            <a:r>
              <a:rPr lang="en-US" dirty="0" smtClean="0">
                <a:solidFill>
                  <a:srgbClr val="FFFF00"/>
                </a:solidFill>
              </a:rPr>
              <a:t> </a:t>
            </a:r>
            <a:r>
              <a:rPr lang="en-US" dirty="0" err="1" smtClean="0">
                <a:solidFill>
                  <a:srgbClr val="FFFF00"/>
                </a:solidFill>
              </a:rPr>
              <a:t>tiếp</a:t>
            </a:r>
            <a:r>
              <a:rPr lang="en-US" dirty="0" smtClean="0">
                <a:solidFill>
                  <a:srgbClr val="FFFF00"/>
                </a:solidFill>
              </a:rPr>
              <a:t> </a:t>
            </a:r>
            <a:r>
              <a:rPr lang="en-US" dirty="0" err="1" smtClean="0">
                <a:solidFill>
                  <a:srgbClr val="FFFF00"/>
                </a:solidFill>
              </a:rPr>
              <a:t>cho</a:t>
            </a:r>
            <a:r>
              <a:rPr lang="en-US" dirty="0" smtClean="0">
                <a:solidFill>
                  <a:srgbClr val="FFFF00"/>
                </a:solidFill>
              </a:rPr>
              <a:t> </a:t>
            </a:r>
            <a:r>
              <a:rPr lang="en-US" dirty="0" err="1" smtClean="0">
                <a:solidFill>
                  <a:srgbClr val="FFFF00"/>
                </a:solidFill>
              </a:rPr>
              <a:t>biến</a:t>
            </a:r>
            <a:r>
              <a:rPr lang="en-US" dirty="0" smtClean="0">
                <a:solidFill>
                  <a:srgbClr val="FFFF00"/>
                </a:solidFill>
              </a:rPr>
              <a:t> </a:t>
            </a:r>
          </a:p>
          <a:p>
            <a:pPr marL="285750" indent="-285750">
              <a:buFont typeface="Arial" panose="020B0604020202020204" pitchFamily="34" charset="0"/>
              <a:buChar char="•"/>
            </a:pPr>
            <a:r>
              <a:rPr lang="en-US" dirty="0" err="1">
                <a:solidFill>
                  <a:srgbClr val="FFFF00"/>
                </a:solidFill>
              </a:rPr>
              <a:t>Cú</a:t>
            </a:r>
            <a:r>
              <a:rPr lang="en-US" dirty="0">
                <a:solidFill>
                  <a:srgbClr val="FFFF00"/>
                </a:solidFill>
              </a:rPr>
              <a:t> </a:t>
            </a:r>
            <a:r>
              <a:rPr lang="en-US" dirty="0" err="1">
                <a:solidFill>
                  <a:srgbClr val="FFFF00"/>
                </a:solidFill>
              </a:rPr>
              <a:t>pháp</a:t>
            </a:r>
            <a:r>
              <a:rPr lang="en-US" dirty="0">
                <a:solidFill>
                  <a:srgbClr val="FFFF00"/>
                </a:solidFill>
              </a:rPr>
              <a:t>: $</a:t>
            </a:r>
            <a:r>
              <a:rPr lang="en-US" dirty="0" err="1">
                <a:solidFill>
                  <a:srgbClr val="FFFF00"/>
                </a:solidFill>
              </a:rPr>
              <a:t>tên_biến</a:t>
            </a:r>
            <a:r>
              <a:rPr lang="en-US" dirty="0">
                <a:solidFill>
                  <a:srgbClr val="FFFF00"/>
                </a:solidFill>
              </a:rPr>
              <a:t> = &lt;</a:t>
            </a:r>
            <a:r>
              <a:rPr lang="en-US" dirty="0" err="1">
                <a:solidFill>
                  <a:srgbClr val="FFFF00"/>
                </a:solidFill>
              </a:rPr>
              <a:t>giá_trị</a:t>
            </a:r>
            <a:r>
              <a:rPr lang="en-US" dirty="0">
                <a:solidFill>
                  <a:srgbClr val="FFFF00"/>
                </a:solidFill>
              </a:rPr>
              <a:t>&gt;; </a:t>
            </a:r>
          </a:p>
          <a:p>
            <a:pPr marL="285750" indent="-285750">
              <a:buFont typeface="Arial" panose="020B0604020202020204" pitchFamily="34" charset="0"/>
              <a:buChar char="•"/>
            </a:pP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p>
        </p:txBody>
      </p:sp>
    </p:spTree>
    <p:extLst>
      <p:ext uri="{BB962C8B-B14F-4D97-AF65-F5344CB8AC3E}">
        <p14:creationId xmlns:p14="http://schemas.microsoft.com/office/powerpoint/2010/main" val="416499245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1.9. </a:t>
            </a:r>
            <a:r>
              <a:rPr lang="en-US" dirty="0"/>
              <a:t>MySQL Database</a:t>
            </a:r>
            <a:endParaRPr dirty="0"/>
          </a:p>
        </p:txBody>
      </p:sp>
      <p:sp>
        <p:nvSpPr>
          <p:cNvPr id="4" name="TextBox 3"/>
          <p:cNvSpPr txBox="1"/>
          <p:nvPr/>
        </p:nvSpPr>
        <p:spPr>
          <a:xfrm>
            <a:off x="1934491" y="462085"/>
            <a:ext cx="5448554" cy="307777"/>
          </a:xfrm>
          <a:prstGeom prst="rect">
            <a:avLst/>
          </a:prstGeom>
          <a:noFill/>
        </p:spPr>
        <p:txBody>
          <a:bodyPr wrap="square" rtlCol="0">
            <a:spAutoFit/>
          </a:bodyPr>
          <a:lstStyle/>
          <a:p>
            <a:r>
              <a:rPr lang="en-US" dirty="0" smtClean="0">
                <a:solidFill>
                  <a:srgbClr val="FFFF00"/>
                </a:solidFill>
              </a:rPr>
              <a:t>MySQL Database </a:t>
            </a:r>
            <a:r>
              <a:rPr lang="en-US" dirty="0">
                <a:solidFill>
                  <a:srgbClr val="FFFF00"/>
                </a:solidFill>
              </a:rPr>
              <a:t>- PHP MySQL Limit Data Selections</a:t>
            </a:r>
            <a:endParaRPr lang="en-US" dirty="0">
              <a:solidFill>
                <a:srgbClr val="FFFF00"/>
              </a:solidFill>
            </a:endParaRPr>
          </a:p>
        </p:txBody>
      </p:sp>
      <p:sp>
        <p:nvSpPr>
          <p:cNvPr id="9" name="TextBox 8"/>
          <p:cNvSpPr txBox="1"/>
          <p:nvPr/>
        </p:nvSpPr>
        <p:spPr>
          <a:xfrm>
            <a:off x="156111" y="723695"/>
            <a:ext cx="4215655" cy="1569660"/>
          </a:xfrm>
          <a:prstGeom prst="rect">
            <a:avLst/>
          </a:prstGeom>
          <a:noFill/>
        </p:spPr>
        <p:txBody>
          <a:bodyPr wrap="square" rtlCol="0">
            <a:spAutoFit/>
          </a:bodyPr>
          <a:lstStyle/>
          <a:p>
            <a:pPr algn="just"/>
            <a:r>
              <a:rPr lang="vi-VN" sz="1200" dirty="0">
                <a:solidFill>
                  <a:srgbClr val="FFFF00"/>
                </a:solidFill>
              </a:rPr>
              <a:t>Trong MySQL, câu lệnh </a:t>
            </a:r>
            <a:r>
              <a:rPr lang="en-US" sz="1200" dirty="0">
                <a:solidFill>
                  <a:srgbClr val="FFFF00"/>
                </a:solidFill>
              </a:rPr>
              <a:t>PHP MySQL Limit Data Selections: </a:t>
            </a:r>
            <a:r>
              <a:rPr lang="vi-VN" sz="1200" dirty="0">
                <a:solidFill>
                  <a:schemeClr val="bg1"/>
                </a:solidFill>
              </a:rPr>
              <a:t>Để giới hạn số lượng bản ghi được trả về từ cơ sở dữ liệu MySQL trong PHP, có thể sử dụng câu lệnh LIMIT. Câu lệnh này cho phép bạn chỉ định số lượng bản ghi muốn lấy từ cơ sở dữ liệu. Dưới đây là các ví dụ chi tiết về cách sử dụng LIMIT trong PHP với cả MySQLi và </a:t>
            </a:r>
            <a:r>
              <a:rPr lang="vi-VN" sz="1200" dirty="0" smtClean="0">
                <a:solidFill>
                  <a:schemeClr val="bg1"/>
                </a:solidFill>
              </a:rPr>
              <a:t>PDO</a:t>
            </a:r>
            <a:endParaRPr lang="en-US" sz="1200" dirty="0" smtClean="0">
              <a:solidFill>
                <a:schemeClr val="bg1"/>
              </a:solidFill>
            </a:endParaRPr>
          </a:p>
          <a:p>
            <a:pPr algn="just"/>
            <a:r>
              <a:rPr lang="vi-VN" sz="1200" dirty="0" smtClean="0">
                <a:solidFill>
                  <a:srgbClr val="FFFF00"/>
                </a:solidFill>
              </a:rPr>
              <a:t>Sử </a:t>
            </a:r>
            <a:r>
              <a:rPr lang="vi-VN" sz="1200" dirty="0">
                <a:solidFill>
                  <a:srgbClr val="FFFF00"/>
                </a:solidFill>
              </a:rPr>
              <a:t>dụng </a:t>
            </a:r>
            <a:r>
              <a:rPr lang="vi-VN" sz="1200" dirty="0" smtClean="0">
                <a:solidFill>
                  <a:srgbClr val="FFFF00"/>
                </a:solidFill>
              </a:rPr>
              <a:t>MySQLi</a:t>
            </a:r>
            <a:r>
              <a:rPr lang="en-US" sz="1200" dirty="0">
                <a:solidFill>
                  <a:srgbClr val="FFFF00"/>
                </a:solidFill>
              </a:rPr>
              <a:t> PHP MySQL Limit Data Selections </a:t>
            </a:r>
            <a:r>
              <a:rPr lang="vi-VN" sz="1200" dirty="0" smtClean="0">
                <a:solidFill>
                  <a:srgbClr val="FFFF00"/>
                </a:solidFill>
              </a:rPr>
              <a:t>(</a:t>
            </a:r>
            <a:r>
              <a:rPr lang="vi-VN" sz="1200" dirty="0">
                <a:solidFill>
                  <a:srgbClr val="FFFF00"/>
                </a:solidFill>
              </a:rPr>
              <a:t>phương thức hướng đối tượng)</a:t>
            </a:r>
          </a:p>
        </p:txBody>
      </p:sp>
      <p:sp>
        <p:nvSpPr>
          <p:cNvPr id="12" name="TextBox 11"/>
          <p:cNvSpPr txBox="1"/>
          <p:nvPr/>
        </p:nvSpPr>
        <p:spPr>
          <a:xfrm>
            <a:off x="4570840" y="723695"/>
            <a:ext cx="3342599" cy="461665"/>
          </a:xfrm>
          <a:prstGeom prst="rect">
            <a:avLst/>
          </a:prstGeom>
          <a:noFill/>
        </p:spPr>
        <p:txBody>
          <a:bodyPr wrap="square" rtlCol="0">
            <a:spAutoFit/>
          </a:bodyPr>
          <a:lstStyle/>
          <a:p>
            <a:pPr algn="just"/>
            <a:r>
              <a:rPr lang="en-US" sz="1200" dirty="0" err="1">
                <a:solidFill>
                  <a:srgbClr val="FFFF00"/>
                </a:solidFill>
              </a:rPr>
              <a:t>Sử</a:t>
            </a:r>
            <a:r>
              <a:rPr lang="en-US" sz="1200" dirty="0">
                <a:solidFill>
                  <a:srgbClr val="FFFF00"/>
                </a:solidFill>
              </a:rPr>
              <a:t> </a:t>
            </a:r>
            <a:r>
              <a:rPr lang="en-US" sz="1200" dirty="0" err="1">
                <a:solidFill>
                  <a:srgbClr val="FFFF00"/>
                </a:solidFill>
              </a:rPr>
              <a:t>dụng</a:t>
            </a:r>
            <a:r>
              <a:rPr lang="en-US" sz="1200" dirty="0">
                <a:solidFill>
                  <a:srgbClr val="FFFF00"/>
                </a:solidFill>
              </a:rPr>
              <a:t> PDO </a:t>
            </a:r>
            <a:r>
              <a:rPr lang="en-US" sz="1200" dirty="0" err="1">
                <a:solidFill>
                  <a:srgbClr val="FFFF00"/>
                </a:solidFill>
              </a:rPr>
              <a:t>với</a:t>
            </a:r>
            <a:r>
              <a:rPr lang="en-US" sz="1200" dirty="0">
                <a:solidFill>
                  <a:srgbClr val="FFFF00"/>
                </a:solidFill>
              </a:rPr>
              <a:t> PHP MySQL Limit Data Selections</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56112" y="2486724"/>
            <a:ext cx="4082166" cy="2559162"/>
          </a:xfrm>
          <a:prstGeom prst="rect">
            <a:avLst/>
          </a:prstGeom>
        </p:spPr>
      </p:pic>
      <p:pic>
        <p:nvPicPr>
          <p:cNvPr id="3" name="Picture 2"/>
          <p:cNvPicPr>
            <a:picLocks noChangeAspect="1"/>
          </p:cNvPicPr>
          <p:nvPr/>
        </p:nvPicPr>
        <p:blipFill>
          <a:blip r:embed="rId4"/>
          <a:stretch>
            <a:fillRect/>
          </a:stretch>
        </p:blipFill>
        <p:spPr>
          <a:xfrm>
            <a:off x="4371671" y="1320156"/>
            <a:ext cx="4699145" cy="2628193"/>
          </a:xfrm>
          <a:prstGeom prst="rect">
            <a:avLst/>
          </a:prstGeom>
        </p:spPr>
      </p:pic>
    </p:spTree>
    <p:extLst>
      <p:ext uri="{BB962C8B-B14F-4D97-AF65-F5344CB8AC3E}">
        <p14:creationId xmlns:p14="http://schemas.microsoft.com/office/powerpoint/2010/main" val="38737726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XML</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XML - PHP XML Parsers</a:t>
            </a:r>
            <a:endParaRPr lang="en-US" dirty="0">
              <a:solidFill>
                <a:srgbClr val="FFFF00"/>
              </a:solidFill>
            </a:endParaRPr>
          </a:p>
        </p:txBody>
      </p:sp>
      <p:sp>
        <p:nvSpPr>
          <p:cNvPr id="9" name="TextBox 8"/>
          <p:cNvSpPr txBox="1"/>
          <p:nvPr/>
        </p:nvSpPr>
        <p:spPr>
          <a:xfrm>
            <a:off x="156111" y="723695"/>
            <a:ext cx="4215655" cy="1015663"/>
          </a:xfrm>
          <a:prstGeom prst="rect">
            <a:avLst/>
          </a:prstGeom>
          <a:noFill/>
        </p:spPr>
        <p:txBody>
          <a:bodyPr wrap="square" rtlCol="0">
            <a:spAutoFit/>
          </a:bodyPr>
          <a:lstStyle/>
          <a:p>
            <a:pPr algn="just"/>
            <a:r>
              <a:rPr lang="vi-VN" sz="1200" dirty="0">
                <a:solidFill>
                  <a:srgbClr val="FFFF00"/>
                </a:solidFill>
              </a:rPr>
              <a:t>XML:  Ngôn ngữ XML là </a:t>
            </a:r>
            <a:r>
              <a:rPr lang="vi-VN" sz="1200" dirty="0">
                <a:solidFill>
                  <a:schemeClr val="bg1"/>
                </a:solidFill>
              </a:rPr>
              <a:t>một cách để cấu trúc dữ liệu để chia sẻ trên các trang web. Một số công nghệ web như RSS Feeds và Podcast được viết bằng XML. XML dễ tạo. Nó trông rất giống HTML, ngoại trừ việc bạn tự tạo thẻ của riêng mình.</a:t>
            </a:r>
          </a:p>
        </p:txBody>
      </p:sp>
      <p:sp>
        <p:nvSpPr>
          <p:cNvPr id="12" name="TextBox 11"/>
          <p:cNvSpPr txBox="1"/>
          <p:nvPr/>
        </p:nvSpPr>
        <p:spPr>
          <a:xfrm>
            <a:off x="4371766" y="723695"/>
            <a:ext cx="4698815" cy="1200329"/>
          </a:xfrm>
          <a:prstGeom prst="rect">
            <a:avLst/>
          </a:prstGeom>
          <a:noFill/>
        </p:spPr>
        <p:txBody>
          <a:bodyPr wrap="square" rtlCol="0">
            <a:spAutoFit/>
          </a:bodyPr>
          <a:lstStyle/>
          <a:p>
            <a:pPr algn="just"/>
            <a:r>
              <a:rPr lang="vi-VN" sz="1200" dirty="0">
                <a:solidFill>
                  <a:srgbClr val="FFFF00"/>
                </a:solidFill>
              </a:rPr>
              <a:t>SimpleXML: </a:t>
            </a:r>
            <a:r>
              <a:rPr lang="vi-VN" sz="1200" dirty="0">
                <a:solidFill>
                  <a:schemeClr val="bg1"/>
                </a:solidFill>
              </a:rPr>
              <a:t>Mô tả: SimpleXML là một extension PHP cung cấp một API đơn giản và dễ sử dụng để truy cập và thao tác dữ liệu XML dưới dạng đối tượng.</a:t>
            </a:r>
          </a:p>
          <a:p>
            <a:pPr algn="just"/>
            <a:r>
              <a:rPr lang="vi-VN" sz="1200" dirty="0">
                <a:solidFill>
                  <a:srgbClr val="FFFF00"/>
                </a:solidFill>
              </a:rPr>
              <a:t>Ưu điểm: </a:t>
            </a:r>
            <a:r>
              <a:rPr lang="vi-VN" sz="1200" dirty="0">
                <a:solidFill>
                  <a:schemeClr val="bg1"/>
                </a:solidFill>
              </a:rPr>
              <a:t>Dễ sử dụng cho các nhiệm vụ phân tích XML cơ bản. Cho phép truy cập dữ liệu XML bằng các thuộc tính đối tượng và vòng lặp mảng.</a:t>
            </a:r>
          </a:p>
        </p:txBody>
      </p:sp>
      <p:sp>
        <p:nvSpPr>
          <p:cNvPr id="8" name="TextBox 7"/>
          <p:cNvSpPr txBox="1"/>
          <p:nvPr/>
        </p:nvSpPr>
        <p:spPr>
          <a:xfrm>
            <a:off x="156111" y="1790495"/>
            <a:ext cx="4215655" cy="2492990"/>
          </a:xfrm>
          <a:prstGeom prst="rect">
            <a:avLst/>
          </a:prstGeom>
          <a:noFill/>
        </p:spPr>
        <p:txBody>
          <a:bodyPr wrap="square" rtlCol="0">
            <a:spAutoFit/>
          </a:bodyPr>
          <a:lstStyle/>
          <a:p>
            <a:pPr algn="just"/>
            <a:r>
              <a:rPr lang="vi-VN" sz="1200" dirty="0">
                <a:solidFill>
                  <a:srgbClr val="FFFF00"/>
                </a:solidFill>
              </a:rPr>
              <a:t>XML Parser là </a:t>
            </a:r>
            <a:r>
              <a:rPr lang="vi-VN" sz="1200" dirty="0">
                <a:solidFill>
                  <a:schemeClr val="bg1"/>
                </a:solidFill>
              </a:rPr>
              <a:t>:  Để đọc và cập nhật, tạo và thao tác một tài liệu XML, bạn sẽ cần một XML Parser. Trong PHP có hai loại chính của XML Parser: Tree-Based Parser và Event-Based </a:t>
            </a:r>
            <a:r>
              <a:rPr lang="vi-VN" sz="1200" dirty="0" smtClean="0">
                <a:solidFill>
                  <a:schemeClr val="bg1"/>
                </a:solidFill>
              </a:rPr>
              <a:t>Parser</a:t>
            </a:r>
            <a:r>
              <a:rPr lang="en-US" sz="1200" dirty="0" smtClean="0">
                <a:solidFill>
                  <a:schemeClr val="bg1"/>
                </a:solidFill>
              </a:rPr>
              <a:t> </a:t>
            </a:r>
          </a:p>
          <a:p>
            <a:pPr algn="just"/>
            <a:r>
              <a:rPr lang="vi-VN" sz="1200" dirty="0" smtClean="0">
                <a:solidFill>
                  <a:srgbClr val="FFFF00"/>
                </a:solidFill>
              </a:rPr>
              <a:t>Bộ </a:t>
            </a:r>
            <a:r>
              <a:rPr lang="vi-VN" sz="1200" dirty="0">
                <a:solidFill>
                  <a:srgbClr val="FFFF00"/>
                </a:solidFill>
              </a:rPr>
              <a:t>phân tích cú pháp dựa trên cây</a:t>
            </a:r>
            <a:r>
              <a:rPr lang="vi-VN" sz="1200" dirty="0" smtClean="0">
                <a:solidFill>
                  <a:srgbClr val="FFFF00"/>
                </a:solidFill>
              </a:rPr>
              <a:t>:</a:t>
            </a:r>
            <a:r>
              <a:rPr lang="en-US" sz="1200" dirty="0" smtClean="0">
                <a:solidFill>
                  <a:srgbClr val="FFFF00"/>
                </a:solidFill>
              </a:rPr>
              <a:t> </a:t>
            </a:r>
            <a:r>
              <a:rPr lang="vi-VN" sz="1200" dirty="0" smtClean="0">
                <a:solidFill>
                  <a:schemeClr val="bg1"/>
                </a:solidFill>
              </a:rPr>
              <a:t>Bộ </a:t>
            </a:r>
            <a:r>
              <a:rPr lang="vi-VN" sz="1200" dirty="0">
                <a:solidFill>
                  <a:schemeClr val="bg1"/>
                </a:solidFill>
              </a:rPr>
              <a:t>phân tích cú pháp dựa trên cây lưu trữ toàn bộ tài liệu trong Bộ nhớ và chuyển đổi tài liệu XML thành cấu trúc Cây. Nó phân tích toàn bộ tài liệu và cung cấp quyền truy cập vào các phần tử Cây (DOM). Kiểu bộ phân tích cú pháp này là lựa chọn tốt hơn cho các tài liệu XML nhỏ hơn, nhưng không phải cho tài liệu XML lớn vì nó gây ra các vấn đề lớn về hiệu suất.</a:t>
            </a:r>
          </a:p>
          <a:p>
            <a:pPr algn="just"/>
            <a:r>
              <a:rPr lang="vi-VN" sz="1200" dirty="0">
                <a:solidFill>
                  <a:schemeClr val="bg1"/>
                </a:solidFill>
              </a:rPr>
              <a:t>Ví dụ về bộ phân tích cú pháp dựa trên cây: SimpleXML và DOM</a:t>
            </a:r>
          </a:p>
        </p:txBody>
      </p:sp>
      <p:pic>
        <p:nvPicPr>
          <p:cNvPr id="5" name="Picture 4"/>
          <p:cNvPicPr>
            <a:picLocks noChangeAspect="1"/>
          </p:cNvPicPr>
          <p:nvPr/>
        </p:nvPicPr>
        <p:blipFill>
          <a:blip r:embed="rId3"/>
          <a:stretch>
            <a:fillRect/>
          </a:stretch>
        </p:blipFill>
        <p:spPr>
          <a:xfrm>
            <a:off x="4462801" y="1941542"/>
            <a:ext cx="3115110" cy="2324424"/>
          </a:xfrm>
          <a:prstGeom prst="rect">
            <a:avLst/>
          </a:prstGeom>
        </p:spPr>
      </p:pic>
    </p:spTree>
    <p:extLst>
      <p:ext uri="{BB962C8B-B14F-4D97-AF65-F5344CB8AC3E}">
        <p14:creationId xmlns:p14="http://schemas.microsoft.com/office/powerpoint/2010/main" val="386278647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XML</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XML - PHP XML Parsers</a:t>
            </a:r>
            <a:endParaRPr lang="en-US" dirty="0">
              <a:solidFill>
                <a:srgbClr val="FFFF00"/>
              </a:solidFill>
            </a:endParaRPr>
          </a:p>
        </p:txBody>
      </p:sp>
      <p:sp>
        <p:nvSpPr>
          <p:cNvPr id="9" name="TextBox 8"/>
          <p:cNvSpPr txBox="1"/>
          <p:nvPr/>
        </p:nvSpPr>
        <p:spPr>
          <a:xfrm>
            <a:off x="156111" y="723695"/>
            <a:ext cx="4215655" cy="1200329"/>
          </a:xfrm>
          <a:prstGeom prst="rect">
            <a:avLst/>
          </a:prstGeom>
          <a:noFill/>
        </p:spPr>
        <p:txBody>
          <a:bodyPr wrap="square" rtlCol="0">
            <a:spAutoFit/>
          </a:bodyPr>
          <a:lstStyle/>
          <a:p>
            <a:pPr algn="just"/>
            <a:r>
              <a:rPr lang="vi-VN" sz="1200" dirty="0">
                <a:solidFill>
                  <a:srgbClr val="FFFF00"/>
                </a:solidFill>
              </a:rPr>
              <a:t>DOMDocument: Mô tả: </a:t>
            </a:r>
            <a:r>
              <a:rPr lang="vi-VN" sz="1200" dirty="0">
                <a:solidFill>
                  <a:schemeClr val="bg1"/>
                </a:solidFill>
              </a:rPr>
              <a:t>DOMDocument là một lớp PHP đại diện cho toàn bộ tài liệu XML dưới dạng cấu trúc cây, cho phép bạn điều hướng, thao tác và chỉnh sửa các phần tử XML.</a:t>
            </a:r>
          </a:p>
          <a:p>
            <a:pPr algn="just"/>
            <a:r>
              <a:rPr lang="vi-VN" sz="1200" dirty="0">
                <a:solidFill>
                  <a:srgbClr val="FFFF00"/>
                </a:solidFill>
              </a:rPr>
              <a:t>Ưu </a:t>
            </a:r>
            <a:r>
              <a:rPr lang="vi-VN" sz="1200" dirty="0">
                <a:solidFill>
                  <a:schemeClr val="bg1"/>
                </a:solidFill>
              </a:rPr>
              <a:t>điểm:Cung cấp một triển khai DOM đầy đủ. Thích hợp cho các nhiệm vụ phân tích và chỉnh sửa XML phức tạp.</a:t>
            </a:r>
          </a:p>
        </p:txBody>
      </p:sp>
      <p:sp>
        <p:nvSpPr>
          <p:cNvPr id="12" name="TextBox 11"/>
          <p:cNvSpPr txBox="1"/>
          <p:nvPr/>
        </p:nvSpPr>
        <p:spPr>
          <a:xfrm>
            <a:off x="4371766" y="723695"/>
            <a:ext cx="4698815" cy="1569660"/>
          </a:xfrm>
          <a:prstGeom prst="rect">
            <a:avLst/>
          </a:prstGeom>
          <a:noFill/>
        </p:spPr>
        <p:txBody>
          <a:bodyPr wrap="square" rtlCol="0">
            <a:spAutoFit/>
          </a:bodyPr>
          <a:lstStyle/>
          <a:p>
            <a:pPr algn="just"/>
            <a:r>
              <a:rPr lang="vi-VN" sz="1200" dirty="0">
                <a:solidFill>
                  <a:srgbClr val="FFFF00"/>
                </a:solidFill>
              </a:rPr>
              <a:t>Trình phân tích cú pháp dựa trên sự kiện: </a:t>
            </a:r>
            <a:r>
              <a:rPr lang="vi-VN" sz="1200" dirty="0">
                <a:solidFill>
                  <a:schemeClr val="bg1"/>
                </a:solidFill>
              </a:rPr>
              <a:t>Trình phân tích cú pháp dựa trên sự kiện không lưu toàn bộ tài liệu trong Bộ nhớ, thay vào đó, chúng đọc từng nút một và cho phép bạn tương tác theo thời gian thực. Khi bạn chuyển sang nút tiếp theo, nút cũ sẽ bị xóa.</a:t>
            </a:r>
          </a:p>
          <a:p>
            <a:pPr algn="just"/>
            <a:r>
              <a:rPr lang="vi-VN" sz="1200" dirty="0">
                <a:solidFill>
                  <a:schemeClr val="bg1"/>
                </a:solidFill>
              </a:rPr>
              <a:t>Loại trình phân tích cú pháp này rất phù hợp với các tài liệu XML lớn. Nó phân tích cú pháp nhanh hơn và tiêu tốn ít bộ nhớ hơn.</a:t>
            </a:r>
          </a:p>
          <a:p>
            <a:pPr algn="just"/>
            <a:r>
              <a:rPr lang="vi-VN" sz="1200" dirty="0">
                <a:solidFill>
                  <a:schemeClr val="bg1"/>
                </a:solidFill>
              </a:rPr>
              <a:t>Ví dụ về trình phân tích cú pháp dựa trên sự kiện: XMLReader và XML Expat </a:t>
            </a:r>
            <a:r>
              <a:rPr lang="vi-VN" sz="1200" dirty="0" smtClean="0">
                <a:solidFill>
                  <a:schemeClr val="bg1"/>
                </a:solidFill>
              </a:rPr>
              <a:t>Parser</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99509" y="1924024"/>
            <a:ext cx="3069973" cy="3057887"/>
          </a:xfrm>
          <a:prstGeom prst="rect">
            <a:avLst/>
          </a:prstGeom>
        </p:spPr>
      </p:pic>
      <p:sp>
        <p:nvSpPr>
          <p:cNvPr id="10" name="TextBox 9"/>
          <p:cNvSpPr txBox="1"/>
          <p:nvPr/>
        </p:nvSpPr>
        <p:spPr>
          <a:xfrm>
            <a:off x="4431836" y="2392542"/>
            <a:ext cx="4271650" cy="1938992"/>
          </a:xfrm>
          <a:prstGeom prst="rect">
            <a:avLst/>
          </a:prstGeom>
          <a:noFill/>
        </p:spPr>
        <p:txBody>
          <a:bodyPr wrap="square" rtlCol="0">
            <a:spAutoFit/>
          </a:bodyPr>
          <a:lstStyle/>
          <a:p>
            <a:pPr algn="just"/>
            <a:r>
              <a:rPr lang="vi-VN" sz="1200" dirty="0">
                <a:solidFill>
                  <a:srgbClr val="FFFF00"/>
                </a:solidFill>
              </a:rPr>
              <a:t>Trình phân tích cú pháp dựa trên sự kiện: </a:t>
            </a:r>
            <a:r>
              <a:rPr lang="vi-VN" sz="1200" dirty="0">
                <a:solidFill>
                  <a:schemeClr val="bg1"/>
                </a:solidFill>
              </a:rPr>
              <a:t>Trình phân tích cú pháp dựa trên sự kiện không lưu toàn bộ tài liệu trong Bộ nhớ, thay vào đó, chúng đọc từng nút một và cho phép bạn tương tác theo thời gian thực. Khi bạn chuyển sang nút tiếp theo, nút cũ sẽ bị xóa.</a:t>
            </a:r>
          </a:p>
          <a:p>
            <a:pPr algn="just"/>
            <a:r>
              <a:rPr lang="vi-VN" sz="1200" dirty="0">
                <a:solidFill>
                  <a:schemeClr val="bg1"/>
                </a:solidFill>
              </a:rPr>
              <a:t>Loại trình phân tích cú pháp này rất phù hợp với các tài liệu XML lớn. Nó phân tích cú pháp nhanh hơn và tiêu tốn ít bộ nhớ hơn.</a:t>
            </a:r>
          </a:p>
          <a:p>
            <a:pPr algn="just"/>
            <a:r>
              <a:rPr lang="vi-VN" sz="1200" dirty="0">
                <a:solidFill>
                  <a:schemeClr val="bg1"/>
                </a:solidFill>
              </a:rPr>
              <a:t>Ví dụ về trình phân tích cú pháp dựa trên sự kiện: </a:t>
            </a:r>
            <a:r>
              <a:rPr lang="vi-VN" sz="1200" dirty="0" smtClean="0">
                <a:solidFill>
                  <a:schemeClr val="bg1"/>
                </a:solidFill>
              </a:rPr>
              <a:t>XMLReader</a:t>
            </a:r>
            <a:endParaRPr lang="vi-VN" sz="1200" dirty="0">
              <a:solidFill>
                <a:schemeClr val="bg1"/>
              </a:solidFill>
            </a:endParaRPr>
          </a:p>
        </p:txBody>
      </p:sp>
    </p:spTree>
    <p:extLst>
      <p:ext uri="{BB962C8B-B14F-4D97-AF65-F5344CB8AC3E}">
        <p14:creationId xmlns:p14="http://schemas.microsoft.com/office/powerpoint/2010/main" val="25180609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XML</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XML - PHP XML Parsers</a:t>
            </a:r>
            <a:endParaRPr lang="en-US" dirty="0">
              <a:solidFill>
                <a:srgbClr val="FFFF00"/>
              </a:solidFill>
            </a:endParaRPr>
          </a:p>
        </p:txBody>
      </p:sp>
      <p:sp>
        <p:nvSpPr>
          <p:cNvPr id="9" name="TextBox 8"/>
          <p:cNvSpPr txBox="1"/>
          <p:nvPr/>
        </p:nvSpPr>
        <p:spPr>
          <a:xfrm>
            <a:off x="156111" y="723695"/>
            <a:ext cx="4028771" cy="1754326"/>
          </a:xfrm>
          <a:prstGeom prst="rect">
            <a:avLst/>
          </a:prstGeom>
          <a:noFill/>
        </p:spPr>
        <p:txBody>
          <a:bodyPr wrap="square" rtlCol="0">
            <a:spAutoFit/>
          </a:bodyPr>
          <a:lstStyle/>
          <a:p>
            <a:pPr algn="just"/>
            <a:r>
              <a:rPr lang="vi-VN" sz="1200" dirty="0">
                <a:solidFill>
                  <a:srgbClr val="FFFF00"/>
                </a:solidFill>
              </a:rPr>
              <a:t>XMLReader: </a:t>
            </a:r>
            <a:endParaRPr lang="en-US" sz="1200" dirty="0" smtClean="0">
              <a:solidFill>
                <a:srgbClr val="FFFF00"/>
              </a:solidFill>
            </a:endParaRPr>
          </a:p>
          <a:p>
            <a:pPr algn="just"/>
            <a:r>
              <a:rPr lang="vi-VN" sz="1200" dirty="0" smtClean="0">
                <a:solidFill>
                  <a:srgbClr val="FFFF00"/>
                </a:solidFill>
              </a:rPr>
              <a:t>Mô </a:t>
            </a:r>
            <a:r>
              <a:rPr lang="vi-VN" sz="1200" dirty="0">
                <a:solidFill>
                  <a:srgbClr val="FFFF00"/>
                </a:solidFill>
              </a:rPr>
              <a:t>tả: </a:t>
            </a:r>
            <a:r>
              <a:rPr lang="vi-VN" sz="1200" dirty="0">
                <a:solidFill>
                  <a:schemeClr val="bg1"/>
                </a:solidFill>
              </a:rPr>
              <a:t>XMLReader là một lớp PHP cung cấp một trình phân tích XML dựa trên luồng. Nó đọc tài liệu XML từng nút một và cho phép bạn xử lý các tệp XML lớn mà không cần tải toàn bộ tài liệu vào bộ nhớ.</a:t>
            </a:r>
          </a:p>
          <a:p>
            <a:pPr algn="just"/>
            <a:r>
              <a:rPr lang="vi-VN" sz="1200" dirty="0">
                <a:solidFill>
                  <a:srgbClr val="FFFF00"/>
                </a:solidFill>
              </a:rPr>
              <a:t>Ưu điểm:</a:t>
            </a:r>
          </a:p>
          <a:p>
            <a:pPr algn="just"/>
            <a:r>
              <a:rPr lang="vi-VN" sz="1200" dirty="0">
                <a:solidFill>
                  <a:schemeClr val="bg1"/>
                </a:solidFill>
              </a:rPr>
              <a:t>Phù hợp cho các tệp XML lớn vì nó không tải toàn bộ tài liệu vào bộ nhớ.</a:t>
            </a:r>
          </a:p>
          <a:p>
            <a:pPr algn="just"/>
            <a:r>
              <a:rPr lang="vi-VN" sz="1200" dirty="0">
                <a:solidFill>
                  <a:schemeClr val="bg1"/>
                </a:solidFill>
              </a:rPr>
              <a:t>Cung cấp điều hướng chỉ lên.</a:t>
            </a:r>
          </a:p>
        </p:txBody>
      </p:sp>
      <p:pic>
        <p:nvPicPr>
          <p:cNvPr id="3" name="Picture 2"/>
          <p:cNvPicPr>
            <a:picLocks noChangeAspect="1"/>
          </p:cNvPicPr>
          <p:nvPr/>
        </p:nvPicPr>
        <p:blipFill>
          <a:blip r:embed="rId3"/>
          <a:stretch>
            <a:fillRect/>
          </a:stretch>
        </p:blipFill>
        <p:spPr>
          <a:xfrm>
            <a:off x="4807505" y="841660"/>
            <a:ext cx="3716870" cy="3941419"/>
          </a:xfrm>
          <a:prstGeom prst="rect">
            <a:avLst/>
          </a:prstGeom>
        </p:spPr>
      </p:pic>
      <p:sp>
        <p:nvSpPr>
          <p:cNvPr id="11" name="TextBox 10"/>
          <p:cNvSpPr txBox="1"/>
          <p:nvPr/>
        </p:nvSpPr>
        <p:spPr>
          <a:xfrm>
            <a:off x="201744" y="2584755"/>
            <a:ext cx="4028771" cy="1938992"/>
          </a:xfrm>
          <a:prstGeom prst="rect">
            <a:avLst/>
          </a:prstGeom>
          <a:noFill/>
        </p:spPr>
        <p:txBody>
          <a:bodyPr wrap="square" rtlCol="0">
            <a:spAutoFit/>
          </a:bodyPr>
          <a:lstStyle/>
          <a:p>
            <a:pPr algn="just"/>
            <a:r>
              <a:rPr lang="vi-VN" sz="1200" dirty="0">
                <a:solidFill>
                  <a:srgbClr val="FFFF00"/>
                </a:solidFill>
              </a:rPr>
              <a:t>Lựa chọn trình phân tích XML phù hợp</a:t>
            </a:r>
          </a:p>
          <a:p>
            <a:pPr algn="just"/>
            <a:r>
              <a:rPr lang="vi-VN" sz="1200" dirty="0">
                <a:solidFill>
                  <a:srgbClr val="FFFF00"/>
                </a:solidFill>
              </a:rPr>
              <a:t>SimpleXML: </a:t>
            </a:r>
            <a:r>
              <a:rPr lang="vi-VN" sz="1200" dirty="0">
                <a:solidFill>
                  <a:schemeClr val="bg1"/>
                </a:solidFill>
              </a:rPr>
              <a:t>Sử dụng khi có một tài liệu XML có cấu trúc tốt và muốn một cách đơn giản để truy cập dữ liệu tương tự như làm việc với đối tượng hoặc mảng.</a:t>
            </a:r>
          </a:p>
          <a:p>
            <a:pPr algn="just"/>
            <a:r>
              <a:rPr lang="vi-VN" sz="1200" dirty="0">
                <a:solidFill>
                  <a:srgbClr val="FFFF00"/>
                </a:solidFill>
              </a:rPr>
              <a:t>DOMDocument: </a:t>
            </a:r>
            <a:r>
              <a:rPr lang="vi-VN" sz="1200" dirty="0">
                <a:solidFill>
                  <a:schemeClr val="bg1"/>
                </a:solidFill>
              </a:rPr>
              <a:t>Sử dụng khi cần làm việc với cấu trúc XML phức tạp, thực hiện các thao tác như thêm, xóa hoặc sửa đổi các nút.</a:t>
            </a:r>
          </a:p>
          <a:p>
            <a:pPr algn="just"/>
            <a:r>
              <a:rPr lang="vi-VN" sz="1200" dirty="0">
                <a:solidFill>
                  <a:srgbClr val="FFFF00"/>
                </a:solidFill>
              </a:rPr>
              <a:t>XMLReader: </a:t>
            </a:r>
            <a:r>
              <a:rPr lang="vi-VN" sz="1200" dirty="0">
                <a:solidFill>
                  <a:schemeClr val="bg1"/>
                </a:solidFill>
              </a:rPr>
              <a:t>Sử dụng khi làm việc với các tệp XML lớn và muốn phân tích tài liệu mà không tải toàn bộ vào bộ nhớ.</a:t>
            </a:r>
          </a:p>
        </p:txBody>
      </p:sp>
    </p:spTree>
    <p:extLst>
      <p:ext uri="{BB962C8B-B14F-4D97-AF65-F5344CB8AC3E}">
        <p14:creationId xmlns:p14="http://schemas.microsoft.com/office/powerpoint/2010/main" val="284424054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 AJAX- PHP - AJAX Introduction</a:t>
            </a:r>
            <a:endParaRPr lang="en-US" dirty="0">
              <a:solidFill>
                <a:srgbClr val="FFFF00"/>
              </a:solidFill>
            </a:endParaRPr>
          </a:p>
        </p:txBody>
      </p:sp>
      <p:sp>
        <p:nvSpPr>
          <p:cNvPr id="9" name="TextBox 8"/>
          <p:cNvSpPr txBox="1"/>
          <p:nvPr/>
        </p:nvSpPr>
        <p:spPr>
          <a:xfrm>
            <a:off x="156111" y="723695"/>
            <a:ext cx="8368264" cy="2862322"/>
          </a:xfrm>
          <a:prstGeom prst="rect">
            <a:avLst/>
          </a:prstGeom>
          <a:noFill/>
        </p:spPr>
        <p:txBody>
          <a:bodyPr wrap="square" rtlCol="0">
            <a:spAutoFit/>
          </a:bodyPr>
          <a:lstStyle/>
          <a:p>
            <a:pPr algn="just"/>
            <a:r>
              <a:rPr lang="vi-VN" sz="1200" dirty="0">
                <a:solidFill>
                  <a:srgbClr val="FFFF00"/>
                </a:solidFill>
              </a:rPr>
              <a:t>Giới Thiệu Về PHP và AJAX: </a:t>
            </a:r>
            <a:r>
              <a:rPr lang="vi-VN" sz="1200" dirty="0">
                <a:solidFill>
                  <a:schemeClr val="bg1"/>
                </a:solidFill>
              </a:rPr>
              <a:t>AJAX (Asynchronous JavaScript and XML) là một kỹ thuật cho phép các trang web cập nhật nội dung động mà không cần phải tải lại toàn bộ trang. Kỹ thuật này kết hợp các công nghệ như JavaScript, HTML, CSS và XML hoặc JSON, cùng với sự hỗ trợ từ phía máy chủ như PHP để xử lý và trả về dữ liệu.</a:t>
            </a:r>
          </a:p>
          <a:p>
            <a:pPr algn="just"/>
            <a:r>
              <a:rPr lang="vi-VN" sz="1200" dirty="0">
                <a:solidFill>
                  <a:schemeClr val="bg1"/>
                </a:solidFill>
              </a:rPr>
              <a:t>Lợi Ích của AJAX</a:t>
            </a:r>
          </a:p>
          <a:p>
            <a:pPr algn="just"/>
            <a:r>
              <a:rPr lang="vi-VN" sz="1200" dirty="0">
                <a:solidFill>
                  <a:srgbClr val="FFFF00"/>
                </a:solidFill>
              </a:rPr>
              <a:t>Tương tác người dùng tốt hơn: </a:t>
            </a:r>
            <a:r>
              <a:rPr lang="vi-VN" sz="1200" dirty="0">
                <a:solidFill>
                  <a:schemeClr val="bg1"/>
                </a:solidFill>
              </a:rPr>
              <a:t>AJAX giúp trang web phản hồi nhanh chóng với các hành động của người dùng mà không cần tải lại toàn bộ trang.</a:t>
            </a:r>
          </a:p>
          <a:p>
            <a:pPr algn="just"/>
            <a:r>
              <a:rPr lang="vi-VN" sz="1200" dirty="0">
                <a:solidFill>
                  <a:srgbClr val="FFFF00"/>
                </a:solidFill>
              </a:rPr>
              <a:t>Tối ưu băng thông: </a:t>
            </a:r>
            <a:r>
              <a:rPr lang="vi-VN" sz="1200" dirty="0">
                <a:solidFill>
                  <a:schemeClr val="bg1"/>
                </a:solidFill>
              </a:rPr>
              <a:t>Chỉ những phần dữ liệu cần thiết mới được gửi và nhận, giúp giảm tải băng thông.</a:t>
            </a:r>
          </a:p>
          <a:p>
            <a:pPr algn="just"/>
            <a:r>
              <a:rPr lang="vi-VN" sz="1200" dirty="0">
                <a:solidFill>
                  <a:srgbClr val="FFFF00"/>
                </a:solidFill>
              </a:rPr>
              <a:t>Cải thiện hiệu suất: </a:t>
            </a:r>
            <a:r>
              <a:rPr lang="vi-VN" sz="1200" dirty="0">
                <a:solidFill>
                  <a:schemeClr val="bg1"/>
                </a:solidFill>
              </a:rPr>
              <a:t>Giúp trang web tải nhanh hơn và cung cấp trải nghiệm mượt mà hơn.</a:t>
            </a:r>
          </a:p>
          <a:p>
            <a:pPr algn="just"/>
            <a:r>
              <a:rPr lang="vi-VN" sz="1200" dirty="0">
                <a:solidFill>
                  <a:srgbClr val="FFFF00"/>
                </a:solidFill>
              </a:rPr>
              <a:t>Cách Hoạt Động Của AJAX Với PHP</a:t>
            </a:r>
          </a:p>
          <a:p>
            <a:pPr algn="just"/>
            <a:r>
              <a:rPr lang="vi-VN" sz="1200" dirty="0">
                <a:solidFill>
                  <a:srgbClr val="FFFF00"/>
                </a:solidFill>
              </a:rPr>
              <a:t>Người dùng tương tác: </a:t>
            </a:r>
            <a:r>
              <a:rPr lang="vi-VN" sz="1200" dirty="0">
                <a:solidFill>
                  <a:schemeClr val="bg1"/>
                </a:solidFill>
              </a:rPr>
              <a:t>Một hành động của người dùng (ví dụ: nhấp chuột vào nút) kích hoạt một sự kiện JavaScript.</a:t>
            </a:r>
          </a:p>
          <a:p>
            <a:pPr algn="just"/>
            <a:r>
              <a:rPr lang="vi-VN" sz="1200" dirty="0">
                <a:solidFill>
                  <a:srgbClr val="FFFF00"/>
                </a:solidFill>
              </a:rPr>
              <a:t>Gửi yêu cầu AJAX: </a:t>
            </a:r>
            <a:r>
              <a:rPr lang="vi-VN" sz="1200" dirty="0">
                <a:solidFill>
                  <a:schemeClr val="bg1"/>
                </a:solidFill>
              </a:rPr>
              <a:t>JavaScript gửi yêu cầu HTTP (thường là XMLHttpRequest hoặc sử dụng thư viện như jQuery) tới máy chủ PHP mà không tải lại trang.</a:t>
            </a:r>
          </a:p>
          <a:p>
            <a:pPr algn="just"/>
            <a:r>
              <a:rPr lang="vi-VN" sz="1200" dirty="0">
                <a:solidFill>
                  <a:srgbClr val="FFFF00"/>
                </a:solidFill>
              </a:rPr>
              <a:t>Xử lý yêu cầu phía máy chủ: </a:t>
            </a:r>
            <a:r>
              <a:rPr lang="vi-VN" sz="1200" dirty="0">
                <a:solidFill>
                  <a:schemeClr val="bg1"/>
                </a:solidFill>
              </a:rPr>
              <a:t>PHP trên máy chủ nhận yêu cầu, xử lý dữ liệu (có thể là từ cơ sở dữ liệu), và trả về kết quả.</a:t>
            </a:r>
          </a:p>
          <a:p>
            <a:pPr algn="just"/>
            <a:r>
              <a:rPr lang="vi-VN" sz="1200" dirty="0">
                <a:solidFill>
                  <a:srgbClr val="FFFF00"/>
                </a:solidFill>
              </a:rPr>
              <a:t>Nhận phản hồi: </a:t>
            </a:r>
            <a:r>
              <a:rPr lang="vi-VN" sz="1200" dirty="0">
                <a:solidFill>
                  <a:schemeClr val="bg1"/>
                </a:solidFill>
              </a:rPr>
              <a:t>JavaScript nhận phản hồi từ máy chủ và cập nhật nội dung trang web mà không cần tải lại toàn bộ trang.</a:t>
            </a:r>
          </a:p>
        </p:txBody>
      </p:sp>
    </p:spTree>
    <p:extLst>
      <p:ext uri="{BB962C8B-B14F-4D97-AF65-F5344CB8AC3E}">
        <p14:creationId xmlns:p14="http://schemas.microsoft.com/office/powerpoint/2010/main" val="645334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 AJAX and PHP </a:t>
            </a:r>
            <a:r>
              <a:rPr lang="en-US" dirty="0">
                <a:solidFill>
                  <a:srgbClr val="FFFF00"/>
                </a:solidFill>
              </a:rPr>
              <a:t>- AJAX and PHP</a:t>
            </a:r>
            <a:endParaRPr lang="en-US" dirty="0">
              <a:solidFill>
                <a:srgbClr val="FFFF00"/>
              </a:solidFill>
            </a:endParaRPr>
          </a:p>
        </p:txBody>
      </p:sp>
      <p:sp>
        <p:nvSpPr>
          <p:cNvPr id="5" name="TextBox 4"/>
          <p:cNvSpPr txBox="1"/>
          <p:nvPr/>
        </p:nvSpPr>
        <p:spPr>
          <a:xfrm>
            <a:off x="154997" y="765397"/>
            <a:ext cx="4637259" cy="461665"/>
          </a:xfrm>
          <a:prstGeom prst="rect">
            <a:avLst/>
          </a:prstGeom>
          <a:noFill/>
        </p:spPr>
        <p:txBody>
          <a:bodyPr wrap="square" rtlCol="0">
            <a:spAutoFit/>
          </a:bodyPr>
          <a:lstStyle/>
          <a:p>
            <a:pPr algn="just"/>
            <a:r>
              <a:rPr lang="en-US" sz="1200" dirty="0" err="1" smtClean="0">
                <a:solidFill>
                  <a:srgbClr val="FFFF00"/>
                </a:solidFill>
              </a:rPr>
              <a:t>Các</a:t>
            </a:r>
            <a:r>
              <a:rPr lang="en-US" sz="1200" dirty="0" smtClean="0">
                <a:solidFill>
                  <a:srgbClr val="FFFF00"/>
                </a:solidFill>
              </a:rPr>
              <a:t> </a:t>
            </a:r>
            <a:r>
              <a:rPr lang="en-US" sz="1200" dirty="0" err="1" smtClean="0">
                <a:solidFill>
                  <a:srgbClr val="FFFF00"/>
                </a:solidFill>
              </a:rPr>
              <a:t>bước</a:t>
            </a:r>
            <a:r>
              <a:rPr lang="en-US" sz="1200" dirty="0" smtClean="0">
                <a:solidFill>
                  <a:srgbClr val="FFFF00"/>
                </a:solidFill>
              </a:rPr>
              <a:t> </a:t>
            </a:r>
            <a:r>
              <a:rPr lang="en-US" sz="1200" dirty="0" err="1" smtClean="0">
                <a:solidFill>
                  <a:srgbClr val="FFFF00"/>
                </a:solidFill>
              </a:rPr>
              <a:t>sử</a:t>
            </a:r>
            <a:r>
              <a:rPr lang="en-US" sz="1200" dirty="0" smtClean="0">
                <a:solidFill>
                  <a:srgbClr val="FFFF00"/>
                </a:solidFill>
              </a:rPr>
              <a:t> </a:t>
            </a:r>
            <a:r>
              <a:rPr lang="en-US" sz="1200" dirty="0" err="1" smtClean="0">
                <a:solidFill>
                  <a:srgbClr val="FFFF00"/>
                </a:solidFill>
              </a:rPr>
              <a:t>dụng</a:t>
            </a:r>
            <a:r>
              <a:rPr lang="en-US" sz="1200" dirty="0" smtClean="0">
                <a:solidFill>
                  <a:srgbClr val="FFFF00"/>
                </a:solidFill>
              </a:rPr>
              <a:t> AJAX</a:t>
            </a:r>
          </a:p>
          <a:p>
            <a:pPr algn="just"/>
            <a:r>
              <a:rPr lang="vi-VN" sz="1200" dirty="0">
                <a:solidFill>
                  <a:schemeClr val="bg1"/>
                </a:solidFill>
              </a:rPr>
              <a:t>Bước 2: Tạo File PHP (server.php)</a:t>
            </a:r>
          </a:p>
        </p:txBody>
      </p:sp>
      <p:pic>
        <p:nvPicPr>
          <p:cNvPr id="3" name="Picture 2"/>
          <p:cNvPicPr>
            <a:picLocks noChangeAspect="1"/>
          </p:cNvPicPr>
          <p:nvPr/>
        </p:nvPicPr>
        <p:blipFill>
          <a:blip r:embed="rId3"/>
          <a:stretch>
            <a:fillRect/>
          </a:stretch>
        </p:blipFill>
        <p:spPr>
          <a:xfrm>
            <a:off x="229197" y="1299955"/>
            <a:ext cx="2033442" cy="1733426"/>
          </a:xfrm>
          <a:prstGeom prst="rect">
            <a:avLst/>
          </a:prstGeom>
        </p:spPr>
      </p:pic>
      <p:sp>
        <p:nvSpPr>
          <p:cNvPr id="10" name="TextBox 9"/>
          <p:cNvSpPr txBox="1"/>
          <p:nvPr/>
        </p:nvSpPr>
        <p:spPr>
          <a:xfrm>
            <a:off x="101601" y="3033381"/>
            <a:ext cx="4637259" cy="276999"/>
          </a:xfrm>
          <a:prstGeom prst="rect">
            <a:avLst/>
          </a:prstGeom>
          <a:noFill/>
        </p:spPr>
        <p:txBody>
          <a:bodyPr wrap="square" rtlCol="0">
            <a:spAutoFit/>
          </a:bodyPr>
          <a:lstStyle/>
          <a:p>
            <a:pPr algn="just"/>
            <a:r>
              <a:rPr lang="vi-VN" sz="1200" dirty="0">
                <a:solidFill>
                  <a:srgbClr val="FFFF00"/>
                </a:solidFill>
              </a:rPr>
              <a:t>Bước 3: Cập Nhật JavaScript Để Xử Lý JSON</a:t>
            </a:r>
            <a:endParaRPr lang="vi-VN" sz="1200" dirty="0">
              <a:solidFill>
                <a:schemeClr val="bg1"/>
              </a:solidFill>
            </a:endParaRPr>
          </a:p>
        </p:txBody>
      </p:sp>
      <p:pic>
        <p:nvPicPr>
          <p:cNvPr id="7" name="Picture 6"/>
          <p:cNvPicPr>
            <a:picLocks noChangeAspect="1"/>
          </p:cNvPicPr>
          <p:nvPr/>
        </p:nvPicPr>
        <p:blipFill>
          <a:blip r:embed="rId4"/>
          <a:stretch>
            <a:fillRect/>
          </a:stretch>
        </p:blipFill>
        <p:spPr>
          <a:xfrm>
            <a:off x="154997" y="3282345"/>
            <a:ext cx="3609394" cy="1761461"/>
          </a:xfrm>
          <a:prstGeom prst="rect">
            <a:avLst/>
          </a:prstGeom>
        </p:spPr>
      </p:pic>
      <p:sp>
        <p:nvSpPr>
          <p:cNvPr id="11" name="TextBox 10"/>
          <p:cNvSpPr txBox="1"/>
          <p:nvPr/>
        </p:nvSpPr>
        <p:spPr>
          <a:xfrm>
            <a:off x="4339686" y="721462"/>
            <a:ext cx="4637259" cy="276999"/>
          </a:xfrm>
          <a:prstGeom prst="rect">
            <a:avLst/>
          </a:prstGeom>
          <a:noFill/>
        </p:spPr>
        <p:txBody>
          <a:bodyPr wrap="square" rtlCol="0">
            <a:spAutoFit/>
          </a:bodyPr>
          <a:lstStyle/>
          <a:p>
            <a:pPr algn="just"/>
            <a:r>
              <a:rPr lang="vi-VN" sz="1200" dirty="0">
                <a:solidFill>
                  <a:srgbClr val="FFFF00"/>
                </a:solidFill>
              </a:rPr>
              <a:t>Sử Dụng jQuery cho AJAX</a:t>
            </a:r>
            <a:endParaRPr lang="vi-VN" sz="1200" dirty="0">
              <a:solidFill>
                <a:schemeClr val="bg1"/>
              </a:solidFill>
            </a:endParaRPr>
          </a:p>
        </p:txBody>
      </p:sp>
      <p:pic>
        <p:nvPicPr>
          <p:cNvPr id="8" name="Picture 7"/>
          <p:cNvPicPr>
            <a:picLocks noChangeAspect="1"/>
          </p:cNvPicPr>
          <p:nvPr/>
        </p:nvPicPr>
        <p:blipFill>
          <a:blip r:embed="rId5"/>
          <a:stretch>
            <a:fillRect/>
          </a:stretch>
        </p:blipFill>
        <p:spPr>
          <a:xfrm>
            <a:off x="3817787" y="996229"/>
            <a:ext cx="5183739" cy="3455631"/>
          </a:xfrm>
          <a:prstGeom prst="rect">
            <a:avLst/>
          </a:prstGeom>
        </p:spPr>
      </p:pic>
    </p:spTree>
    <p:extLst>
      <p:ext uri="{BB962C8B-B14F-4D97-AF65-F5344CB8AC3E}">
        <p14:creationId xmlns:p14="http://schemas.microsoft.com/office/powerpoint/2010/main" val="22498869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 AJAX and PHP </a:t>
            </a:r>
            <a:r>
              <a:rPr lang="en-US" dirty="0">
                <a:solidFill>
                  <a:srgbClr val="FFFF00"/>
                </a:solidFill>
              </a:rPr>
              <a:t>- AJAX and PHP</a:t>
            </a:r>
            <a:endParaRPr lang="en-US" dirty="0">
              <a:solidFill>
                <a:srgbClr val="FFFF00"/>
              </a:solidFill>
            </a:endParaRPr>
          </a:p>
        </p:txBody>
      </p:sp>
      <p:sp>
        <p:nvSpPr>
          <p:cNvPr id="5" name="TextBox 4"/>
          <p:cNvSpPr txBox="1"/>
          <p:nvPr/>
        </p:nvSpPr>
        <p:spPr>
          <a:xfrm>
            <a:off x="154997" y="765397"/>
            <a:ext cx="4637259" cy="461665"/>
          </a:xfrm>
          <a:prstGeom prst="rect">
            <a:avLst/>
          </a:prstGeom>
          <a:noFill/>
        </p:spPr>
        <p:txBody>
          <a:bodyPr wrap="square" rtlCol="0">
            <a:spAutoFit/>
          </a:bodyPr>
          <a:lstStyle/>
          <a:p>
            <a:pPr algn="just"/>
            <a:r>
              <a:rPr lang="en-US" sz="1200" dirty="0" err="1" smtClean="0">
                <a:solidFill>
                  <a:srgbClr val="FFFF00"/>
                </a:solidFill>
              </a:rPr>
              <a:t>Các</a:t>
            </a:r>
            <a:r>
              <a:rPr lang="en-US" sz="1200" dirty="0" smtClean="0">
                <a:solidFill>
                  <a:srgbClr val="FFFF00"/>
                </a:solidFill>
              </a:rPr>
              <a:t> </a:t>
            </a:r>
            <a:r>
              <a:rPr lang="en-US" sz="1200" dirty="0" err="1" smtClean="0">
                <a:solidFill>
                  <a:srgbClr val="FFFF00"/>
                </a:solidFill>
              </a:rPr>
              <a:t>bước</a:t>
            </a:r>
            <a:r>
              <a:rPr lang="en-US" sz="1200" dirty="0" smtClean="0">
                <a:solidFill>
                  <a:srgbClr val="FFFF00"/>
                </a:solidFill>
              </a:rPr>
              <a:t> </a:t>
            </a:r>
            <a:r>
              <a:rPr lang="en-US" sz="1200" dirty="0" err="1" smtClean="0">
                <a:solidFill>
                  <a:srgbClr val="FFFF00"/>
                </a:solidFill>
              </a:rPr>
              <a:t>sử</a:t>
            </a:r>
            <a:r>
              <a:rPr lang="en-US" sz="1200" dirty="0" smtClean="0">
                <a:solidFill>
                  <a:srgbClr val="FFFF00"/>
                </a:solidFill>
              </a:rPr>
              <a:t> </a:t>
            </a:r>
            <a:r>
              <a:rPr lang="en-US" sz="1200" dirty="0" err="1" smtClean="0">
                <a:solidFill>
                  <a:srgbClr val="FFFF00"/>
                </a:solidFill>
              </a:rPr>
              <a:t>dụng</a:t>
            </a:r>
            <a:r>
              <a:rPr lang="en-US" sz="1200" dirty="0" smtClean="0">
                <a:solidFill>
                  <a:srgbClr val="FFFF00"/>
                </a:solidFill>
              </a:rPr>
              <a:t> AJAX</a:t>
            </a:r>
          </a:p>
          <a:p>
            <a:pPr algn="just"/>
            <a:r>
              <a:rPr lang="vi-VN" sz="1200" dirty="0">
                <a:solidFill>
                  <a:schemeClr val="bg1"/>
                </a:solidFill>
              </a:rPr>
              <a:t>Bước 2: Tạo File PHP (server.php)</a:t>
            </a:r>
          </a:p>
        </p:txBody>
      </p:sp>
      <p:pic>
        <p:nvPicPr>
          <p:cNvPr id="3" name="Picture 2"/>
          <p:cNvPicPr>
            <a:picLocks noChangeAspect="1"/>
          </p:cNvPicPr>
          <p:nvPr/>
        </p:nvPicPr>
        <p:blipFill>
          <a:blip r:embed="rId3"/>
          <a:stretch>
            <a:fillRect/>
          </a:stretch>
        </p:blipFill>
        <p:spPr>
          <a:xfrm>
            <a:off x="229197" y="1299955"/>
            <a:ext cx="2033442" cy="1733426"/>
          </a:xfrm>
          <a:prstGeom prst="rect">
            <a:avLst/>
          </a:prstGeom>
        </p:spPr>
      </p:pic>
      <p:sp>
        <p:nvSpPr>
          <p:cNvPr id="10" name="TextBox 9"/>
          <p:cNvSpPr txBox="1"/>
          <p:nvPr/>
        </p:nvSpPr>
        <p:spPr>
          <a:xfrm>
            <a:off x="101601" y="3033381"/>
            <a:ext cx="4637259" cy="276999"/>
          </a:xfrm>
          <a:prstGeom prst="rect">
            <a:avLst/>
          </a:prstGeom>
          <a:noFill/>
        </p:spPr>
        <p:txBody>
          <a:bodyPr wrap="square" rtlCol="0">
            <a:spAutoFit/>
          </a:bodyPr>
          <a:lstStyle/>
          <a:p>
            <a:pPr algn="just"/>
            <a:r>
              <a:rPr lang="vi-VN" sz="1200" dirty="0">
                <a:solidFill>
                  <a:srgbClr val="FFFF00"/>
                </a:solidFill>
              </a:rPr>
              <a:t>Bước 3: Cập Nhật JavaScript Để Xử Lý JSON</a:t>
            </a:r>
            <a:endParaRPr lang="vi-VN" sz="1200" dirty="0">
              <a:solidFill>
                <a:schemeClr val="bg1"/>
              </a:solidFill>
            </a:endParaRPr>
          </a:p>
        </p:txBody>
      </p:sp>
      <p:pic>
        <p:nvPicPr>
          <p:cNvPr id="7" name="Picture 6"/>
          <p:cNvPicPr>
            <a:picLocks noChangeAspect="1"/>
          </p:cNvPicPr>
          <p:nvPr/>
        </p:nvPicPr>
        <p:blipFill>
          <a:blip r:embed="rId4"/>
          <a:stretch>
            <a:fillRect/>
          </a:stretch>
        </p:blipFill>
        <p:spPr>
          <a:xfrm>
            <a:off x="154997" y="3282345"/>
            <a:ext cx="3609394" cy="1761461"/>
          </a:xfrm>
          <a:prstGeom prst="rect">
            <a:avLst/>
          </a:prstGeom>
        </p:spPr>
      </p:pic>
      <p:sp>
        <p:nvSpPr>
          <p:cNvPr id="11" name="TextBox 10"/>
          <p:cNvSpPr txBox="1"/>
          <p:nvPr/>
        </p:nvSpPr>
        <p:spPr>
          <a:xfrm>
            <a:off x="4339686" y="721462"/>
            <a:ext cx="4637259" cy="276999"/>
          </a:xfrm>
          <a:prstGeom prst="rect">
            <a:avLst/>
          </a:prstGeom>
          <a:noFill/>
        </p:spPr>
        <p:txBody>
          <a:bodyPr wrap="square" rtlCol="0">
            <a:spAutoFit/>
          </a:bodyPr>
          <a:lstStyle/>
          <a:p>
            <a:pPr algn="just"/>
            <a:r>
              <a:rPr lang="vi-VN" sz="1200" dirty="0">
                <a:solidFill>
                  <a:srgbClr val="FFFF00"/>
                </a:solidFill>
              </a:rPr>
              <a:t>Sử Dụng jQuery cho AJAX</a:t>
            </a:r>
            <a:endParaRPr lang="vi-VN" sz="1200" dirty="0">
              <a:solidFill>
                <a:schemeClr val="bg1"/>
              </a:solidFill>
            </a:endParaRPr>
          </a:p>
        </p:txBody>
      </p:sp>
      <p:pic>
        <p:nvPicPr>
          <p:cNvPr id="8" name="Picture 7"/>
          <p:cNvPicPr>
            <a:picLocks noChangeAspect="1"/>
          </p:cNvPicPr>
          <p:nvPr/>
        </p:nvPicPr>
        <p:blipFill>
          <a:blip r:embed="rId5"/>
          <a:stretch>
            <a:fillRect/>
          </a:stretch>
        </p:blipFill>
        <p:spPr>
          <a:xfrm>
            <a:off x="3817787" y="996229"/>
            <a:ext cx="5183739" cy="3455631"/>
          </a:xfrm>
          <a:prstGeom prst="rect">
            <a:avLst/>
          </a:prstGeom>
        </p:spPr>
      </p:pic>
    </p:spTree>
    <p:extLst>
      <p:ext uri="{BB962C8B-B14F-4D97-AF65-F5344CB8AC3E}">
        <p14:creationId xmlns:p14="http://schemas.microsoft.com/office/powerpoint/2010/main" val="57972802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 AJAX </a:t>
            </a:r>
            <a:r>
              <a:rPr lang="en-US" dirty="0">
                <a:solidFill>
                  <a:srgbClr val="FFFF00"/>
                </a:solidFill>
              </a:rPr>
              <a:t>and PHP - AJAX and MySQL</a:t>
            </a:r>
            <a:endParaRPr lang="en-US" dirty="0">
              <a:solidFill>
                <a:srgbClr val="FFFF00"/>
              </a:solidFill>
            </a:endParaRPr>
          </a:p>
        </p:txBody>
      </p:sp>
      <p:sp>
        <p:nvSpPr>
          <p:cNvPr id="5" name="TextBox 4"/>
          <p:cNvSpPr txBox="1"/>
          <p:nvPr/>
        </p:nvSpPr>
        <p:spPr>
          <a:xfrm>
            <a:off x="154997" y="765397"/>
            <a:ext cx="3509277" cy="4154984"/>
          </a:xfrm>
          <a:prstGeom prst="rect">
            <a:avLst/>
          </a:prstGeom>
          <a:noFill/>
        </p:spPr>
        <p:txBody>
          <a:bodyPr wrap="square" rtlCol="0">
            <a:spAutoFit/>
          </a:bodyPr>
          <a:lstStyle/>
          <a:p>
            <a:pPr algn="just"/>
            <a:r>
              <a:rPr lang="vi-VN" sz="1200" dirty="0">
                <a:solidFill>
                  <a:srgbClr val="FFFF00"/>
                </a:solidFill>
              </a:rPr>
              <a:t>PHP - AJAX và MySQL: </a:t>
            </a:r>
            <a:r>
              <a:rPr lang="vi-VN" sz="1200" dirty="0">
                <a:solidFill>
                  <a:schemeClr val="bg1"/>
                </a:solidFill>
              </a:rPr>
              <a:t>Sử dụng AJAX kết hợp với PHP và MySQL cho phép bạn tạo ra các trang web động và tương tác hơn. AJAX giúp gửi và nhận dữ liệu từ máy chủ mà không cần tải lại trang, PHP xử lý yêu cầu phía máy chủ, và MySQL lưu trữ và quản lý dữ liệu.</a:t>
            </a:r>
          </a:p>
          <a:p>
            <a:pPr algn="just"/>
            <a:r>
              <a:rPr lang="vi-VN" sz="1200" dirty="0">
                <a:solidFill>
                  <a:srgbClr val="FFFF00"/>
                </a:solidFill>
              </a:rPr>
              <a:t>Tổng Quan về Cách Hoạt Động của AJAX với PHP và MySQL</a:t>
            </a:r>
          </a:p>
          <a:p>
            <a:pPr algn="just"/>
            <a:r>
              <a:rPr lang="vi-VN" sz="1200" dirty="0">
                <a:solidFill>
                  <a:srgbClr val="FFFF00"/>
                </a:solidFill>
              </a:rPr>
              <a:t>Người dùng thực hiện hành động: </a:t>
            </a:r>
            <a:r>
              <a:rPr lang="vi-VN" sz="1200" dirty="0">
                <a:solidFill>
                  <a:schemeClr val="bg1"/>
                </a:solidFill>
              </a:rPr>
              <a:t>Một sự kiện JavaScript được kích hoạt (ví dụ: nhấp chuột vào nút).</a:t>
            </a:r>
          </a:p>
          <a:p>
            <a:pPr algn="just"/>
            <a:r>
              <a:rPr lang="vi-VN" sz="1200" dirty="0">
                <a:solidFill>
                  <a:srgbClr val="FFFF00"/>
                </a:solidFill>
              </a:rPr>
              <a:t>Gửi yêu cầu AJAX: </a:t>
            </a:r>
            <a:r>
              <a:rPr lang="vi-VN" sz="1200" dirty="0">
                <a:solidFill>
                  <a:schemeClr val="bg1"/>
                </a:solidFill>
              </a:rPr>
              <a:t>JavaScript gửi một yêu cầu HTTP (thường là XMLHttpRequest hoặc sử dụng thư viện như jQuery) đến một tệp PHP trên máy chủ.</a:t>
            </a:r>
          </a:p>
          <a:p>
            <a:pPr algn="just"/>
            <a:r>
              <a:rPr lang="vi-VN" sz="1200" dirty="0">
                <a:solidFill>
                  <a:srgbClr val="FFFF00"/>
                </a:solidFill>
              </a:rPr>
              <a:t>Xử lý yêu cầu ở phía máy chủ</a:t>
            </a:r>
            <a:r>
              <a:rPr lang="vi-VN" sz="1200" dirty="0">
                <a:solidFill>
                  <a:schemeClr val="bg1"/>
                </a:solidFill>
              </a:rPr>
              <a:t>: PHP nhận yêu cầu, truy vấn cơ sở dữ liệu MySQL để lấy dữ liệu hoặc thực hiện thao tác cần thiết, và trả về kết quả.</a:t>
            </a:r>
          </a:p>
          <a:p>
            <a:pPr algn="just"/>
            <a:r>
              <a:rPr lang="vi-VN" sz="1200" dirty="0">
                <a:solidFill>
                  <a:srgbClr val="FFFF00"/>
                </a:solidFill>
              </a:rPr>
              <a:t>Nhận phản hồi: </a:t>
            </a:r>
            <a:r>
              <a:rPr lang="vi-VN" sz="1200" dirty="0">
                <a:solidFill>
                  <a:schemeClr val="bg1"/>
                </a:solidFill>
              </a:rPr>
              <a:t>JavaScript nhận phản hồi từ máy chủ và cập nhật nội dung trang web mà không cần tải lại trang.</a:t>
            </a:r>
          </a:p>
        </p:txBody>
      </p:sp>
      <p:sp>
        <p:nvSpPr>
          <p:cNvPr id="11" name="TextBox 10"/>
          <p:cNvSpPr txBox="1"/>
          <p:nvPr/>
        </p:nvSpPr>
        <p:spPr>
          <a:xfrm>
            <a:off x="4339686" y="721462"/>
            <a:ext cx="4637259" cy="276999"/>
          </a:xfrm>
          <a:prstGeom prst="rect">
            <a:avLst/>
          </a:prstGeom>
          <a:noFill/>
        </p:spPr>
        <p:txBody>
          <a:bodyPr wrap="square" rtlCol="0">
            <a:spAutoFit/>
          </a:bodyPr>
          <a:lstStyle/>
          <a:p>
            <a:pPr algn="just"/>
            <a:r>
              <a:rPr lang="vi-VN" sz="1200" dirty="0">
                <a:solidFill>
                  <a:srgbClr val="FFFF00"/>
                </a:solidFill>
              </a:rPr>
              <a:t>Bước 1: Tạo Cơ Sở Dữ Liệu MySQL</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4371671" y="1029239"/>
            <a:ext cx="3181794" cy="2934109"/>
          </a:xfrm>
          <a:prstGeom prst="rect">
            <a:avLst/>
          </a:prstGeom>
        </p:spPr>
      </p:pic>
    </p:spTree>
    <p:extLst>
      <p:ext uri="{BB962C8B-B14F-4D97-AF65-F5344CB8AC3E}">
        <p14:creationId xmlns:p14="http://schemas.microsoft.com/office/powerpoint/2010/main" val="25442793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 AJAX </a:t>
            </a:r>
            <a:r>
              <a:rPr lang="en-US" dirty="0">
                <a:solidFill>
                  <a:srgbClr val="FFFF00"/>
                </a:solidFill>
              </a:rPr>
              <a:t>and PHP - AJAX and MySQL</a:t>
            </a:r>
            <a:endParaRPr lang="en-US" dirty="0">
              <a:solidFill>
                <a:srgbClr val="FFFF00"/>
              </a:solidFill>
            </a:endParaRPr>
          </a:p>
        </p:txBody>
      </p:sp>
      <p:sp>
        <p:nvSpPr>
          <p:cNvPr id="5" name="TextBox 4"/>
          <p:cNvSpPr txBox="1"/>
          <p:nvPr/>
        </p:nvSpPr>
        <p:spPr>
          <a:xfrm>
            <a:off x="154997" y="765397"/>
            <a:ext cx="3509277" cy="276999"/>
          </a:xfrm>
          <a:prstGeom prst="rect">
            <a:avLst/>
          </a:prstGeom>
          <a:noFill/>
        </p:spPr>
        <p:txBody>
          <a:bodyPr wrap="square" rtlCol="0">
            <a:spAutoFit/>
          </a:bodyPr>
          <a:lstStyle/>
          <a:p>
            <a:pPr algn="just"/>
            <a:r>
              <a:rPr lang="vi-VN" sz="1200" dirty="0">
                <a:solidFill>
                  <a:srgbClr val="FFFF00"/>
                </a:solidFill>
              </a:rPr>
              <a:t>Bước 2: Tạo Trang HTML và JavaScript</a:t>
            </a:r>
            <a:endParaRPr lang="vi-VN" sz="1200" dirty="0">
              <a:solidFill>
                <a:schemeClr val="bg1"/>
              </a:solidFill>
            </a:endParaRPr>
          </a:p>
        </p:txBody>
      </p:sp>
      <p:sp>
        <p:nvSpPr>
          <p:cNvPr id="11" name="TextBox 10"/>
          <p:cNvSpPr txBox="1"/>
          <p:nvPr/>
        </p:nvSpPr>
        <p:spPr>
          <a:xfrm>
            <a:off x="4339686" y="721462"/>
            <a:ext cx="4637259" cy="276999"/>
          </a:xfrm>
          <a:prstGeom prst="rect">
            <a:avLst/>
          </a:prstGeom>
          <a:noFill/>
        </p:spPr>
        <p:txBody>
          <a:bodyPr wrap="square" rtlCol="0">
            <a:spAutoFit/>
          </a:bodyPr>
          <a:lstStyle/>
          <a:p>
            <a:pPr algn="just"/>
            <a:r>
              <a:rPr lang="vi-VN" sz="1200" dirty="0">
                <a:solidFill>
                  <a:srgbClr val="FFFF00"/>
                </a:solidFill>
              </a:rPr>
              <a:t>Bước 3: Tạo File PHP (server.php)</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82203" y="1042396"/>
            <a:ext cx="4130667" cy="3936746"/>
          </a:xfrm>
          <a:prstGeom prst="rect">
            <a:avLst/>
          </a:prstGeom>
        </p:spPr>
      </p:pic>
      <p:pic>
        <p:nvPicPr>
          <p:cNvPr id="6" name="Picture 5"/>
          <p:cNvPicPr>
            <a:picLocks noChangeAspect="1"/>
          </p:cNvPicPr>
          <p:nvPr/>
        </p:nvPicPr>
        <p:blipFill>
          <a:blip r:embed="rId4"/>
          <a:stretch>
            <a:fillRect/>
          </a:stretch>
        </p:blipFill>
        <p:spPr>
          <a:xfrm>
            <a:off x="4436031" y="1029239"/>
            <a:ext cx="3371582" cy="3832254"/>
          </a:xfrm>
          <a:prstGeom prst="rect">
            <a:avLst/>
          </a:prstGeom>
        </p:spPr>
      </p:pic>
    </p:spTree>
    <p:extLst>
      <p:ext uri="{BB962C8B-B14F-4D97-AF65-F5344CB8AC3E}">
        <p14:creationId xmlns:p14="http://schemas.microsoft.com/office/powerpoint/2010/main" val="19007792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1.10. </a:t>
            </a:r>
            <a:r>
              <a:rPr lang="en-US" dirty="0"/>
              <a:t>PHP - AJAX</a:t>
            </a:r>
            <a:endParaRPr dirty="0"/>
          </a:p>
        </p:txBody>
      </p:sp>
      <p:sp>
        <p:nvSpPr>
          <p:cNvPr id="4" name="TextBox 3"/>
          <p:cNvSpPr txBox="1"/>
          <p:nvPr/>
        </p:nvSpPr>
        <p:spPr>
          <a:xfrm>
            <a:off x="3075821" y="462085"/>
            <a:ext cx="5448554"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 AJAX </a:t>
            </a:r>
            <a:r>
              <a:rPr lang="en-US" dirty="0">
                <a:solidFill>
                  <a:srgbClr val="FFFF00"/>
                </a:solidFill>
              </a:rPr>
              <a:t>and PHP - PHP Example - AJAX and XML</a:t>
            </a:r>
            <a:endParaRPr lang="en-US" dirty="0">
              <a:solidFill>
                <a:srgbClr val="FFFF00"/>
              </a:solidFill>
            </a:endParaRPr>
          </a:p>
        </p:txBody>
      </p:sp>
      <p:sp>
        <p:nvSpPr>
          <p:cNvPr id="5" name="TextBox 4"/>
          <p:cNvSpPr txBox="1"/>
          <p:nvPr/>
        </p:nvSpPr>
        <p:spPr>
          <a:xfrm>
            <a:off x="154997" y="765397"/>
            <a:ext cx="7734206" cy="2492990"/>
          </a:xfrm>
          <a:prstGeom prst="rect">
            <a:avLst/>
          </a:prstGeom>
          <a:noFill/>
        </p:spPr>
        <p:txBody>
          <a:bodyPr wrap="square" rtlCol="0">
            <a:spAutoFit/>
          </a:bodyPr>
          <a:lstStyle/>
          <a:p>
            <a:pPr algn="just"/>
            <a:endParaRPr lang="vi-VN" sz="1200" dirty="0">
              <a:solidFill>
                <a:srgbClr val="FFFF00"/>
              </a:solidFill>
            </a:endParaRPr>
          </a:p>
          <a:p>
            <a:pPr algn="just"/>
            <a:r>
              <a:rPr lang="vi-VN" sz="1200" dirty="0">
                <a:solidFill>
                  <a:srgbClr val="FFFF00"/>
                </a:solidFill>
              </a:rPr>
              <a:t>PHP Example - AJAX và XML: </a:t>
            </a:r>
            <a:r>
              <a:rPr lang="vi-VN" sz="1200" dirty="0">
                <a:solidFill>
                  <a:schemeClr val="bg1"/>
                </a:solidFill>
              </a:rPr>
              <a:t>Sử dụng AJAX với PHP và XML cho phép bạn tạo ra các trang web động mà không cần tải lại toàn bộ trang. Trong ví dụ này, chúng ta sẽ sử dụng AJAX để gửi yêu cầu đến một tệp PHP, tệp này sẽ trả về dữ liệu dưới dạng XML. JavaScript sẽ sau đó xử lý dữ liệu XML và cập nhật nội dung trang web.</a:t>
            </a:r>
          </a:p>
          <a:p>
            <a:pPr algn="just"/>
            <a:r>
              <a:rPr lang="vi-VN" sz="1200" dirty="0">
                <a:solidFill>
                  <a:srgbClr val="FFFF00"/>
                </a:solidFill>
              </a:rPr>
              <a:t>Tổng Quan về Cách Hoạt Động</a:t>
            </a:r>
          </a:p>
          <a:p>
            <a:pPr algn="just"/>
            <a:r>
              <a:rPr lang="vi-VN" sz="1200" dirty="0">
                <a:solidFill>
                  <a:srgbClr val="FFFF00"/>
                </a:solidFill>
              </a:rPr>
              <a:t>Người dùng thực hiện hành động: </a:t>
            </a:r>
            <a:r>
              <a:rPr lang="vi-VN" sz="1200" dirty="0">
                <a:solidFill>
                  <a:schemeClr val="bg1"/>
                </a:solidFill>
              </a:rPr>
              <a:t>Một sự kiện JavaScript được kích hoạt (ví dụ: nhấp chuột vào nút).</a:t>
            </a:r>
          </a:p>
          <a:p>
            <a:pPr algn="just"/>
            <a:r>
              <a:rPr lang="vi-VN" sz="1200" dirty="0">
                <a:solidFill>
                  <a:srgbClr val="FFFF00"/>
                </a:solidFill>
              </a:rPr>
              <a:t>Gửi yêu cầu AJAX: </a:t>
            </a:r>
            <a:r>
              <a:rPr lang="vi-VN" sz="1200" dirty="0">
                <a:solidFill>
                  <a:schemeClr val="bg1"/>
                </a:solidFill>
              </a:rPr>
              <a:t>JavaScript gửi một yêu cầu HTTP (thường là XMLHttpRequest) đến một tệp PHP trên máy chủ.</a:t>
            </a:r>
          </a:p>
          <a:p>
            <a:pPr algn="just"/>
            <a:r>
              <a:rPr lang="vi-VN" sz="1200" dirty="0">
                <a:solidFill>
                  <a:srgbClr val="FFFF00"/>
                </a:solidFill>
              </a:rPr>
              <a:t>Xử lý yêu cầu ở phía máy chủ: </a:t>
            </a:r>
            <a:r>
              <a:rPr lang="vi-VN" sz="1200" dirty="0">
                <a:solidFill>
                  <a:schemeClr val="bg1"/>
                </a:solidFill>
              </a:rPr>
              <a:t>PHP nhận yêu cầu, xử lý dữ liệu (có thể từ cơ sở dữ liệu), và trả về kết quả dưới dạng XML.</a:t>
            </a:r>
          </a:p>
          <a:p>
            <a:pPr algn="just"/>
            <a:r>
              <a:rPr lang="vi-VN" sz="1200" dirty="0">
                <a:solidFill>
                  <a:srgbClr val="FFFF00"/>
                </a:solidFill>
              </a:rPr>
              <a:t>Nhận phản hồi: </a:t>
            </a:r>
            <a:r>
              <a:rPr lang="vi-VN" sz="1200" dirty="0">
                <a:solidFill>
                  <a:schemeClr val="bg1"/>
                </a:solidFill>
              </a:rPr>
              <a:t>JavaScript nhận phản hồi từ máy chủ và cập nhật nội dung trang web mà không cần tải lại trang.</a:t>
            </a:r>
          </a:p>
        </p:txBody>
      </p:sp>
    </p:spTree>
    <p:extLst>
      <p:ext uri="{BB962C8B-B14F-4D97-AF65-F5344CB8AC3E}">
        <p14:creationId xmlns:p14="http://schemas.microsoft.com/office/powerpoint/2010/main" val="4107855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306517" y="709466"/>
            <a:ext cx="3089307" cy="523220"/>
          </a:xfrm>
          <a:prstGeom prst="rect">
            <a:avLst/>
          </a:prstGeom>
          <a:noFill/>
        </p:spPr>
        <p:txBody>
          <a:bodyPr wrap="none" rtlCol="0">
            <a:spAutoFit/>
          </a:bodyPr>
          <a:lstStyle/>
          <a:p>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phạm</a:t>
            </a:r>
            <a:r>
              <a:rPr lang="en-US" dirty="0" smtClean="0">
                <a:solidFill>
                  <a:srgbClr val="FFFF00"/>
                </a:solidFill>
              </a:rPr>
              <a:t> </a:t>
            </a:r>
            <a:r>
              <a:rPr lang="en-US" dirty="0">
                <a:solidFill>
                  <a:srgbClr val="FFFF00"/>
                </a:solidFill>
              </a:rPr>
              <a:t>vi </a:t>
            </a:r>
            <a:r>
              <a:rPr lang="en-US" dirty="0" err="1">
                <a:solidFill>
                  <a:srgbClr val="FFFF00"/>
                </a:solidFill>
              </a:rPr>
              <a:t>hoạt</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endParaRPr lang="en-US" dirty="0">
              <a:solidFill>
                <a:srgbClr val="FFFF00"/>
              </a:solidFill>
            </a:endParaRPr>
          </a:p>
          <a:p>
            <a:endParaRPr lang="en-US" dirty="0">
              <a:solidFill>
                <a:srgbClr val="FFFF00"/>
              </a:solidFill>
            </a:endParaRPr>
          </a:p>
        </p:txBody>
      </p:sp>
      <p:sp>
        <p:nvSpPr>
          <p:cNvPr id="11" name="TextBox 10"/>
          <p:cNvSpPr txBox="1"/>
          <p:nvPr/>
        </p:nvSpPr>
        <p:spPr>
          <a:xfrm>
            <a:off x="146839" y="1263782"/>
            <a:ext cx="2763223"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về</a:t>
            </a:r>
            <a:r>
              <a:rPr lang="en-US" dirty="0">
                <a:solidFill>
                  <a:srgbClr val="FFFF00"/>
                </a:solidFill>
              </a:rPr>
              <a:t> </a:t>
            </a:r>
            <a:r>
              <a:rPr lang="en-US" dirty="0" err="1">
                <a:solidFill>
                  <a:srgbClr val="FFFF00"/>
                </a:solidFill>
              </a:rPr>
              <a:t>Phạm</a:t>
            </a:r>
            <a:r>
              <a:rPr lang="en-US" dirty="0">
                <a:solidFill>
                  <a:srgbClr val="FFFF00"/>
                </a:solidFill>
              </a:rPr>
              <a:t> vi </a:t>
            </a:r>
            <a:r>
              <a:rPr lang="en-US" dirty="0" err="1">
                <a:solidFill>
                  <a:srgbClr val="FFFF00"/>
                </a:solidFill>
              </a:rPr>
              <a:t>Toàn</a:t>
            </a:r>
            <a:r>
              <a:rPr lang="en-US" dirty="0">
                <a:solidFill>
                  <a:srgbClr val="FFFF00"/>
                </a:solidFill>
              </a:rPr>
              <a:t> </a:t>
            </a:r>
            <a:r>
              <a:rPr lang="en-US" dirty="0" err="1">
                <a:solidFill>
                  <a:srgbClr val="FFFF00"/>
                </a:solidFill>
              </a:rPr>
              <a:t>Cục</a:t>
            </a:r>
            <a:r>
              <a:rPr lang="en-US" dirty="0">
                <a:solidFill>
                  <a:srgbClr val="FFFF00"/>
                </a:solidFill>
              </a:rPr>
              <a:t> (Global Scope)</a:t>
            </a:r>
          </a:p>
        </p:txBody>
      </p:sp>
      <p:pic>
        <p:nvPicPr>
          <p:cNvPr id="3" name="Picture 2"/>
          <p:cNvPicPr>
            <a:picLocks noChangeAspect="1"/>
          </p:cNvPicPr>
          <p:nvPr/>
        </p:nvPicPr>
        <p:blipFill>
          <a:blip r:embed="rId3"/>
          <a:stretch>
            <a:fillRect/>
          </a:stretch>
        </p:blipFill>
        <p:spPr>
          <a:xfrm>
            <a:off x="288240" y="1964369"/>
            <a:ext cx="3562930" cy="2095792"/>
          </a:xfrm>
          <a:prstGeom prst="rect">
            <a:avLst/>
          </a:prstGeom>
        </p:spPr>
      </p:pic>
      <p:sp>
        <p:nvSpPr>
          <p:cNvPr id="8" name="TextBox 7"/>
          <p:cNvSpPr txBox="1"/>
          <p:nvPr/>
        </p:nvSpPr>
        <p:spPr>
          <a:xfrm>
            <a:off x="4484121" y="1232686"/>
            <a:ext cx="2763223"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hai</a:t>
            </a:r>
            <a:r>
              <a:rPr lang="en-US" dirty="0" smtClean="0">
                <a:solidFill>
                  <a:srgbClr val="FFFF00"/>
                </a:solidFill>
              </a:rPr>
              <a:t> </a:t>
            </a:r>
            <a:r>
              <a:rPr lang="en-US" dirty="0" err="1" smtClean="0">
                <a:solidFill>
                  <a:srgbClr val="FFFF00"/>
                </a:solidFill>
              </a:rPr>
              <a:t>về</a:t>
            </a:r>
            <a:r>
              <a:rPr lang="en-US" dirty="0">
                <a:solidFill>
                  <a:srgbClr val="FFFF00"/>
                </a:solidFill>
              </a:rPr>
              <a:t> </a:t>
            </a:r>
            <a:r>
              <a:rPr lang="en-US" dirty="0" err="1">
                <a:solidFill>
                  <a:srgbClr val="FFFF00"/>
                </a:solidFill>
              </a:rPr>
              <a:t>Phạm</a:t>
            </a:r>
            <a:r>
              <a:rPr lang="en-US" dirty="0">
                <a:solidFill>
                  <a:srgbClr val="FFFF00"/>
                </a:solidFill>
              </a:rPr>
              <a:t> vi </a:t>
            </a:r>
            <a:r>
              <a:rPr lang="en-US" dirty="0" err="1">
                <a:solidFill>
                  <a:srgbClr val="FFFF00"/>
                </a:solidFill>
              </a:rPr>
              <a:t>Cục</a:t>
            </a:r>
            <a:r>
              <a:rPr lang="en-US" dirty="0">
                <a:solidFill>
                  <a:srgbClr val="FFFF00"/>
                </a:solidFill>
              </a:rPr>
              <a:t> </a:t>
            </a:r>
            <a:r>
              <a:rPr lang="en-US" dirty="0" err="1">
                <a:solidFill>
                  <a:srgbClr val="FFFF00"/>
                </a:solidFill>
              </a:rPr>
              <a:t>Bộ</a:t>
            </a:r>
            <a:r>
              <a:rPr lang="en-US" dirty="0">
                <a:solidFill>
                  <a:srgbClr val="FFFF00"/>
                </a:solidFill>
              </a:rPr>
              <a:t> (Local Scope)</a:t>
            </a:r>
          </a:p>
        </p:txBody>
      </p:sp>
      <p:pic>
        <p:nvPicPr>
          <p:cNvPr id="6" name="Picture 5"/>
          <p:cNvPicPr>
            <a:picLocks noChangeAspect="1"/>
          </p:cNvPicPr>
          <p:nvPr/>
        </p:nvPicPr>
        <p:blipFill>
          <a:blip r:embed="rId4"/>
          <a:stretch>
            <a:fillRect/>
          </a:stretch>
        </p:blipFill>
        <p:spPr>
          <a:xfrm>
            <a:off x="4645284" y="2007237"/>
            <a:ext cx="3924848" cy="2010056"/>
          </a:xfrm>
          <a:prstGeom prst="rect">
            <a:avLst/>
          </a:prstGeom>
        </p:spPr>
      </p:pic>
    </p:spTree>
    <p:extLst>
      <p:ext uri="{BB962C8B-B14F-4D97-AF65-F5344CB8AC3E}">
        <p14:creationId xmlns:p14="http://schemas.microsoft.com/office/powerpoint/2010/main" val="4037778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2"/>
          <p:cNvSpPr txBox="1">
            <a:spLocks noGrp="1"/>
          </p:cNvSpPr>
          <p:nvPr>
            <p:ph type="title"/>
          </p:nvPr>
        </p:nvSpPr>
        <p:spPr>
          <a:xfrm>
            <a:off x="3989318" y="1470593"/>
            <a:ext cx="4435500" cy="1544100"/>
          </a:xfrm>
          <a:prstGeom prst="rect">
            <a:avLst/>
          </a:prstGeom>
        </p:spPr>
        <p:txBody>
          <a:bodyPr spcFirstLastPara="1" wrap="square" lIns="91425" tIns="91425" rIns="91425" bIns="91425" anchor="ctr" anchorCtr="0">
            <a:noAutofit/>
          </a:bodyPr>
          <a:lstStyle/>
          <a:p>
            <a:pPr lvl="0"/>
            <a:r>
              <a:rPr lang="en-US" b="0" dirty="0" err="1"/>
              <a:t>Laravel</a:t>
            </a:r>
            <a:r>
              <a:rPr lang="en-US" b="0" dirty="0"/>
              <a:t> Framework</a:t>
            </a:r>
            <a:endParaRPr dirty="0"/>
          </a:p>
        </p:txBody>
      </p:sp>
      <p:sp>
        <p:nvSpPr>
          <p:cNvPr id="607" name="Google Shape;607;p52"/>
          <p:cNvSpPr/>
          <p:nvPr/>
        </p:nvSpPr>
        <p:spPr>
          <a:xfrm>
            <a:off x="534389" y="1728301"/>
            <a:ext cx="2263642" cy="1403659"/>
          </a:xfrm>
          <a:prstGeom prst="rect">
            <a:avLst/>
          </a:prstGeom>
        </p:spPr>
        <p:txBody>
          <a:bodyPr>
            <a:prstTxWarp prst="textPlain">
              <a:avLst/>
            </a:prstTxWarp>
          </a:bodyPr>
          <a:lstStyle/>
          <a:p>
            <a:pPr lvl="0" algn="ctr"/>
            <a:r>
              <a:rPr b="1" i="0" dirty="0">
                <a:ln w="19050" cap="flat" cmpd="sng">
                  <a:solidFill>
                    <a:schemeClr val="lt2"/>
                  </a:solidFill>
                  <a:prstDash val="solid"/>
                  <a:round/>
                  <a:headEnd type="none" w="sm" len="sm"/>
                  <a:tailEnd type="none" w="sm" len="sm"/>
                </a:ln>
                <a:noFill/>
                <a:latin typeface="Quantico"/>
              </a:rPr>
              <a:t>02</a:t>
            </a:r>
          </a:p>
        </p:txBody>
      </p:sp>
      <p:sp>
        <p:nvSpPr>
          <p:cNvPr id="608" name="Google Shape;608;p52"/>
          <p:cNvSpPr/>
          <p:nvPr/>
        </p:nvSpPr>
        <p:spPr>
          <a:xfrm>
            <a:off x="4115842" y="3089810"/>
            <a:ext cx="37749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52"/>
          <p:cNvGrpSpPr/>
          <p:nvPr/>
        </p:nvGrpSpPr>
        <p:grpSpPr>
          <a:xfrm rot="-5400000">
            <a:off x="7514733" y="128390"/>
            <a:ext cx="302065" cy="1520982"/>
            <a:chOff x="-108754" y="2690919"/>
            <a:chExt cx="302065" cy="1520982"/>
          </a:xfrm>
        </p:grpSpPr>
        <p:sp>
          <p:nvSpPr>
            <p:cNvPr id="610" name="Google Shape;610;p5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52"/>
          <p:cNvGrpSpPr/>
          <p:nvPr/>
        </p:nvGrpSpPr>
        <p:grpSpPr>
          <a:xfrm rot="5400000">
            <a:off x="7889325" y="510764"/>
            <a:ext cx="98902" cy="553090"/>
            <a:chOff x="4898850" y="4820550"/>
            <a:chExt cx="98902" cy="553090"/>
          </a:xfrm>
        </p:grpSpPr>
        <p:sp>
          <p:nvSpPr>
            <p:cNvPr id="616" name="Google Shape;616;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427165" y="776373"/>
            <a:ext cx="7974381" cy="8869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 Laravel Framework</a:t>
            </a:r>
            <a:endParaRPr dirty="0"/>
          </a:p>
        </p:txBody>
      </p:sp>
      <p:sp>
        <p:nvSpPr>
          <p:cNvPr id="413" name="Google Shape;413;p43"/>
          <p:cNvSpPr txBox="1">
            <a:spLocks noGrp="1"/>
          </p:cNvSpPr>
          <p:nvPr>
            <p:ph type="subTitle" idx="1"/>
          </p:nvPr>
        </p:nvSpPr>
        <p:spPr>
          <a:xfrm>
            <a:off x="1605432" y="2058531"/>
            <a:ext cx="5950048" cy="1544100"/>
          </a:xfrm>
          <a:prstGeom prst="rect">
            <a:avLst/>
          </a:prstGeom>
        </p:spPr>
        <p:txBody>
          <a:bodyPr spcFirstLastPara="1" wrap="square" lIns="91425" tIns="91425" rIns="91425" bIns="91425" anchor="ctr" anchorCtr="0">
            <a:noAutofit/>
          </a:bodyPr>
          <a:lstStyle/>
          <a:p>
            <a:pPr marL="0" lvl="0" indent="0" algn="just"/>
            <a:r>
              <a:rPr lang="vi-VN" dirty="0"/>
              <a:t>Một trong những framework PHP phổ biến và mạnh mẽ là Laravel. Đây là một framework được thiết kế để giúp phát triển ứng dụng web nhanh chóng và hiệu quả, với nhiều tính năng mạnh mẽ như routing, ORM, middleware, authentication, và nhiều hỗ trợ khác.</a:t>
            </a:r>
            <a:endParaRPr dirty="0"/>
          </a:p>
        </p:txBody>
      </p:sp>
      <p:sp>
        <p:nvSpPr>
          <p:cNvPr id="415" name="Google Shape;415;p43"/>
          <p:cNvSpPr/>
          <p:nvPr/>
        </p:nvSpPr>
        <p:spPr>
          <a:xfrm>
            <a:off x="2353716" y="1745185"/>
            <a:ext cx="37749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43"/>
          <p:cNvGrpSpPr/>
          <p:nvPr/>
        </p:nvGrpSpPr>
        <p:grpSpPr>
          <a:xfrm rot="-5400000">
            <a:off x="7781711" y="-272077"/>
            <a:ext cx="302065" cy="1520982"/>
            <a:chOff x="-108754" y="2690919"/>
            <a:chExt cx="302065" cy="1520982"/>
          </a:xfrm>
        </p:grpSpPr>
        <p:sp>
          <p:nvSpPr>
            <p:cNvPr id="417" name="Google Shape;417;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3"/>
          <p:cNvGrpSpPr/>
          <p:nvPr/>
        </p:nvGrpSpPr>
        <p:grpSpPr>
          <a:xfrm rot="5400000">
            <a:off x="8156303" y="110297"/>
            <a:ext cx="98902" cy="553090"/>
            <a:chOff x="4898850" y="4820550"/>
            <a:chExt cx="98902" cy="553090"/>
          </a:xfrm>
        </p:grpSpPr>
        <p:sp>
          <p:nvSpPr>
            <p:cNvPr id="423" name="Google Shape;423;p4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3"/>
          <p:cNvGrpSpPr/>
          <p:nvPr/>
        </p:nvGrpSpPr>
        <p:grpSpPr>
          <a:xfrm rot="-5400000">
            <a:off x="693908" y="3511315"/>
            <a:ext cx="302065" cy="1520982"/>
            <a:chOff x="-108754" y="2690919"/>
            <a:chExt cx="302065" cy="1520982"/>
          </a:xfrm>
        </p:grpSpPr>
        <p:sp>
          <p:nvSpPr>
            <p:cNvPr id="429" name="Google Shape;429;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108426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501818" y="474750"/>
            <a:ext cx="5448554" cy="307777"/>
          </a:xfrm>
          <a:prstGeom prst="rect">
            <a:avLst/>
          </a:prstGeom>
          <a:noFill/>
        </p:spPr>
        <p:txBody>
          <a:bodyPr wrap="square" rtlCol="0">
            <a:spAutoFit/>
          </a:bodyPr>
          <a:lstStyle/>
          <a:p>
            <a:r>
              <a:rPr lang="fr-FR" dirty="0" err="1">
                <a:solidFill>
                  <a:srgbClr val="FFFF00"/>
                </a:solidFill>
              </a:rPr>
              <a:t>Laravel</a:t>
            </a:r>
            <a:r>
              <a:rPr lang="fr-FR" dirty="0">
                <a:solidFill>
                  <a:srgbClr val="FFFF00"/>
                </a:solidFill>
              </a:rPr>
              <a:t> là </a:t>
            </a:r>
            <a:r>
              <a:rPr lang="fr-FR" dirty="0" err="1">
                <a:solidFill>
                  <a:srgbClr val="FFFF00"/>
                </a:solidFill>
              </a:rPr>
              <a:t>gì</a:t>
            </a:r>
            <a:r>
              <a:rPr lang="fr-FR" dirty="0">
                <a:solidFill>
                  <a:srgbClr val="FFFF00"/>
                </a:solidFill>
              </a:rPr>
              <a:t>? </a:t>
            </a:r>
            <a:r>
              <a:rPr lang="fr-FR" dirty="0" err="1">
                <a:solidFill>
                  <a:srgbClr val="FFFF00"/>
                </a:solidFill>
              </a:rPr>
              <a:t>cách</a:t>
            </a:r>
            <a:r>
              <a:rPr lang="fr-FR" dirty="0">
                <a:solidFill>
                  <a:srgbClr val="FFFF00"/>
                </a:solidFill>
              </a:rPr>
              <a:t> </a:t>
            </a:r>
            <a:r>
              <a:rPr lang="fr-FR" dirty="0" err="1">
                <a:solidFill>
                  <a:srgbClr val="FFFF00"/>
                </a:solidFill>
              </a:rPr>
              <a:t>cài</a:t>
            </a:r>
            <a:r>
              <a:rPr lang="fr-FR" dirty="0">
                <a:solidFill>
                  <a:srgbClr val="FFFF00"/>
                </a:solidFill>
              </a:rPr>
              <a:t> </a:t>
            </a:r>
            <a:r>
              <a:rPr lang="fr-FR" dirty="0" err="1">
                <a:solidFill>
                  <a:srgbClr val="FFFF00"/>
                </a:solidFill>
              </a:rPr>
              <a:t>đặt</a:t>
            </a:r>
            <a:r>
              <a:rPr lang="fr-FR" dirty="0">
                <a:solidFill>
                  <a:srgbClr val="FFFF00"/>
                </a:solidFill>
              </a:rPr>
              <a:t> </a:t>
            </a:r>
            <a:r>
              <a:rPr lang="fr-FR" dirty="0" err="1">
                <a:solidFill>
                  <a:srgbClr val="FFFF00"/>
                </a:solidFill>
              </a:rPr>
              <a:t>laravel</a:t>
            </a:r>
            <a:endParaRPr lang="en-US" dirty="0">
              <a:solidFill>
                <a:srgbClr val="FFFF00"/>
              </a:solidFill>
            </a:endParaRPr>
          </a:p>
        </p:txBody>
      </p:sp>
      <p:sp>
        <p:nvSpPr>
          <p:cNvPr id="5" name="TextBox 4"/>
          <p:cNvSpPr txBox="1"/>
          <p:nvPr/>
        </p:nvSpPr>
        <p:spPr>
          <a:xfrm>
            <a:off x="154996" y="765397"/>
            <a:ext cx="8895561" cy="1938992"/>
          </a:xfrm>
          <a:prstGeom prst="rect">
            <a:avLst/>
          </a:prstGeom>
          <a:noFill/>
        </p:spPr>
        <p:txBody>
          <a:bodyPr wrap="square" rtlCol="0">
            <a:spAutoFit/>
          </a:bodyPr>
          <a:lstStyle/>
          <a:p>
            <a:pPr algn="just"/>
            <a:r>
              <a:rPr lang="vi-VN" sz="1200" dirty="0">
                <a:solidFill>
                  <a:srgbClr val="FFFF00"/>
                </a:solidFill>
              </a:rPr>
              <a:t>Laravel là </a:t>
            </a:r>
            <a:r>
              <a:rPr lang="vi-VN" sz="1200" dirty="0">
                <a:solidFill>
                  <a:schemeClr val="bg1"/>
                </a:solidFill>
              </a:rPr>
              <a:t>một PHP framework ra đời vào tháng 04/2011, có mã nguồn mở và hoàn toàn miễn phí. Laravel được xây dựng nhằm hỗ trợ phát triển các phần mềm, ứng dụng, theo lối kiến trúc MVC. Hiện tại, Laravel đang là PHP framework phổ biến nhất và tốt nhất. Những lý do dưới đây sẽ phần nào giải thích cho các bạn biết tại sao Laravel lại được ưa chuộng:</a:t>
            </a:r>
          </a:p>
          <a:p>
            <a:pPr algn="just"/>
            <a:r>
              <a:rPr lang="vi-VN" sz="1200" dirty="0">
                <a:solidFill>
                  <a:schemeClr val="bg1"/>
                </a:solidFill>
              </a:rPr>
              <a:t>Vì sao Laravel được ưa chuộng và sử dụng rộng rãi</a:t>
            </a:r>
          </a:p>
          <a:p>
            <a:pPr algn="just"/>
            <a:r>
              <a:rPr lang="vi-VN" sz="1200" dirty="0">
                <a:solidFill>
                  <a:schemeClr val="bg1"/>
                </a:solidFill>
              </a:rPr>
              <a:t>Cú pháp Laravel dễ hiểu rõ ràng</a:t>
            </a:r>
          </a:p>
          <a:p>
            <a:pPr algn="just"/>
            <a:r>
              <a:rPr lang="vi-VN" sz="1200" dirty="0">
                <a:solidFill>
                  <a:schemeClr val="bg1"/>
                </a:solidFill>
              </a:rPr>
              <a:t>Laravel có hệ thống đóng gói modular và quản lý gói phụ thuộc</a:t>
            </a:r>
          </a:p>
          <a:p>
            <a:pPr algn="just"/>
            <a:r>
              <a:rPr lang="vi-VN" sz="1200" dirty="0">
                <a:solidFill>
                  <a:schemeClr val="bg1"/>
                </a:solidFill>
              </a:rPr>
              <a:t>Cung cấp nhiều cách khác nhau để truy cập vào các cơ sở dữ liệu quan hệ </a:t>
            </a:r>
          </a:p>
          <a:p>
            <a:pPr algn="just"/>
            <a:r>
              <a:rPr lang="vi-VN" sz="1200" dirty="0">
                <a:solidFill>
                  <a:schemeClr val="bg1"/>
                </a:solidFill>
              </a:rPr>
              <a:t>Laravel cũng có nhiều tiện ích khác nhau hỗ trợ việc triển khai vào bảo trì ứng dụng.</a:t>
            </a:r>
          </a:p>
          <a:p>
            <a:pPr algn="just"/>
            <a:r>
              <a:rPr lang="vi-VN" sz="1200" dirty="0">
                <a:solidFill>
                  <a:schemeClr val="bg1"/>
                </a:solidFill>
              </a:rPr>
              <a:t>Liên tục cập nhật công nghệ và tích hợp vào bên trong </a:t>
            </a:r>
            <a:r>
              <a:rPr lang="vi-VN" sz="1200" dirty="0" smtClean="0">
                <a:solidFill>
                  <a:schemeClr val="bg1"/>
                </a:solidFill>
              </a:rPr>
              <a:t>core</a:t>
            </a:r>
            <a:endParaRPr lang="en-US" sz="1200" dirty="0" smtClean="0">
              <a:solidFill>
                <a:schemeClr val="bg1"/>
              </a:solidFill>
            </a:endParaRPr>
          </a:p>
          <a:p>
            <a:pPr algn="just"/>
            <a:endParaRPr lang="vi-VN" sz="1200" dirty="0">
              <a:solidFill>
                <a:schemeClr val="bg1"/>
              </a:solidFill>
            </a:endParaRPr>
          </a:p>
        </p:txBody>
      </p:sp>
      <p:sp>
        <p:nvSpPr>
          <p:cNvPr id="6" name="TextBox 5"/>
          <p:cNvSpPr txBox="1"/>
          <p:nvPr/>
        </p:nvSpPr>
        <p:spPr>
          <a:xfrm>
            <a:off x="154996" y="2479619"/>
            <a:ext cx="8895561" cy="2123658"/>
          </a:xfrm>
          <a:prstGeom prst="rect">
            <a:avLst/>
          </a:prstGeom>
          <a:noFill/>
        </p:spPr>
        <p:txBody>
          <a:bodyPr wrap="square" rtlCol="0">
            <a:spAutoFit/>
          </a:bodyPr>
          <a:lstStyle/>
          <a:p>
            <a:pPr algn="just"/>
            <a:r>
              <a:rPr lang="vi-VN" sz="1200" dirty="0">
                <a:solidFill>
                  <a:srgbClr val="FFFF00"/>
                </a:solidFill>
              </a:rPr>
              <a:t>Cấu hình yêu cầu khi cài đặt laravel</a:t>
            </a:r>
          </a:p>
          <a:p>
            <a:pPr algn="just"/>
            <a:r>
              <a:rPr lang="vi-VN" sz="1200" dirty="0" smtClean="0">
                <a:solidFill>
                  <a:schemeClr val="bg1"/>
                </a:solidFill>
              </a:rPr>
              <a:t>PHP </a:t>
            </a:r>
            <a:r>
              <a:rPr lang="vi-VN" sz="1200" dirty="0">
                <a:solidFill>
                  <a:schemeClr val="bg1"/>
                </a:solidFill>
              </a:rPr>
              <a:t>&gt;= 7</a:t>
            </a:r>
          </a:p>
          <a:p>
            <a:pPr algn="just"/>
            <a:r>
              <a:rPr lang="vi-VN" sz="1200" dirty="0">
                <a:solidFill>
                  <a:schemeClr val="bg1"/>
                </a:solidFill>
              </a:rPr>
              <a:t>BCMath PHP Extension</a:t>
            </a:r>
          </a:p>
          <a:p>
            <a:pPr algn="just"/>
            <a:r>
              <a:rPr lang="vi-VN" sz="1200" dirty="0">
                <a:solidFill>
                  <a:schemeClr val="bg1"/>
                </a:solidFill>
              </a:rPr>
              <a:t>Ctype PHP Extension</a:t>
            </a:r>
          </a:p>
          <a:p>
            <a:pPr algn="just"/>
            <a:r>
              <a:rPr lang="vi-VN" sz="1200" dirty="0">
                <a:solidFill>
                  <a:schemeClr val="bg1"/>
                </a:solidFill>
              </a:rPr>
              <a:t>Fileinfo PHP Extension</a:t>
            </a:r>
          </a:p>
          <a:p>
            <a:pPr algn="just"/>
            <a:r>
              <a:rPr lang="vi-VN" sz="1200" dirty="0">
                <a:solidFill>
                  <a:schemeClr val="bg1"/>
                </a:solidFill>
              </a:rPr>
              <a:t>JSON PHP Extension</a:t>
            </a:r>
          </a:p>
          <a:p>
            <a:pPr algn="just"/>
            <a:r>
              <a:rPr lang="vi-VN" sz="1200" dirty="0">
                <a:solidFill>
                  <a:schemeClr val="bg1"/>
                </a:solidFill>
              </a:rPr>
              <a:t>Mbstring PHP Extension</a:t>
            </a:r>
          </a:p>
          <a:p>
            <a:pPr algn="just"/>
            <a:r>
              <a:rPr lang="vi-VN" sz="1200" dirty="0">
                <a:solidFill>
                  <a:schemeClr val="bg1"/>
                </a:solidFill>
              </a:rPr>
              <a:t>OpenSSL PHP Extension</a:t>
            </a:r>
          </a:p>
          <a:p>
            <a:pPr algn="just"/>
            <a:r>
              <a:rPr lang="vi-VN" sz="1200" dirty="0">
                <a:solidFill>
                  <a:schemeClr val="bg1"/>
                </a:solidFill>
              </a:rPr>
              <a:t>PDO PHP Extension</a:t>
            </a:r>
          </a:p>
          <a:p>
            <a:pPr algn="just"/>
            <a:r>
              <a:rPr lang="vi-VN" sz="1200" dirty="0">
                <a:solidFill>
                  <a:schemeClr val="bg1"/>
                </a:solidFill>
              </a:rPr>
              <a:t>Tokenizer PHP Extension</a:t>
            </a:r>
          </a:p>
          <a:p>
            <a:pPr algn="just"/>
            <a:r>
              <a:rPr lang="vi-VN" sz="1200" dirty="0">
                <a:solidFill>
                  <a:schemeClr val="bg1"/>
                </a:solidFill>
              </a:rPr>
              <a:t>XML PHP Extension</a:t>
            </a:r>
          </a:p>
        </p:txBody>
      </p:sp>
      <p:sp>
        <p:nvSpPr>
          <p:cNvPr id="7" name="TextBox 6"/>
          <p:cNvSpPr txBox="1"/>
          <p:nvPr/>
        </p:nvSpPr>
        <p:spPr>
          <a:xfrm>
            <a:off x="154996" y="4603277"/>
            <a:ext cx="8895561" cy="276999"/>
          </a:xfrm>
          <a:prstGeom prst="rect">
            <a:avLst/>
          </a:prstGeom>
          <a:noFill/>
        </p:spPr>
        <p:txBody>
          <a:bodyPr wrap="square" rtlCol="0">
            <a:spAutoFit/>
          </a:bodyPr>
          <a:lstStyle/>
          <a:p>
            <a:pPr algn="just"/>
            <a:r>
              <a:rPr lang="vi-VN" sz="1200" dirty="0">
                <a:solidFill>
                  <a:schemeClr val="bg1"/>
                </a:solidFill>
              </a:rPr>
              <a:t>Hướng dẫn Download và cài đặt laravel : Cài đặt Composer và XAMPP và MYSQL chúng ta đã nói ở trên </a:t>
            </a:r>
          </a:p>
        </p:txBody>
      </p:sp>
    </p:spTree>
    <p:extLst>
      <p:ext uri="{BB962C8B-B14F-4D97-AF65-F5344CB8AC3E}">
        <p14:creationId xmlns:p14="http://schemas.microsoft.com/office/powerpoint/2010/main" val="106915589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fr-FR" dirty="0" err="1">
                <a:solidFill>
                  <a:srgbClr val="FFFF00"/>
                </a:solidFill>
              </a:rPr>
              <a:t>Cấu</a:t>
            </a:r>
            <a:r>
              <a:rPr lang="fr-FR" dirty="0">
                <a:solidFill>
                  <a:srgbClr val="FFFF00"/>
                </a:solidFill>
              </a:rPr>
              <a:t> </a:t>
            </a:r>
            <a:r>
              <a:rPr lang="fr-FR" dirty="0" err="1">
                <a:solidFill>
                  <a:srgbClr val="FFFF00"/>
                </a:solidFill>
              </a:rPr>
              <a:t>trúc</a:t>
            </a:r>
            <a:r>
              <a:rPr lang="fr-FR" dirty="0">
                <a:solidFill>
                  <a:srgbClr val="FFFF00"/>
                </a:solidFill>
              </a:rPr>
              <a:t> </a:t>
            </a:r>
            <a:r>
              <a:rPr lang="fr-FR" dirty="0" err="1">
                <a:solidFill>
                  <a:srgbClr val="FFFF00"/>
                </a:solidFill>
              </a:rPr>
              <a:t>của</a:t>
            </a:r>
            <a:r>
              <a:rPr lang="fr-FR" dirty="0">
                <a:solidFill>
                  <a:srgbClr val="FFFF00"/>
                </a:solidFill>
              </a:rPr>
              <a:t> </a:t>
            </a:r>
            <a:r>
              <a:rPr lang="fr-FR" dirty="0" err="1">
                <a:solidFill>
                  <a:srgbClr val="FFFF00"/>
                </a:solidFill>
              </a:rPr>
              <a:t>laravel</a:t>
            </a:r>
            <a:endParaRPr lang="en-US" dirty="0">
              <a:solidFill>
                <a:srgbClr val="FFFF00"/>
              </a:solidFill>
            </a:endParaRPr>
          </a:p>
        </p:txBody>
      </p:sp>
      <p:sp>
        <p:nvSpPr>
          <p:cNvPr id="5" name="TextBox 4"/>
          <p:cNvSpPr txBox="1"/>
          <p:nvPr/>
        </p:nvSpPr>
        <p:spPr>
          <a:xfrm>
            <a:off x="154996" y="765397"/>
            <a:ext cx="8895561" cy="461665"/>
          </a:xfrm>
          <a:prstGeom prst="rect">
            <a:avLst/>
          </a:prstGeom>
          <a:noFill/>
        </p:spPr>
        <p:txBody>
          <a:bodyPr wrap="square" rtlCol="0">
            <a:spAutoFit/>
          </a:bodyPr>
          <a:lstStyle/>
          <a:p>
            <a:pPr algn="just"/>
            <a:r>
              <a:rPr lang="vi-VN" sz="1200" dirty="0">
                <a:solidFill>
                  <a:srgbClr val="FFFF00"/>
                </a:solidFill>
              </a:rPr>
              <a:t>Cấu Trúc của Laravel: </a:t>
            </a:r>
            <a:r>
              <a:rPr lang="vi-VN" sz="1200" dirty="0">
                <a:solidFill>
                  <a:schemeClr val="bg1"/>
                </a:solidFill>
              </a:rPr>
              <a:t>Laravel là một framework PHP mạnh mẽ và linh hoạt, được xây dựng để giúp các nhà phát triển tạo ra các ứng dụng web một cách dễ dàng và hiệu quả. Dưới đây là cấu trúc thư mục và một số thư mục quan trọng của Laravel</a:t>
            </a:r>
          </a:p>
        </p:txBody>
      </p:sp>
      <p:pic>
        <p:nvPicPr>
          <p:cNvPr id="2" name="Picture 1"/>
          <p:cNvPicPr>
            <a:picLocks noChangeAspect="1"/>
          </p:cNvPicPr>
          <p:nvPr/>
        </p:nvPicPr>
        <p:blipFill>
          <a:blip r:embed="rId3"/>
          <a:stretch>
            <a:fillRect/>
          </a:stretch>
        </p:blipFill>
        <p:spPr>
          <a:xfrm>
            <a:off x="246113" y="1222598"/>
            <a:ext cx="3658442" cy="3596357"/>
          </a:xfrm>
          <a:prstGeom prst="rect">
            <a:avLst/>
          </a:prstGeom>
        </p:spPr>
      </p:pic>
      <p:pic>
        <p:nvPicPr>
          <p:cNvPr id="3" name="Picture 2"/>
          <p:cNvPicPr>
            <a:picLocks noChangeAspect="1"/>
          </p:cNvPicPr>
          <p:nvPr/>
        </p:nvPicPr>
        <p:blipFill>
          <a:blip r:embed="rId4"/>
          <a:stretch>
            <a:fillRect/>
          </a:stretch>
        </p:blipFill>
        <p:spPr>
          <a:xfrm>
            <a:off x="4066835" y="1222598"/>
            <a:ext cx="1607147" cy="3664055"/>
          </a:xfrm>
          <a:prstGeom prst="rect">
            <a:avLst/>
          </a:prstGeom>
        </p:spPr>
      </p:pic>
      <p:pic>
        <p:nvPicPr>
          <p:cNvPr id="8" name="Picture 7"/>
          <p:cNvPicPr>
            <a:picLocks noChangeAspect="1"/>
          </p:cNvPicPr>
          <p:nvPr/>
        </p:nvPicPr>
        <p:blipFill>
          <a:blip r:embed="rId5"/>
          <a:stretch>
            <a:fillRect/>
          </a:stretch>
        </p:blipFill>
        <p:spPr>
          <a:xfrm>
            <a:off x="6106203" y="1222598"/>
            <a:ext cx="1629488" cy="3884612"/>
          </a:xfrm>
          <a:prstGeom prst="rect">
            <a:avLst/>
          </a:prstGeom>
        </p:spPr>
      </p:pic>
    </p:spTree>
    <p:extLst>
      <p:ext uri="{BB962C8B-B14F-4D97-AF65-F5344CB8AC3E}">
        <p14:creationId xmlns:p14="http://schemas.microsoft.com/office/powerpoint/2010/main" val="207050589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fr-FR" dirty="0" err="1">
                <a:solidFill>
                  <a:srgbClr val="FFFF00"/>
                </a:solidFill>
              </a:rPr>
              <a:t>Cấu</a:t>
            </a:r>
            <a:r>
              <a:rPr lang="fr-FR" dirty="0">
                <a:solidFill>
                  <a:srgbClr val="FFFF00"/>
                </a:solidFill>
              </a:rPr>
              <a:t> </a:t>
            </a:r>
            <a:r>
              <a:rPr lang="fr-FR" dirty="0" err="1">
                <a:solidFill>
                  <a:srgbClr val="FFFF00"/>
                </a:solidFill>
              </a:rPr>
              <a:t>trúc</a:t>
            </a:r>
            <a:r>
              <a:rPr lang="fr-FR" dirty="0">
                <a:solidFill>
                  <a:srgbClr val="FFFF00"/>
                </a:solidFill>
              </a:rPr>
              <a:t> </a:t>
            </a:r>
            <a:r>
              <a:rPr lang="fr-FR" dirty="0" err="1">
                <a:solidFill>
                  <a:srgbClr val="FFFF00"/>
                </a:solidFill>
              </a:rPr>
              <a:t>của</a:t>
            </a:r>
            <a:r>
              <a:rPr lang="fr-FR" dirty="0">
                <a:solidFill>
                  <a:srgbClr val="FFFF00"/>
                </a:solidFill>
              </a:rPr>
              <a:t> </a:t>
            </a:r>
            <a:r>
              <a:rPr lang="fr-FR" dirty="0" err="1">
                <a:solidFill>
                  <a:srgbClr val="FFFF00"/>
                </a:solidFill>
              </a:rPr>
              <a:t>laravel</a:t>
            </a:r>
            <a:endParaRPr lang="en-US" dirty="0">
              <a:solidFill>
                <a:srgbClr val="FFFF00"/>
              </a:solidFill>
            </a:endParaRPr>
          </a:p>
        </p:txBody>
      </p:sp>
      <p:sp>
        <p:nvSpPr>
          <p:cNvPr id="5" name="TextBox 4"/>
          <p:cNvSpPr txBox="1"/>
          <p:nvPr/>
        </p:nvSpPr>
        <p:spPr>
          <a:xfrm>
            <a:off x="299509" y="2947943"/>
            <a:ext cx="8895561" cy="2123658"/>
          </a:xfrm>
          <a:prstGeom prst="rect">
            <a:avLst/>
          </a:prstGeom>
          <a:noFill/>
        </p:spPr>
        <p:txBody>
          <a:bodyPr wrap="square" rtlCol="0">
            <a:spAutoFit/>
          </a:bodyPr>
          <a:lstStyle/>
          <a:p>
            <a:pPr algn="just"/>
            <a:r>
              <a:rPr lang="vi-VN" sz="1200" dirty="0">
                <a:solidFill>
                  <a:srgbClr val="FFFF00"/>
                </a:solidFill>
              </a:rPr>
              <a:t>ootstrap</a:t>
            </a:r>
            <a:r>
              <a:rPr lang="vi-VN" sz="1200" dirty="0">
                <a:solidFill>
                  <a:schemeClr val="bg1"/>
                </a:solidFill>
              </a:rPr>
              <a:t>: Chứa tập tin điều hướng hệ thống.</a:t>
            </a:r>
          </a:p>
          <a:p>
            <a:pPr algn="just"/>
            <a:r>
              <a:rPr lang="vi-VN" sz="1200" dirty="0">
                <a:solidFill>
                  <a:srgbClr val="FFFF00"/>
                </a:solidFill>
              </a:rPr>
              <a:t>config: </a:t>
            </a:r>
            <a:r>
              <a:rPr lang="vi-VN" sz="1200" dirty="0">
                <a:solidFill>
                  <a:schemeClr val="bg1"/>
                </a:solidFill>
              </a:rPr>
              <a:t>Chứa mọi tập tin cấu hình của Laravel.</a:t>
            </a:r>
          </a:p>
          <a:p>
            <a:pPr algn="just"/>
            <a:r>
              <a:rPr lang="vi-VN" sz="1200" dirty="0">
                <a:solidFill>
                  <a:srgbClr val="FFFF00"/>
                </a:solidFill>
              </a:rPr>
              <a:t>database: </a:t>
            </a:r>
            <a:r>
              <a:rPr lang="vi-VN" sz="1200" dirty="0">
                <a:solidFill>
                  <a:schemeClr val="bg1"/>
                </a:solidFill>
              </a:rPr>
              <a:t>Chứa các thư mục tập tin về database.</a:t>
            </a:r>
          </a:p>
          <a:p>
            <a:pPr algn="just"/>
            <a:r>
              <a:rPr lang="vi-VN" sz="1200" dirty="0">
                <a:solidFill>
                  <a:srgbClr val="FFFF00"/>
                </a:solidFill>
              </a:rPr>
              <a:t>migrations: </a:t>
            </a:r>
            <a:r>
              <a:rPr lang="vi-VN" sz="1200" dirty="0">
                <a:solidFill>
                  <a:schemeClr val="bg1"/>
                </a:solidFill>
              </a:rPr>
              <a:t>Chứa các tập tin định nghĩa,khởi tạo và sửa bảng.</a:t>
            </a:r>
          </a:p>
          <a:p>
            <a:pPr algn="just"/>
            <a:r>
              <a:rPr lang="vi-VN" sz="1200" dirty="0">
                <a:solidFill>
                  <a:srgbClr val="FFFF00"/>
                </a:solidFill>
              </a:rPr>
              <a:t>seeds: </a:t>
            </a:r>
            <a:r>
              <a:rPr lang="vi-VN" sz="1200" dirty="0">
                <a:solidFill>
                  <a:schemeClr val="bg1"/>
                </a:solidFill>
              </a:rPr>
              <a:t>Chứa các tập tin định nghĩa dữ liệu insert(thêm) vào trong database.</a:t>
            </a:r>
          </a:p>
          <a:p>
            <a:pPr algn="just"/>
            <a:r>
              <a:rPr lang="vi-VN" sz="1200" dirty="0">
                <a:solidFill>
                  <a:srgbClr val="FFFF00"/>
                </a:solidFill>
              </a:rPr>
              <a:t>factories: </a:t>
            </a:r>
            <a:r>
              <a:rPr lang="vi-VN" sz="1200" dirty="0">
                <a:solidFill>
                  <a:schemeClr val="bg1"/>
                </a:solidFill>
              </a:rPr>
              <a:t>Chứa các tập tin định nghĩa các cột bảng dữ liệu để tạo ra các dữ liệu ảo</a:t>
            </a:r>
            <a:r>
              <a:rPr lang="vi-VN" sz="1200" dirty="0">
                <a:solidFill>
                  <a:srgbClr val="FFFF00"/>
                </a:solidFill>
              </a:rPr>
              <a:t>.</a:t>
            </a:r>
          </a:p>
          <a:p>
            <a:pPr algn="just"/>
            <a:r>
              <a:rPr lang="vi-VN" sz="1200" dirty="0">
                <a:solidFill>
                  <a:srgbClr val="FFFF00"/>
                </a:solidFill>
              </a:rPr>
              <a:t>public: </a:t>
            </a:r>
            <a:r>
              <a:rPr lang="vi-VN" sz="1200" dirty="0">
                <a:solidFill>
                  <a:schemeClr val="bg1"/>
                </a:solidFill>
              </a:rPr>
              <a:t>Chứa các tập tin css, js, image.</a:t>
            </a:r>
          </a:p>
          <a:p>
            <a:pPr algn="just"/>
            <a:r>
              <a:rPr lang="vi-VN" sz="1200" dirty="0">
                <a:solidFill>
                  <a:srgbClr val="FFFF00"/>
                </a:solidFill>
              </a:rPr>
              <a:t>index.php: </a:t>
            </a:r>
            <a:r>
              <a:rPr lang="vi-VN" sz="1200" dirty="0">
                <a:solidFill>
                  <a:schemeClr val="bg1"/>
                </a:solidFill>
              </a:rPr>
              <a:t>Đây là tệp tin root của Laraver</a:t>
            </a:r>
          </a:p>
          <a:p>
            <a:pPr algn="just"/>
            <a:r>
              <a:rPr lang="vi-VN" sz="1200" dirty="0">
                <a:solidFill>
                  <a:srgbClr val="FFFF00"/>
                </a:solidFill>
              </a:rPr>
              <a:t>resources: </a:t>
            </a:r>
            <a:r>
              <a:rPr lang="vi-VN" sz="1200" dirty="0">
                <a:solidFill>
                  <a:schemeClr val="bg1"/>
                </a:solidFill>
              </a:rPr>
              <a:t>Thư mục resources, chứa những file view và raw, các file biên soạn như LESS, SASS, hoặc JavaScript. Ngoài ra còn chứa tất cả các file lang trong project.</a:t>
            </a:r>
          </a:p>
          <a:p>
            <a:pPr algn="just"/>
            <a:r>
              <a:rPr lang="vi-VN" sz="1200" dirty="0">
                <a:solidFill>
                  <a:srgbClr val="FFFF00"/>
                </a:solidFill>
              </a:rPr>
              <a:t>- resources/views: </a:t>
            </a:r>
            <a:r>
              <a:rPr lang="vi-VN" sz="1200" dirty="0">
                <a:solidFill>
                  <a:schemeClr val="bg1"/>
                </a:solidFill>
              </a:rPr>
              <a:t>Thư mục views, chứa các file view xuất giao diện người dùng.</a:t>
            </a:r>
          </a:p>
        </p:txBody>
      </p:sp>
      <p:sp>
        <p:nvSpPr>
          <p:cNvPr id="9" name="TextBox 8"/>
          <p:cNvSpPr txBox="1"/>
          <p:nvPr/>
        </p:nvSpPr>
        <p:spPr>
          <a:xfrm>
            <a:off x="307396" y="917797"/>
            <a:ext cx="8895561" cy="2123658"/>
          </a:xfrm>
          <a:prstGeom prst="rect">
            <a:avLst/>
          </a:prstGeom>
          <a:noFill/>
        </p:spPr>
        <p:txBody>
          <a:bodyPr wrap="square" rtlCol="0">
            <a:spAutoFit/>
          </a:bodyPr>
          <a:lstStyle/>
          <a:p>
            <a:pPr algn="just"/>
            <a:r>
              <a:rPr lang="vi-VN" sz="1200" dirty="0">
                <a:solidFill>
                  <a:srgbClr val="FFFF00"/>
                </a:solidFill>
              </a:rPr>
              <a:t>app: </a:t>
            </a:r>
            <a:r>
              <a:rPr lang="vi-VN" sz="1200" dirty="0">
                <a:solidFill>
                  <a:schemeClr val="bg1"/>
                </a:solidFill>
              </a:rPr>
              <a:t>Thư mục app, chứa tất cả các project được tạo, hầu hết các lớp (class) trong project được tạo đều ở trong đây. Không giống các framework khác, các file model không được chứa trong một thư mục riêng biệt mà được chứa ngay tại thư mục app này.</a:t>
            </a:r>
          </a:p>
          <a:p>
            <a:pPr algn="just"/>
            <a:r>
              <a:rPr lang="vi-VN" sz="1200" dirty="0">
                <a:solidFill>
                  <a:srgbClr val="FFFF00"/>
                </a:solidFill>
              </a:rPr>
              <a:t>Console: </a:t>
            </a:r>
            <a:r>
              <a:rPr lang="vi-VN" sz="1200" dirty="0">
                <a:solidFill>
                  <a:schemeClr val="bg1"/>
                </a:solidFill>
              </a:rPr>
              <a:t>Chứa các tập tin định nghĩa các câu lệnh trên artisan.</a:t>
            </a:r>
          </a:p>
          <a:p>
            <a:pPr algn="just"/>
            <a:r>
              <a:rPr lang="vi-VN" sz="1200" dirty="0">
                <a:solidFill>
                  <a:srgbClr val="FFFF00"/>
                </a:solidFill>
              </a:rPr>
              <a:t>Excerption: </a:t>
            </a:r>
            <a:r>
              <a:rPr lang="vi-VN" sz="1200" dirty="0">
                <a:solidFill>
                  <a:schemeClr val="bg1"/>
                </a:solidFill>
              </a:rPr>
              <a:t>Chứa các tập tin quản lý, điều hướng lỗi.</a:t>
            </a:r>
          </a:p>
          <a:p>
            <a:pPr algn="just"/>
            <a:r>
              <a:rPr lang="vi-VN" sz="1200" dirty="0">
                <a:solidFill>
                  <a:srgbClr val="FFFF00"/>
                </a:solidFill>
              </a:rPr>
              <a:t>Http</a:t>
            </a:r>
          </a:p>
          <a:p>
            <a:pPr algn="just"/>
            <a:r>
              <a:rPr lang="vi-VN" sz="1200" dirty="0">
                <a:solidFill>
                  <a:srgbClr val="FFFF00"/>
                </a:solidFill>
              </a:rPr>
              <a:t>Controllers : </a:t>
            </a:r>
            <a:r>
              <a:rPr lang="vi-VN" sz="1200" dirty="0">
                <a:solidFill>
                  <a:schemeClr val="bg1"/>
                </a:solidFill>
              </a:rPr>
              <a:t>Chứa các controllers của project.</a:t>
            </a:r>
          </a:p>
          <a:p>
            <a:pPr algn="just"/>
            <a:r>
              <a:rPr lang="vi-VN" sz="1200" dirty="0">
                <a:solidFill>
                  <a:srgbClr val="FFFF00"/>
                </a:solidFill>
              </a:rPr>
              <a:t>Middleware: </a:t>
            </a:r>
            <a:r>
              <a:rPr lang="vi-VN" sz="1200" dirty="0">
                <a:solidFill>
                  <a:schemeClr val="bg1"/>
                </a:solidFill>
              </a:rPr>
              <a:t>Chứa các tập tin lọc và ngăn chặn các requests</a:t>
            </a:r>
            <a:r>
              <a:rPr lang="vi-VN" sz="1200" dirty="0">
                <a:solidFill>
                  <a:srgbClr val="FFFF00"/>
                </a:solidFill>
              </a:rPr>
              <a:t>.</a:t>
            </a:r>
          </a:p>
          <a:p>
            <a:pPr algn="just"/>
            <a:r>
              <a:rPr lang="vi-VN" sz="1200" dirty="0">
                <a:solidFill>
                  <a:srgbClr val="FFFF00"/>
                </a:solidFill>
              </a:rPr>
              <a:t>Kernel.php: </a:t>
            </a:r>
            <a:r>
              <a:rPr lang="vi-VN" sz="1200" dirty="0">
                <a:solidFill>
                  <a:schemeClr val="bg1"/>
                </a:solidFill>
              </a:rPr>
              <a:t>Cấu hình, định nghĩa </a:t>
            </a:r>
            <a:r>
              <a:rPr lang="vi-VN" sz="1200" dirty="0" smtClean="0">
                <a:solidFill>
                  <a:schemeClr val="bg1"/>
                </a:solidFill>
              </a:rPr>
              <a:t>Middleware.</a:t>
            </a:r>
            <a:r>
              <a:rPr lang="en-US" sz="1200" dirty="0" smtClean="0">
                <a:solidFill>
                  <a:schemeClr val="bg1"/>
                </a:solidFill>
              </a:rPr>
              <a:t>s</a:t>
            </a:r>
            <a:endParaRPr lang="vi-VN" sz="1200" dirty="0">
              <a:solidFill>
                <a:schemeClr val="bg1"/>
              </a:solidFill>
            </a:endParaRPr>
          </a:p>
          <a:p>
            <a:pPr algn="just"/>
            <a:r>
              <a:rPr lang="vi-VN" sz="1200" dirty="0">
                <a:solidFill>
                  <a:srgbClr val="FFFF00"/>
                </a:solidFill>
              </a:rPr>
              <a:t>Providers: </a:t>
            </a:r>
            <a:r>
              <a:rPr lang="vi-VN" sz="1200" dirty="0">
                <a:solidFill>
                  <a:schemeClr val="bg1"/>
                </a:solidFill>
              </a:rPr>
              <a:t>Chứ các providers thực hiện việc binding vào service </a:t>
            </a:r>
            <a:r>
              <a:rPr lang="vi-VN" sz="1200" dirty="0" smtClean="0">
                <a:solidFill>
                  <a:schemeClr val="bg1"/>
                </a:solidFill>
              </a:rPr>
              <a:t>container</a:t>
            </a:r>
            <a:r>
              <a:rPr lang="en-US" sz="1200" dirty="0" smtClean="0">
                <a:solidFill>
                  <a:schemeClr val="bg1"/>
                </a:solidFill>
              </a:rPr>
              <a:t>. </a:t>
            </a:r>
            <a:endParaRPr lang="vi-VN" sz="1200" dirty="0">
              <a:solidFill>
                <a:schemeClr val="bg1"/>
              </a:solidFill>
            </a:endParaRPr>
          </a:p>
          <a:p>
            <a:pPr algn="just"/>
            <a:r>
              <a:rPr lang="vi-VN" sz="1200" dirty="0">
                <a:solidFill>
                  <a:srgbClr val="FFFF00"/>
                </a:solidFill>
              </a:rPr>
              <a:t>User.php: </a:t>
            </a:r>
            <a:r>
              <a:rPr lang="vi-VN" sz="1200" dirty="0">
                <a:solidFill>
                  <a:schemeClr val="bg1"/>
                </a:solidFill>
              </a:rPr>
              <a:t>Là model User mà Laravel tự địn sẵn cho chúng ta.</a:t>
            </a:r>
          </a:p>
        </p:txBody>
      </p:sp>
    </p:spTree>
    <p:extLst>
      <p:ext uri="{BB962C8B-B14F-4D97-AF65-F5344CB8AC3E}">
        <p14:creationId xmlns:p14="http://schemas.microsoft.com/office/powerpoint/2010/main" val="69513417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fr-FR" dirty="0" err="1">
                <a:solidFill>
                  <a:srgbClr val="FFFF00"/>
                </a:solidFill>
              </a:rPr>
              <a:t>Cấu</a:t>
            </a:r>
            <a:r>
              <a:rPr lang="fr-FR" dirty="0">
                <a:solidFill>
                  <a:srgbClr val="FFFF00"/>
                </a:solidFill>
              </a:rPr>
              <a:t> </a:t>
            </a:r>
            <a:r>
              <a:rPr lang="fr-FR" dirty="0" err="1">
                <a:solidFill>
                  <a:srgbClr val="FFFF00"/>
                </a:solidFill>
              </a:rPr>
              <a:t>trúc</a:t>
            </a:r>
            <a:r>
              <a:rPr lang="fr-FR" dirty="0">
                <a:solidFill>
                  <a:srgbClr val="FFFF00"/>
                </a:solidFill>
              </a:rPr>
              <a:t> </a:t>
            </a:r>
            <a:r>
              <a:rPr lang="fr-FR" dirty="0" err="1">
                <a:solidFill>
                  <a:srgbClr val="FFFF00"/>
                </a:solidFill>
              </a:rPr>
              <a:t>của</a:t>
            </a:r>
            <a:r>
              <a:rPr lang="fr-FR" dirty="0">
                <a:solidFill>
                  <a:srgbClr val="FFFF00"/>
                </a:solidFill>
              </a:rPr>
              <a:t> </a:t>
            </a:r>
            <a:r>
              <a:rPr lang="fr-FR" dirty="0" err="1">
                <a:solidFill>
                  <a:srgbClr val="FFFF00"/>
                </a:solidFill>
              </a:rPr>
              <a:t>laravel</a:t>
            </a:r>
            <a:endParaRPr lang="en-US" dirty="0">
              <a:solidFill>
                <a:srgbClr val="FFFF00"/>
              </a:solidFill>
            </a:endParaRPr>
          </a:p>
        </p:txBody>
      </p:sp>
      <p:sp>
        <p:nvSpPr>
          <p:cNvPr id="5" name="TextBox 4"/>
          <p:cNvSpPr txBox="1"/>
          <p:nvPr/>
        </p:nvSpPr>
        <p:spPr>
          <a:xfrm>
            <a:off x="299509" y="2856789"/>
            <a:ext cx="8895561" cy="2123658"/>
          </a:xfrm>
          <a:prstGeom prst="rect">
            <a:avLst/>
          </a:prstGeom>
          <a:noFill/>
        </p:spPr>
        <p:txBody>
          <a:bodyPr wrap="square" rtlCol="0">
            <a:spAutoFit/>
          </a:bodyPr>
          <a:lstStyle/>
          <a:p>
            <a:pPr algn="just"/>
            <a:r>
              <a:rPr lang="vi-VN" sz="1200" dirty="0">
                <a:solidFill>
                  <a:srgbClr val="FFFF00"/>
                </a:solidFill>
              </a:rPr>
              <a:t>tests: </a:t>
            </a:r>
            <a:r>
              <a:rPr lang="vi-VN" sz="1200" dirty="0">
                <a:solidFill>
                  <a:schemeClr val="bg1"/>
                </a:solidFill>
              </a:rPr>
              <a:t>Thư mục tests, chứa những file tests, như PHPUnit test.</a:t>
            </a:r>
          </a:p>
          <a:p>
            <a:pPr algn="just"/>
            <a:r>
              <a:rPr lang="vi-VN" sz="1200" dirty="0">
                <a:solidFill>
                  <a:srgbClr val="FFFF00"/>
                </a:solidFill>
              </a:rPr>
              <a:t>vendor: </a:t>
            </a:r>
            <a:r>
              <a:rPr lang="vi-VN" sz="1200" dirty="0">
                <a:solidFill>
                  <a:schemeClr val="bg1"/>
                </a:solidFill>
              </a:rPr>
              <a:t>Chứa các thư viện của composer.</a:t>
            </a:r>
          </a:p>
          <a:p>
            <a:pPr algn="just"/>
            <a:r>
              <a:rPr lang="vi-VN" sz="1200" dirty="0">
                <a:solidFill>
                  <a:srgbClr val="FFFF00"/>
                </a:solidFill>
              </a:rPr>
              <a:t>.env: </a:t>
            </a:r>
            <a:r>
              <a:rPr lang="vi-VN" sz="1200" dirty="0">
                <a:solidFill>
                  <a:schemeClr val="bg1"/>
                </a:solidFill>
              </a:rPr>
              <a:t>Là tập tin cấu hình chính của laravel như key app,database.</a:t>
            </a:r>
          </a:p>
          <a:p>
            <a:pPr algn="just"/>
            <a:r>
              <a:rPr lang="vi-VN" sz="1200" dirty="0">
                <a:solidFill>
                  <a:srgbClr val="FFFF00"/>
                </a:solidFill>
              </a:rPr>
              <a:t>.env.example: </a:t>
            </a:r>
            <a:r>
              <a:rPr lang="vi-VN" sz="1200" dirty="0">
                <a:solidFill>
                  <a:schemeClr val="bg1"/>
                </a:solidFill>
              </a:rPr>
              <a:t>Tệp tin cấu hình mẫu của laraver.</a:t>
            </a:r>
          </a:p>
          <a:p>
            <a:pPr algn="just"/>
            <a:r>
              <a:rPr lang="vi-VN" sz="1200" dirty="0">
                <a:solidFill>
                  <a:srgbClr val="FFFF00"/>
                </a:solidFill>
              </a:rPr>
              <a:t>composer.json: </a:t>
            </a:r>
            <a:r>
              <a:rPr lang="vi-VN" sz="1200" dirty="0">
                <a:solidFill>
                  <a:schemeClr val="bg1"/>
                </a:solidFill>
              </a:rPr>
              <a:t>tập tin của composer.</a:t>
            </a:r>
          </a:p>
          <a:p>
            <a:pPr algn="just"/>
            <a:r>
              <a:rPr lang="vi-VN" sz="1200" dirty="0">
                <a:solidFill>
                  <a:srgbClr val="FFFF00"/>
                </a:solidFill>
              </a:rPr>
              <a:t>composer.lock: </a:t>
            </a:r>
            <a:r>
              <a:rPr lang="vi-VN" sz="1200" dirty="0">
                <a:solidFill>
                  <a:schemeClr val="bg1"/>
                </a:solidFill>
              </a:rPr>
              <a:t>tập tin của composer.</a:t>
            </a:r>
          </a:p>
          <a:p>
            <a:pPr algn="just"/>
            <a:r>
              <a:rPr lang="vi-VN" sz="1200" dirty="0">
                <a:solidFill>
                  <a:srgbClr val="FFFF00"/>
                </a:solidFill>
              </a:rPr>
              <a:t>package.js: </a:t>
            </a:r>
            <a:r>
              <a:rPr lang="vi-VN" sz="1200" dirty="0">
                <a:solidFill>
                  <a:schemeClr val="bg1"/>
                </a:solidFill>
              </a:rPr>
              <a:t>Tập tin cấu hình của nodejs (chứa các package cần dùng cho projects).</a:t>
            </a:r>
          </a:p>
          <a:p>
            <a:pPr algn="just"/>
            <a:r>
              <a:rPr lang="vi-VN" sz="1200" dirty="0">
                <a:solidFill>
                  <a:srgbClr val="FFFF00"/>
                </a:solidFill>
              </a:rPr>
              <a:t>phpunit.xml: </a:t>
            </a:r>
            <a:r>
              <a:rPr lang="vi-VN" sz="1200" dirty="0">
                <a:solidFill>
                  <a:schemeClr val="bg1"/>
                </a:solidFill>
              </a:rPr>
              <a:t>Là tập tin xml của phpunit dùng để testing project.</a:t>
            </a:r>
          </a:p>
          <a:p>
            <a:pPr algn="just"/>
            <a:r>
              <a:rPr lang="vi-VN" sz="1200" dirty="0">
                <a:solidFill>
                  <a:srgbClr val="FFFF00"/>
                </a:solidFill>
              </a:rPr>
              <a:t>server.php: </a:t>
            </a:r>
            <a:r>
              <a:rPr lang="vi-VN" sz="1200" dirty="0">
                <a:solidFill>
                  <a:schemeClr val="bg1"/>
                </a:solidFill>
              </a:rPr>
              <a:t>Là tập tin để artisan trỏ đến tạo server khi gõ lệnh php artisan serve .</a:t>
            </a:r>
          </a:p>
          <a:p>
            <a:pPr algn="just"/>
            <a:r>
              <a:rPr lang="vi-VN" sz="1200" dirty="0">
                <a:solidFill>
                  <a:srgbClr val="FFFF00"/>
                </a:solidFill>
              </a:rPr>
              <a:t>artisan: </a:t>
            </a:r>
            <a:r>
              <a:rPr lang="vi-VN" sz="1200" dirty="0">
                <a:solidFill>
                  <a:schemeClr val="bg1"/>
                </a:solidFill>
              </a:rPr>
              <a:t>Tập tin thực thi lệnh của Laravel.</a:t>
            </a:r>
          </a:p>
          <a:p>
            <a:pPr algn="just"/>
            <a:r>
              <a:rPr lang="vi-VN" sz="1200" dirty="0">
                <a:solidFill>
                  <a:srgbClr val="FFFF00"/>
                </a:solidFill>
              </a:rPr>
              <a:t>webpack.mix.js: </a:t>
            </a:r>
            <a:r>
              <a:rPr lang="vi-VN" sz="1200" dirty="0">
                <a:solidFill>
                  <a:schemeClr val="bg1"/>
                </a:solidFill>
              </a:rPr>
              <a:t>file webpack.mix.js, file dùng để build các webpack.</a:t>
            </a:r>
          </a:p>
        </p:txBody>
      </p:sp>
      <p:sp>
        <p:nvSpPr>
          <p:cNvPr id="9" name="TextBox 8"/>
          <p:cNvSpPr txBox="1"/>
          <p:nvPr/>
        </p:nvSpPr>
        <p:spPr>
          <a:xfrm>
            <a:off x="307396" y="917797"/>
            <a:ext cx="8895561" cy="1938992"/>
          </a:xfrm>
          <a:prstGeom prst="rect">
            <a:avLst/>
          </a:prstGeom>
          <a:noFill/>
        </p:spPr>
        <p:txBody>
          <a:bodyPr wrap="square" rtlCol="0">
            <a:spAutoFit/>
          </a:bodyPr>
          <a:lstStyle/>
          <a:p>
            <a:pPr algn="just"/>
            <a:r>
              <a:rPr lang="vi-VN" sz="1200" dirty="0">
                <a:solidFill>
                  <a:srgbClr val="FFFF00"/>
                </a:solidFill>
              </a:rPr>
              <a:t>routes: </a:t>
            </a:r>
            <a:r>
              <a:rPr lang="vi-VN" sz="1200" dirty="0">
                <a:solidFill>
                  <a:schemeClr val="bg1"/>
                </a:solidFill>
              </a:rPr>
              <a:t>Thư mục routes, chứa tất cả các điều khiển route (đường dẫn) trong project. Chứa các file route sẵn có: web.php, channels.php, api.php, và console.php.</a:t>
            </a:r>
          </a:p>
          <a:p>
            <a:pPr algn="just"/>
            <a:r>
              <a:rPr lang="vi-VN" sz="1200" dirty="0">
                <a:solidFill>
                  <a:srgbClr val="FFFF00"/>
                </a:solidFill>
              </a:rPr>
              <a:t>- file api.php, điều khiển các route của ứng dụng, như route của ứng dụng User (đăng ký, đăng nhập, ...).</a:t>
            </a:r>
          </a:p>
          <a:p>
            <a:pPr algn="just"/>
            <a:r>
              <a:rPr lang="vi-VN" sz="1200" dirty="0">
                <a:solidFill>
                  <a:srgbClr val="FFFF00"/>
                </a:solidFill>
              </a:rPr>
              <a:t>- file web.php, điều khiển các route của view, như route của trang top, sản phẩm, ...</a:t>
            </a:r>
          </a:p>
          <a:p>
            <a:pPr algn="just"/>
            <a:r>
              <a:rPr lang="vi-VN" sz="1200" dirty="0">
                <a:solidFill>
                  <a:srgbClr val="FFFF00"/>
                </a:solidFill>
              </a:rPr>
              <a:t>storage: </a:t>
            </a:r>
            <a:r>
              <a:rPr lang="vi-VN" sz="1200" dirty="0">
                <a:solidFill>
                  <a:schemeClr val="bg1"/>
                </a:solidFill>
              </a:rPr>
              <a:t>Thư mục storage, chứa các file biên soạn blade templates của bạn, file based sessions, file caches, và những file sinh ra từ project.</a:t>
            </a:r>
          </a:p>
          <a:p>
            <a:pPr algn="just"/>
            <a:r>
              <a:rPr lang="vi-VN" sz="1200" dirty="0">
                <a:solidFill>
                  <a:srgbClr val="FFFF00"/>
                </a:solidFill>
              </a:rPr>
              <a:t>- Thư mục app, dùng để chứa những file sinh ra từ project.</a:t>
            </a:r>
          </a:p>
          <a:p>
            <a:pPr algn="just"/>
            <a:r>
              <a:rPr lang="vi-VN" sz="1200" dirty="0">
                <a:solidFill>
                  <a:srgbClr val="FFFF00"/>
                </a:solidFill>
              </a:rPr>
              <a:t>- Thư mục framework, chứa những file sinh ra từ framework và caches.</a:t>
            </a:r>
          </a:p>
          <a:p>
            <a:pPr algn="just"/>
            <a:r>
              <a:rPr lang="vi-VN" sz="1200" dirty="0">
                <a:solidFill>
                  <a:srgbClr val="FFFF00"/>
                </a:solidFill>
              </a:rPr>
              <a:t>- Thư mục logs, chứa những file logs.</a:t>
            </a:r>
          </a:p>
          <a:p>
            <a:pPr algn="just"/>
            <a:r>
              <a:rPr lang="vi-VN" sz="1200" dirty="0">
                <a:solidFill>
                  <a:srgbClr val="FFFF00"/>
                </a:solidFill>
              </a:rPr>
              <a:t>- Thư mục /storage/app/public, lưu những file người dùng tạo ra như hình ảnh</a:t>
            </a:r>
            <a:endParaRPr lang="vi-VN" sz="1200" dirty="0">
              <a:solidFill>
                <a:schemeClr val="bg1"/>
              </a:solidFill>
            </a:endParaRPr>
          </a:p>
        </p:txBody>
      </p:sp>
    </p:spTree>
    <p:extLst>
      <p:ext uri="{BB962C8B-B14F-4D97-AF65-F5344CB8AC3E}">
        <p14:creationId xmlns:p14="http://schemas.microsoft.com/office/powerpoint/2010/main" val="380435025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Thư mục "app" trong Laravel</a:t>
            </a:r>
            <a:endParaRPr lang="en-US" dirty="0">
              <a:solidFill>
                <a:srgbClr val="FFFF00"/>
              </a:solidFill>
            </a:endParaRPr>
          </a:p>
        </p:txBody>
      </p:sp>
      <p:sp>
        <p:nvSpPr>
          <p:cNvPr id="9" name="TextBox 8"/>
          <p:cNvSpPr txBox="1"/>
          <p:nvPr/>
        </p:nvSpPr>
        <p:spPr>
          <a:xfrm>
            <a:off x="248439" y="720977"/>
            <a:ext cx="8895561" cy="3416320"/>
          </a:xfrm>
          <a:prstGeom prst="rect">
            <a:avLst/>
          </a:prstGeom>
          <a:noFill/>
        </p:spPr>
        <p:txBody>
          <a:bodyPr wrap="square" rtlCol="0">
            <a:spAutoFit/>
          </a:bodyPr>
          <a:lstStyle/>
          <a:p>
            <a:pPr algn="just"/>
            <a:r>
              <a:rPr lang="vi-VN" sz="1200" dirty="0">
                <a:solidFill>
                  <a:srgbClr val="FFFF00"/>
                </a:solidFill>
              </a:rPr>
              <a:t>Thư mục console là </a:t>
            </a:r>
            <a:r>
              <a:rPr lang="vi-VN" sz="1200" dirty="0">
                <a:solidFill>
                  <a:schemeClr val="bg1"/>
                </a:solidFill>
              </a:rPr>
              <a:t>nơi chứa các lệnh Artisan do chính chúng ta tạo ra trong ứng dụng với lệnh make:command trong commander. Nơi đây còn chứa file Kernel.php, nó sẽ thực hiện việc đăng ký các lệnh Artisan của riêng bạn, ngoài ra có thể đặt lịch trình tác vụ cho các lệnh Artisan ấy</a:t>
            </a:r>
            <a:r>
              <a:rPr lang="vi-VN" sz="1200" dirty="0" smtClean="0">
                <a:solidFill>
                  <a:schemeClr val="bg1"/>
                </a:solidFill>
              </a:rPr>
              <a:t>.</a:t>
            </a:r>
            <a:endParaRPr lang="en-US" sz="1200" dirty="0" smtClean="0">
              <a:solidFill>
                <a:schemeClr val="bg1"/>
              </a:solidFill>
            </a:endParaRPr>
          </a:p>
          <a:p>
            <a:pPr algn="just"/>
            <a:r>
              <a:rPr lang="vi-VN" sz="1200" dirty="0">
                <a:solidFill>
                  <a:srgbClr val="FFFF00"/>
                </a:solidFill>
              </a:rPr>
              <a:t>Thư mục Exceptions (The Exceptions directory):  </a:t>
            </a:r>
            <a:r>
              <a:rPr lang="vi-VN" sz="1200" dirty="0">
                <a:solidFill>
                  <a:schemeClr val="bg1"/>
                </a:solidFill>
              </a:rPr>
              <a:t>này sẽ chứa các xử lý ngoại lệ (exception handler) của ứng dụng. Nếu chúng ta muốn tùy chỉnh cách mà những exception này ghi lại hoặc hiển thị, thì hãy sửa đổi file Handler.php trong thư mục này. Tuy nhiên việc này cũng không cần thiết cho lắm vì Laravel đã làm quá tốt rồi nên tốt nhất là không động sử </a:t>
            </a:r>
            <a:r>
              <a:rPr lang="vi-VN" sz="1200" dirty="0" smtClean="0">
                <a:solidFill>
                  <a:schemeClr val="bg1"/>
                </a:solidFill>
              </a:rPr>
              <a:t>dụng</a:t>
            </a:r>
            <a:endParaRPr lang="en-US" sz="1200" dirty="0" smtClean="0">
              <a:solidFill>
                <a:schemeClr val="bg1"/>
              </a:solidFill>
            </a:endParaRPr>
          </a:p>
          <a:p>
            <a:pPr algn="just"/>
            <a:r>
              <a:rPr lang="vi-VN" sz="1200" dirty="0">
                <a:solidFill>
                  <a:srgbClr val="FFFF00"/>
                </a:solidFill>
              </a:rPr>
              <a:t>Thư mục Http (The Http directory): </a:t>
            </a:r>
            <a:r>
              <a:rPr lang="vi-VN" sz="1200" dirty="0">
                <a:solidFill>
                  <a:schemeClr val="bg1"/>
                </a:solidFill>
              </a:rPr>
              <a:t>Thư mục này sẽ chứa các controller, middleware và form request. Ở đây cũng có File Kernel.php dùng để định nghĩa cho các middleware. Nói chung thư mục này sẽ chứa các thành phần sẽ xử lý các yêu cầu đến ứng dụng, chẳng hạn các request từ phía client</a:t>
            </a:r>
            <a:r>
              <a:rPr lang="vi-VN" sz="1200" dirty="0" smtClean="0">
                <a:solidFill>
                  <a:schemeClr val="bg1"/>
                </a:solidFill>
              </a:rPr>
              <a:t>.</a:t>
            </a:r>
            <a:endParaRPr lang="en-US" sz="1200" dirty="0" smtClean="0">
              <a:solidFill>
                <a:schemeClr val="bg1"/>
              </a:solidFill>
            </a:endParaRPr>
          </a:p>
          <a:p>
            <a:pPr algn="just"/>
            <a:r>
              <a:rPr lang="vi-VN" sz="1200" dirty="0">
                <a:solidFill>
                  <a:srgbClr val="FFFF00"/>
                </a:solidFill>
              </a:rPr>
              <a:t>Thư mục Providers </a:t>
            </a:r>
            <a:r>
              <a:rPr lang="vi-VN" sz="1200" dirty="0">
                <a:solidFill>
                  <a:schemeClr val="bg1"/>
                </a:solidFill>
              </a:rPr>
              <a:t>chứa tất cả các nhà cung cấp dịch vụ (service provider) cho ứng dụng của chúng ta. Các service provider này có nhiệm vụ khởi động ứng dụng bằng cách ràng buộc các service trong vùng chứa của nó, đăng ký các sự kiện hoặc thực thi các mã lệnh để chuẩn bị đáp ứng cho các request đến ứng dụng. </a:t>
            </a:r>
            <a:endParaRPr lang="en-US" sz="1200" dirty="0" smtClean="0">
              <a:solidFill>
                <a:schemeClr val="bg1"/>
              </a:solidFill>
            </a:endParaRPr>
          </a:p>
          <a:p>
            <a:pPr algn="just"/>
            <a:r>
              <a:rPr lang="vi-VN" sz="1200" dirty="0">
                <a:solidFill>
                  <a:srgbClr val="FFFF00"/>
                </a:solidFill>
              </a:rPr>
              <a:t>Thư mục Broadcasting </a:t>
            </a:r>
            <a:r>
              <a:rPr lang="vi-VN" sz="1200" dirty="0">
                <a:solidFill>
                  <a:schemeClr val="bg1"/>
                </a:solidFill>
              </a:rPr>
              <a:t>này là nơi chứa tất cả các lớp broadcasting channel. Mặc định thì thư mục Broadcasting này không được khởi tạo trước, nó sẽ xuất hiện khi tạo một lớp broadcasting channel đầu tiên với lệnh</a:t>
            </a:r>
            <a:r>
              <a:rPr lang="vi-VN" sz="1200" dirty="0" smtClean="0">
                <a:solidFill>
                  <a:schemeClr val="bg1"/>
                </a:solidFill>
              </a:rPr>
              <a:t>:</a:t>
            </a:r>
            <a:endParaRPr lang="en-US" sz="1200" dirty="0" smtClean="0">
              <a:solidFill>
                <a:schemeClr val="bg1"/>
              </a:solidFill>
            </a:endParaRPr>
          </a:p>
          <a:p>
            <a:pPr algn="just"/>
            <a:r>
              <a:rPr lang="vi-VN" sz="1200" dirty="0">
                <a:solidFill>
                  <a:srgbClr val="FFFF00"/>
                </a:solidFill>
              </a:rPr>
              <a:t>Thư mục Events : </a:t>
            </a:r>
            <a:r>
              <a:rPr lang="vi-VN" sz="1200" dirty="0">
                <a:solidFill>
                  <a:schemeClr val="bg1"/>
                </a:solidFill>
              </a:rPr>
              <a:t>Khởi đầu thư mục này không tồn tại trong App mà chúng ta sẽ khởi tạo. Để khởi tạo thư mục cũng như một lớp sự kiện (event class), chúng ta phải thực hiện chuỗi lệnh sau</a:t>
            </a:r>
            <a:r>
              <a:rPr lang="vi-VN" sz="1200" dirty="0" smtClean="0">
                <a:solidFill>
                  <a:schemeClr val="bg1"/>
                </a:solidFill>
              </a:rPr>
              <a:t>:</a:t>
            </a:r>
            <a:endParaRPr lang="en-US" sz="1200" dirty="0" smtClean="0">
              <a:solidFill>
                <a:schemeClr val="bg1"/>
              </a:solidFill>
            </a:endParaRPr>
          </a:p>
          <a:p>
            <a:pPr algn="just"/>
            <a:r>
              <a:rPr lang="en-US" sz="1200" dirty="0" err="1">
                <a:solidFill>
                  <a:srgbClr val="FFFF00"/>
                </a:solidFill>
              </a:rPr>
              <a:t>php</a:t>
            </a:r>
            <a:r>
              <a:rPr lang="en-US" sz="1200" dirty="0">
                <a:solidFill>
                  <a:srgbClr val="FFFF00"/>
                </a:solidFill>
              </a:rPr>
              <a:t> artisan </a:t>
            </a:r>
            <a:r>
              <a:rPr lang="en-US" sz="1200" dirty="0" err="1">
                <a:solidFill>
                  <a:srgbClr val="FFFF00"/>
                </a:solidFill>
              </a:rPr>
              <a:t>event:generate</a:t>
            </a:r>
            <a:endParaRPr lang="en-US" sz="1200" dirty="0">
              <a:solidFill>
                <a:srgbClr val="FFFF00"/>
              </a:solidFill>
            </a:endParaRPr>
          </a:p>
          <a:p>
            <a:pPr algn="just"/>
            <a:r>
              <a:rPr lang="en-US" sz="1200" dirty="0" err="1">
                <a:solidFill>
                  <a:srgbClr val="FFFF00"/>
                </a:solidFill>
              </a:rPr>
              <a:t>php</a:t>
            </a:r>
            <a:r>
              <a:rPr lang="en-US" sz="1200" dirty="0">
                <a:solidFill>
                  <a:srgbClr val="FFFF00"/>
                </a:solidFill>
              </a:rPr>
              <a:t> artisan </a:t>
            </a:r>
            <a:r>
              <a:rPr lang="en-US" sz="1200" dirty="0" err="1">
                <a:solidFill>
                  <a:srgbClr val="FFFF00"/>
                </a:solidFill>
              </a:rPr>
              <a:t>make:event</a:t>
            </a:r>
            <a:r>
              <a:rPr lang="en-US" sz="1200" dirty="0">
                <a:solidFill>
                  <a:srgbClr val="FFFF00"/>
                </a:solidFill>
              </a:rPr>
              <a:t> </a:t>
            </a:r>
            <a:r>
              <a:rPr lang="en-US" sz="1200" dirty="0" err="1" smtClean="0">
                <a:solidFill>
                  <a:srgbClr val="FFFF00"/>
                </a:solidFill>
              </a:rPr>
              <a:t>TestEvent</a:t>
            </a:r>
            <a:endParaRPr lang="en-US" sz="1200" dirty="0" smtClean="0">
              <a:solidFill>
                <a:srgbClr val="FFFF00"/>
              </a:solidFill>
            </a:endParaRPr>
          </a:p>
        </p:txBody>
      </p:sp>
      <p:sp>
        <p:nvSpPr>
          <p:cNvPr id="8" name="TextBox 7"/>
          <p:cNvSpPr txBox="1"/>
          <p:nvPr/>
        </p:nvSpPr>
        <p:spPr>
          <a:xfrm>
            <a:off x="248438" y="4037180"/>
            <a:ext cx="8895561" cy="1015663"/>
          </a:xfrm>
          <a:prstGeom prst="rect">
            <a:avLst/>
          </a:prstGeom>
          <a:noFill/>
        </p:spPr>
        <p:txBody>
          <a:bodyPr wrap="square" rtlCol="0">
            <a:spAutoFit/>
          </a:bodyPr>
          <a:lstStyle/>
          <a:p>
            <a:pPr algn="just"/>
            <a:r>
              <a:rPr lang="vi-VN" sz="1200" dirty="0">
                <a:solidFill>
                  <a:srgbClr val="FFFF00"/>
                </a:solidFill>
              </a:rPr>
              <a:t>Thư mục Listeners </a:t>
            </a:r>
            <a:r>
              <a:rPr lang="vi-VN" sz="1200" dirty="0">
                <a:solidFill>
                  <a:schemeClr val="bg1"/>
                </a:solidFill>
              </a:rPr>
              <a:t>dùng để chứa các lớp xử lý các event ở trên, gọi là event listener (người lắng nghe sự kiện). Các event listener này sẽ hoạt động khi nhận được một event khởi tạo và thực thi nhiệm vụ được khai báo trước. Chẳng hạn như sự kiện UserRegisterd có thể xử lý bởi listener SendWelcomeEMail. Tức là khi listener SendWelcomeEmail lắng nghe được event UserRegistered khởi tạo thì nó sẽ thực thi gửi một email welcome rồi sau đó trả về cho người dùng biết là tài khoản đã được đăng ký.</a:t>
            </a:r>
            <a:endParaRPr lang="en-US" sz="1200" dirty="0" smtClean="0">
              <a:solidFill>
                <a:schemeClr val="bg1"/>
              </a:solidFill>
            </a:endParaRPr>
          </a:p>
        </p:txBody>
      </p:sp>
    </p:spTree>
    <p:extLst>
      <p:ext uri="{BB962C8B-B14F-4D97-AF65-F5344CB8AC3E}">
        <p14:creationId xmlns:p14="http://schemas.microsoft.com/office/powerpoint/2010/main" val="390665901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Thư mục "app" trong Laravel</a:t>
            </a:r>
            <a:endParaRPr lang="en-US" dirty="0">
              <a:solidFill>
                <a:srgbClr val="FFFF00"/>
              </a:solidFill>
            </a:endParaRPr>
          </a:p>
        </p:txBody>
      </p:sp>
      <p:sp>
        <p:nvSpPr>
          <p:cNvPr id="9" name="TextBox 8"/>
          <p:cNvSpPr txBox="1"/>
          <p:nvPr/>
        </p:nvSpPr>
        <p:spPr>
          <a:xfrm>
            <a:off x="248439" y="720977"/>
            <a:ext cx="4029885" cy="646331"/>
          </a:xfrm>
          <a:prstGeom prst="rect">
            <a:avLst/>
          </a:prstGeom>
          <a:noFill/>
        </p:spPr>
        <p:txBody>
          <a:bodyPr wrap="square" rtlCol="0">
            <a:spAutoFit/>
          </a:bodyPr>
          <a:lstStyle/>
          <a:p>
            <a:pPr algn="just"/>
            <a:r>
              <a:rPr lang="vi-VN" sz="1200" dirty="0">
                <a:solidFill>
                  <a:srgbClr val="FFFF00"/>
                </a:solidFill>
              </a:rPr>
              <a:t>Thư mục Jobs </a:t>
            </a:r>
            <a:r>
              <a:rPr lang="vi-VN" sz="1200" dirty="0">
                <a:solidFill>
                  <a:schemeClr val="bg1"/>
                </a:solidFill>
              </a:rPr>
              <a:t>chứa các lớp để sắp xếp các công việc vào hàng đợi, hoặc có thể chạy đồng bộ. Để tạo một Job chỉ cần thực thi lệnh:</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348589" y="1378515"/>
            <a:ext cx="1914792" cy="247685"/>
          </a:xfrm>
          <a:prstGeom prst="rect">
            <a:avLst/>
          </a:prstGeom>
        </p:spPr>
      </p:pic>
      <p:sp>
        <p:nvSpPr>
          <p:cNvPr id="7" name="TextBox 6"/>
          <p:cNvSpPr txBox="1"/>
          <p:nvPr/>
        </p:nvSpPr>
        <p:spPr>
          <a:xfrm>
            <a:off x="248438" y="1702654"/>
            <a:ext cx="4029886" cy="830997"/>
          </a:xfrm>
          <a:prstGeom prst="rect">
            <a:avLst/>
          </a:prstGeom>
          <a:noFill/>
        </p:spPr>
        <p:txBody>
          <a:bodyPr wrap="square" rtlCol="0">
            <a:spAutoFit/>
          </a:bodyPr>
          <a:lstStyle/>
          <a:p>
            <a:pPr algn="just"/>
            <a:r>
              <a:rPr lang="vi-VN" sz="1200" dirty="0">
                <a:solidFill>
                  <a:srgbClr val="FFFF00"/>
                </a:solidFill>
              </a:rPr>
              <a:t>Thư mục Mail </a:t>
            </a:r>
            <a:r>
              <a:rPr lang="vi-VN" sz="1200" dirty="0">
                <a:solidFill>
                  <a:schemeClr val="bg1"/>
                </a:solidFill>
              </a:rPr>
              <a:t>chứa tất cả các lớp đại diện cho từng email. Các mail object này gói gọn các xử lý của việc xây dựng email trong một lớp đơn giản, có thể gửi bằng Mail::send. Để tạo một Mail, thực thi câu lệnh sau:</a:t>
            </a:r>
            <a:endParaRPr lang="en-US" sz="1200" i="1" dirty="0" smtClean="0">
              <a:solidFill>
                <a:schemeClr val="bg1"/>
              </a:solidFill>
            </a:endParaRPr>
          </a:p>
        </p:txBody>
      </p:sp>
      <p:pic>
        <p:nvPicPr>
          <p:cNvPr id="3" name="Picture 2"/>
          <p:cNvPicPr>
            <a:picLocks noChangeAspect="1"/>
          </p:cNvPicPr>
          <p:nvPr/>
        </p:nvPicPr>
        <p:blipFill>
          <a:blip r:embed="rId4"/>
          <a:stretch>
            <a:fillRect/>
          </a:stretch>
        </p:blipFill>
        <p:spPr>
          <a:xfrm>
            <a:off x="341914" y="2580566"/>
            <a:ext cx="2095792" cy="285790"/>
          </a:xfrm>
          <a:prstGeom prst="rect">
            <a:avLst/>
          </a:prstGeom>
        </p:spPr>
      </p:pic>
      <p:sp>
        <p:nvSpPr>
          <p:cNvPr id="10" name="TextBox 9"/>
          <p:cNvSpPr txBox="1"/>
          <p:nvPr/>
        </p:nvSpPr>
        <p:spPr>
          <a:xfrm>
            <a:off x="248438" y="2866356"/>
            <a:ext cx="4029886" cy="1384995"/>
          </a:xfrm>
          <a:prstGeom prst="rect">
            <a:avLst/>
          </a:prstGeom>
          <a:noFill/>
        </p:spPr>
        <p:txBody>
          <a:bodyPr wrap="square" rtlCol="0">
            <a:spAutoFit/>
          </a:bodyPr>
          <a:lstStyle/>
          <a:p>
            <a:pPr algn="just"/>
            <a:r>
              <a:rPr lang="vi-VN" sz="1200" dirty="0">
                <a:solidFill>
                  <a:srgbClr val="FFFF00"/>
                </a:solidFill>
              </a:rPr>
              <a:t>Thư mục Notifications: </a:t>
            </a:r>
            <a:r>
              <a:rPr lang="vi-VN" sz="1200" dirty="0">
                <a:solidFill>
                  <a:schemeClr val="bg1"/>
                </a:solidFill>
              </a:rPr>
              <a:t>Dễ hiểu là thư mục này chứa các lớp giành cho việc thông báo các hoạt động của ứng dụng, chẳng hạn như thông báo đơn giản về các event đã xảy ra trong ứng dụng. Tính năng này thông qua nhiều driver khác nhau như SMS, email, Slack hoặc lưu trữ trong database. Để khởi tạo Notifications chúng ta sử dụng câu lệnh:</a:t>
            </a:r>
            <a:endParaRPr lang="en-US" sz="1200" i="1" dirty="0" smtClean="0">
              <a:solidFill>
                <a:schemeClr val="bg1"/>
              </a:solidFill>
            </a:endParaRPr>
          </a:p>
        </p:txBody>
      </p:sp>
      <p:pic>
        <p:nvPicPr>
          <p:cNvPr id="5" name="Picture 4"/>
          <p:cNvPicPr>
            <a:picLocks noChangeAspect="1"/>
          </p:cNvPicPr>
          <p:nvPr/>
        </p:nvPicPr>
        <p:blipFill>
          <a:blip r:embed="rId5"/>
          <a:stretch>
            <a:fillRect/>
          </a:stretch>
        </p:blipFill>
        <p:spPr>
          <a:xfrm>
            <a:off x="341914" y="4295819"/>
            <a:ext cx="3143689" cy="285790"/>
          </a:xfrm>
          <a:prstGeom prst="rect">
            <a:avLst/>
          </a:prstGeom>
        </p:spPr>
      </p:pic>
      <p:sp>
        <p:nvSpPr>
          <p:cNvPr id="11" name="TextBox 10"/>
          <p:cNvSpPr txBox="1"/>
          <p:nvPr/>
        </p:nvSpPr>
        <p:spPr>
          <a:xfrm>
            <a:off x="4574583" y="720977"/>
            <a:ext cx="4495998" cy="1569660"/>
          </a:xfrm>
          <a:prstGeom prst="rect">
            <a:avLst/>
          </a:prstGeom>
          <a:noFill/>
        </p:spPr>
        <p:txBody>
          <a:bodyPr wrap="square" rtlCol="0">
            <a:spAutoFit/>
          </a:bodyPr>
          <a:lstStyle/>
          <a:p>
            <a:pPr algn="just"/>
            <a:r>
              <a:rPr lang="vi-VN" sz="1200" dirty="0">
                <a:solidFill>
                  <a:srgbClr val="FFFF00"/>
                </a:solidFill>
              </a:rPr>
              <a:t>Thư mục Policies: </a:t>
            </a:r>
            <a:r>
              <a:rPr lang="vi-VN" sz="1200" dirty="0">
                <a:solidFill>
                  <a:schemeClr val="bg1"/>
                </a:solidFill>
              </a:rPr>
              <a:t>Theo Laravel Docs thì Policies là nơi chứa các class dùng để xác định xem client có thể thực hiện một hành động nào đó đối với tài nguyên hay không. Chẳng hạn như muốn chỉnh sửa bài viết nào đó thì Policies này sẽ kiểm tra xem có phải là tác giả của bài viết đó hoặc là admin hay không? Nếu phải thì mới cho phép chỉnh sửa, còn không thì báo lỗi không đủ quyền. Để tạo một Policies, cũng thực thi lệnh Artisan sau:</a:t>
            </a:r>
            <a:endParaRPr lang="en-US" sz="1200" i="1" dirty="0" smtClean="0">
              <a:solidFill>
                <a:schemeClr val="bg1"/>
              </a:solidFill>
            </a:endParaRPr>
          </a:p>
        </p:txBody>
      </p:sp>
      <p:pic>
        <p:nvPicPr>
          <p:cNvPr id="6" name="Picture 5"/>
          <p:cNvPicPr>
            <a:picLocks noChangeAspect="1"/>
          </p:cNvPicPr>
          <p:nvPr/>
        </p:nvPicPr>
        <p:blipFill>
          <a:blip r:embed="rId6"/>
          <a:stretch>
            <a:fillRect/>
          </a:stretch>
        </p:blipFill>
        <p:spPr>
          <a:xfrm>
            <a:off x="5064081" y="2118152"/>
            <a:ext cx="2286319" cy="257211"/>
          </a:xfrm>
          <a:prstGeom prst="rect">
            <a:avLst/>
          </a:prstGeom>
        </p:spPr>
      </p:pic>
      <p:sp>
        <p:nvSpPr>
          <p:cNvPr id="14" name="TextBox 13"/>
          <p:cNvSpPr txBox="1"/>
          <p:nvPr/>
        </p:nvSpPr>
        <p:spPr>
          <a:xfrm>
            <a:off x="4574583" y="2375363"/>
            <a:ext cx="4495998" cy="1015663"/>
          </a:xfrm>
          <a:prstGeom prst="rect">
            <a:avLst/>
          </a:prstGeom>
          <a:noFill/>
        </p:spPr>
        <p:txBody>
          <a:bodyPr wrap="square" rtlCol="0">
            <a:spAutoFit/>
          </a:bodyPr>
          <a:lstStyle/>
          <a:p>
            <a:pPr algn="just"/>
            <a:r>
              <a:rPr lang="vi-VN" sz="1200" dirty="0">
                <a:solidFill>
                  <a:srgbClr val="FFFF00"/>
                </a:solidFill>
              </a:rPr>
              <a:t>Thư mục Rules </a:t>
            </a:r>
            <a:r>
              <a:rPr lang="vi-VN" sz="1200" dirty="0">
                <a:solidFill>
                  <a:schemeClr val="bg1"/>
                </a:solidFill>
              </a:rPr>
              <a:t>có chức năng validate data từ request như khi chúng ta vẫn hay làm khi code PHP thuần vậy thế nhưng để tối ưu và dễ quản lý hơn  nó được tách rời riêng biệt để dễ dàng quản lý. Chúng ta sử dụng lệnh Artisan dưới đây để tạo một Rules:</a:t>
            </a:r>
            <a:endParaRPr lang="en-US" sz="1200" i="1" dirty="0" smtClean="0">
              <a:solidFill>
                <a:schemeClr val="bg1"/>
              </a:solidFill>
            </a:endParaRPr>
          </a:p>
        </p:txBody>
      </p:sp>
      <p:pic>
        <p:nvPicPr>
          <p:cNvPr id="13" name="Picture 12"/>
          <p:cNvPicPr>
            <a:picLocks noChangeAspect="1"/>
          </p:cNvPicPr>
          <p:nvPr/>
        </p:nvPicPr>
        <p:blipFill>
          <a:blip r:embed="rId7"/>
          <a:stretch>
            <a:fillRect/>
          </a:stretch>
        </p:blipFill>
        <p:spPr>
          <a:xfrm>
            <a:off x="5168870" y="3257657"/>
            <a:ext cx="2076740" cy="266737"/>
          </a:xfrm>
          <a:prstGeom prst="rect">
            <a:avLst/>
          </a:prstGeom>
        </p:spPr>
      </p:pic>
      <p:sp>
        <p:nvSpPr>
          <p:cNvPr id="18" name="TextBox 17"/>
          <p:cNvSpPr txBox="1"/>
          <p:nvPr/>
        </p:nvSpPr>
        <p:spPr>
          <a:xfrm>
            <a:off x="4574583" y="3493134"/>
            <a:ext cx="4495998" cy="646331"/>
          </a:xfrm>
          <a:prstGeom prst="rect">
            <a:avLst/>
          </a:prstGeom>
          <a:noFill/>
        </p:spPr>
        <p:txBody>
          <a:bodyPr wrap="square" rtlCol="0">
            <a:spAutoFit/>
          </a:bodyPr>
          <a:lstStyle/>
          <a:p>
            <a:pPr algn="just"/>
            <a:r>
              <a:rPr lang="vi-VN" sz="1200" dirty="0">
                <a:solidFill>
                  <a:srgbClr val="FFFF00"/>
                </a:solidFill>
              </a:rPr>
              <a:t>Tệp User.php </a:t>
            </a:r>
            <a:r>
              <a:rPr lang="vi-VN" sz="1200" dirty="0">
                <a:solidFill>
                  <a:schemeClr val="bg1"/>
                </a:solidFill>
              </a:rPr>
              <a:t>trong Laravel thường là một model đại diện cho bảng users trong cơ sở dữ liệu. Model này quản lý và thao tác với dữ liệu người dùng trong ứng </a:t>
            </a:r>
            <a:r>
              <a:rPr lang="vi-VN" sz="1200" dirty="0" smtClean="0">
                <a:solidFill>
                  <a:schemeClr val="bg1"/>
                </a:solidFill>
              </a:rPr>
              <a:t>dụng.</a:t>
            </a:r>
            <a:endParaRPr lang="en-US" sz="1200" i="1" dirty="0" smtClean="0">
              <a:solidFill>
                <a:schemeClr val="bg1"/>
              </a:solidFill>
            </a:endParaRPr>
          </a:p>
        </p:txBody>
      </p:sp>
    </p:spTree>
    <p:extLst>
      <p:ext uri="{BB962C8B-B14F-4D97-AF65-F5344CB8AC3E}">
        <p14:creationId xmlns:p14="http://schemas.microsoft.com/office/powerpoint/2010/main" val="36493002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Vòng đời request Laravel</a:t>
            </a:r>
            <a:endParaRPr lang="en-US" dirty="0">
              <a:solidFill>
                <a:srgbClr val="FFFF00"/>
              </a:solidFill>
            </a:endParaRPr>
          </a:p>
        </p:txBody>
      </p:sp>
      <p:sp>
        <p:nvSpPr>
          <p:cNvPr id="9" name="TextBox 8"/>
          <p:cNvSpPr txBox="1"/>
          <p:nvPr/>
        </p:nvSpPr>
        <p:spPr>
          <a:xfrm>
            <a:off x="248439" y="720977"/>
            <a:ext cx="4029885" cy="1015663"/>
          </a:xfrm>
          <a:prstGeom prst="rect">
            <a:avLst/>
          </a:prstGeom>
          <a:noFill/>
        </p:spPr>
        <p:txBody>
          <a:bodyPr wrap="square" rtlCol="0">
            <a:spAutoFit/>
          </a:bodyPr>
          <a:lstStyle/>
          <a:p>
            <a:pPr algn="just"/>
            <a:r>
              <a:rPr lang="vi-VN" sz="1200" dirty="0">
                <a:solidFill>
                  <a:srgbClr val="FFFF00"/>
                </a:solidFill>
              </a:rPr>
              <a:t>Vòng đời request của Laravel </a:t>
            </a:r>
            <a:r>
              <a:rPr lang="vi-VN" sz="1200" dirty="0">
                <a:solidFill>
                  <a:schemeClr val="bg1"/>
                </a:solidFill>
              </a:rPr>
              <a:t>bao gồm nhiều bước từ khi một request được gửi từ client đến khi một response được trả về. Quá trình này đảm bảo rằng tất cả các thành phần của framework hoạt động cùng nhau để xử lý request một cách hiệu quả.</a:t>
            </a:r>
            <a:endParaRPr lang="en-US" sz="1200" i="1" dirty="0" smtClean="0">
              <a:solidFill>
                <a:schemeClr val="bg1"/>
              </a:solidFill>
            </a:endParaRPr>
          </a:p>
        </p:txBody>
      </p:sp>
      <p:sp>
        <p:nvSpPr>
          <p:cNvPr id="14" name="TextBox 13"/>
          <p:cNvSpPr txBox="1"/>
          <p:nvPr/>
        </p:nvSpPr>
        <p:spPr>
          <a:xfrm>
            <a:off x="248439" y="1736640"/>
            <a:ext cx="4116653" cy="1015663"/>
          </a:xfrm>
          <a:prstGeom prst="rect">
            <a:avLst/>
          </a:prstGeom>
          <a:noFill/>
        </p:spPr>
        <p:txBody>
          <a:bodyPr wrap="square" rtlCol="0">
            <a:spAutoFit/>
          </a:bodyPr>
          <a:lstStyle/>
          <a:p>
            <a:pPr algn="just"/>
            <a:r>
              <a:rPr lang="vi-VN" sz="1200" dirty="0" smtClean="0">
                <a:solidFill>
                  <a:srgbClr val="FFFF00"/>
                </a:solidFill>
              </a:rPr>
              <a:t>Khởi Động Ứng Dụng: </a:t>
            </a:r>
            <a:r>
              <a:rPr lang="vi-VN" sz="1200" dirty="0" smtClean="0">
                <a:solidFill>
                  <a:schemeClr val="bg1"/>
                </a:solidFill>
              </a:rPr>
              <a:t>Khi </a:t>
            </a:r>
            <a:r>
              <a:rPr lang="vi-VN" sz="1200" dirty="0">
                <a:solidFill>
                  <a:schemeClr val="bg1"/>
                </a:solidFill>
              </a:rPr>
              <a:t>một request đến, đầu tiên Laravel sẽ khởi động ứng dụng</a:t>
            </a:r>
            <a:r>
              <a:rPr lang="vi-VN" sz="1200" dirty="0" smtClean="0">
                <a:solidFill>
                  <a:schemeClr val="bg1"/>
                </a:solidFill>
              </a:rPr>
              <a:t>.</a:t>
            </a:r>
            <a:endParaRPr lang="vi-VN" sz="1200" dirty="0">
              <a:solidFill>
                <a:schemeClr val="bg1"/>
              </a:solidFill>
            </a:endParaRPr>
          </a:p>
          <a:p>
            <a:pPr algn="just"/>
            <a:r>
              <a:rPr lang="vi-VN" sz="1200" dirty="0">
                <a:solidFill>
                  <a:srgbClr val="FFFF00"/>
                </a:solidFill>
              </a:rPr>
              <a:t>public/index.php: </a:t>
            </a:r>
            <a:r>
              <a:rPr lang="vi-VN" sz="1200" dirty="0">
                <a:solidFill>
                  <a:schemeClr val="bg1"/>
                </a:solidFill>
              </a:rPr>
              <a:t>Đây là điểm vào của tất cả các request vào ứng dụng Laravel. File này sẽ tải file autoload của Composer và khởi động ứng dụng Laravel.</a:t>
            </a:r>
            <a:endParaRPr lang="en-US" sz="1200" i="1" dirty="0" smtClean="0">
              <a:solidFill>
                <a:schemeClr val="bg1"/>
              </a:solidFill>
            </a:endParaRPr>
          </a:p>
        </p:txBody>
      </p:sp>
      <p:pic>
        <p:nvPicPr>
          <p:cNvPr id="8" name="Picture 7"/>
          <p:cNvPicPr>
            <a:picLocks noChangeAspect="1"/>
          </p:cNvPicPr>
          <p:nvPr/>
        </p:nvPicPr>
        <p:blipFill>
          <a:blip r:embed="rId3"/>
          <a:stretch>
            <a:fillRect/>
          </a:stretch>
        </p:blipFill>
        <p:spPr>
          <a:xfrm>
            <a:off x="347071" y="2752303"/>
            <a:ext cx="3079982" cy="2041708"/>
          </a:xfrm>
          <a:prstGeom prst="rect">
            <a:avLst/>
          </a:prstGeom>
        </p:spPr>
      </p:pic>
      <p:sp>
        <p:nvSpPr>
          <p:cNvPr id="16" name="TextBox 15"/>
          <p:cNvSpPr txBox="1"/>
          <p:nvPr/>
        </p:nvSpPr>
        <p:spPr>
          <a:xfrm>
            <a:off x="4552348" y="714766"/>
            <a:ext cx="4495998" cy="830997"/>
          </a:xfrm>
          <a:prstGeom prst="rect">
            <a:avLst/>
          </a:prstGeom>
          <a:noFill/>
        </p:spPr>
        <p:txBody>
          <a:bodyPr wrap="square" rtlCol="0">
            <a:spAutoFit/>
          </a:bodyPr>
          <a:lstStyle/>
          <a:p>
            <a:pPr algn="just"/>
            <a:r>
              <a:rPr lang="vi-VN" sz="1200" dirty="0">
                <a:solidFill>
                  <a:srgbClr val="FFFF00"/>
                </a:solidFill>
              </a:rPr>
              <a:t>2. HTTP Kernel: </a:t>
            </a:r>
            <a:r>
              <a:rPr lang="vi-VN" sz="1200" dirty="0">
                <a:solidFill>
                  <a:schemeClr val="bg1"/>
                </a:solidFill>
              </a:rPr>
              <a:t>HTTP Kernel chịu trách nhiệm xử lý request thông qua một chuỗi các middleware. </a:t>
            </a:r>
          </a:p>
          <a:p>
            <a:pPr algn="just"/>
            <a:r>
              <a:rPr lang="vi-VN" sz="1200" dirty="0">
                <a:solidFill>
                  <a:srgbClr val="FFFF00"/>
                </a:solidFill>
              </a:rPr>
              <a:t>Middleware: </a:t>
            </a:r>
            <a:r>
              <a:rPr lang="vi-VN" sz="1200" dirty="0">
                <a:solidFill>
                  <a:schemeClr val="bg1"/>
                </a:solidFill>
              </a:rPr>
              <a:t>Middleware xử lý các lớp chức năng trung gian như xác thực, CORS, bảo mật, v.v.</a:t>
            </a:r>
            <a:endParaRPr lang="en-US" sz="1200" i="1" dirty="0" smtClean="0">
              <a:solidFill>
                <a:schemeClr val="bg1"/>
              </a:solidFill>
            </a:endParaRPr>
          </a:p>
        </p:txBody>
      </p:sp>
      <p:pic>
        <p:nvPicPr>
          <p:cNvPr id="12" name="Picture 11"/>
          <p:cNvPicPr>
            <a:picLocks noChangeAspect="1"/>
          </p:cNvPicPr>
          <p:nvPr/>
        </p:nvPicPr>
        <p:blipFill>
          <a:blip r:embed="rId4"/>
          <a:stretch>
            <a:fillRect/>
          </a:stretch>
        </p:blipFill>
        <p:spPr>
          <a:xfrm>
            <a:off x="4639116" y="1545763"/>
            <a:ext cx="3477018" cy="1150716"/>
          </a:xfrm>
          <a:prstGeom prst="rect">
            <a:avLst/>
          </a:prstGeom>
        </p:spPr>
      </p:pic>
      <p:sp>
        <p:nvSpPr>
          <p:cNvPr id="19" name="TextBox 18"/>
          <p:cNvSpPr txBox="1"/>
          <p:nvPr/>
        </p:nvSpPr>
        <p:spPr>
          <a:xfrm>
            <a:off x="4552348" y="2752303"/>
            <a:ext cx="4495998" cy="276999"/>
          </a:xfrm>
          <a:prstGeom prst="rect">
            <a:avLst/>
          </a:prstGeom>
          <a:noFill/>
        </p:spPr>
        <p:txBody>
          <a:bodyPr wrap="square" rtlCol="0">
            <a:spAutoFit/>
          </a:bodyPr>
          <a:lstStyle/>
          <a:p>
            <a:pPr algn="just"/>
            <a:r>
              <a:rPr lang="vi-VN" sz="1200" dirty="0">
                <a:solidFill>
                  <a:srgbClr val="FFFF00"/>
                </a:solidFill>
              </a:rPr>
              <a:t>Route Middleware: </a:t>
            </a:r>
            <a:r>
              <a:rPr lang="vi-VN" sz="1200" dirty="0">
                <a:solidFill>
                  <a:schemeClr val="bg1"/>
                </a:solidFill>
              </a:rPr>
              <a:t>Middleware áp dụng cho các route cụ thể.</a:t>
            </a:r>
            <a:endParaRPr lang="en-US" sz="1200" i="1" dirty="0" smtClean="0">
              <a:solidFill>
                <a:schemeClr val="bg1"/>
              </a:solidFill>
            </a:endParaRPr>
          </a:p>
        </p:txBody>
      </p:sp>
      <p:pic>
        <p:nvPicPr>
          <p:cNvPr id="15" name="Picture 14"/>
          <p:cNvPicPr>
            <a:picLocks noChangeAspect="1"/>
          </p:cNvPicPr>
          <p:nvPr/>
        </p:nvPicPr>
        <p:blipFill>
          <a:blip r:embed="rId5"/>
          <a:stretch>
            <a:fillRect/>
          </a:stretch>
        </p:blipFill>
        <p:spPr>
          <a:xfrm>
            <a:off x="4639116" y="3077313"/>
            <a:ext cx="4014641" cy="825706"/>
          </a:xfrm>
          <a:prstGeom prst="rect">
            <a:avLst/>
          </a:prstGeom>
        </p:spPr>
      </p:pic>
    </p:spTree>
    <p:extLst>
      <p:ext uri="{BB962C8B-B14F-4D97-AF65-F5344CB8AC3E}">
        <p14:creationId xmlns:p14="http://schemas.microsoft.com/office/powerpoint/2010/main" val="8300159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Vòng đời request Laravel</a:t>
            </a:r>
            <a:endParaRPr lang="en-US" dirty="0">
              <a:solidFill>
                <a:srgbClr val="FFFF00"/>
              </a:solidFill>
            </a:endParaRPr>
          </a:p>
        </p:txBody>
      </p:sp>
      <p:sp>
        <p:nvSpPr>
          <p:cNvPr id="9" name="TextBox 8"/>
          <p:cNvSpPr txBox="1"/>
          <p:nvPr/>
        </p:nvSpPr>
        <p:spPr>
          <a:xfrm>
            <a:off x="248439" y="720977"/>
            <a:ext cx="8835491" cy="1384995"/>
          </a:xfrm>
          <a:prstGeom prst="rect">
            <a:avLst/>
          </a:prstGeom>
          <a:noFill/>
        </p:spPr>
        <p:txBody>
          <a:bodyPr wrap="square" rtlCol="0">
            <a:spAutoFit/>
          </a:bodyPr>
          <a:lstStyle/>
          <a:p>
            <a:pPr algn="just"/>
            <a:r>
              <a:rPr lang="vi-VN" sz="1200" dirty="0">
                <a:solidFill>
                  <a:srgbClr val="FFFF00"/>
                </a:solidFill>
              </a:rPr>
              <a:t>HTTP/Console Kernel: </a:t>
            </a:r>
            <a:r>
              <a:rPr lang="vi-VN" sz="1200" dirty="0">
                <a:solidFill>
                  <a:schemeClr val="bg1"/>
                </a:solidFill>
              </a:rPr>
              <a:t>request sẽ được gửi đến HTTP Kernel hoặc Console Kernel, tùy thuộc vào request được gửi từ đâu.Cái chúng ta chỉ quan tâm đến HTTP Kernel nằm ở file app/Http/Kernel.php mà thôi.</a:t>
            </a:r>
          </a:p>
          <a:p>
            <a:pPr algn="just"/>
            <a:r>
              <a:rPr lang="vi-VN" sz="1200" dirty="0">
                <a:solidFill>
                  <a:schemeClr val="bg1"/>
                </a:solidFill>
              </a:rPr>
              <a:t>HTTP Kernel kế thừa lớp Illuminate\Foundation\Http\Kernel, class này thực việc các công việc trước khi request được thực thi như cấu hình xử lý lỗi, cấu hình logger, xác định môi trường ứng dụng và một số công việc khác.</a:t>
            </a:r>
          </a:p>
          <a:p>
            <a:pPr algn="just"/>
            <a:r>
              <a:rPr lang="vi-VN" sz="1200" dirty="0">
                <a:solidFill>
                  <a:schemeClr val="bg1"/>
                </a:solidFill>
              </a:rPr>
              <a:t>HTTP Kernel cũng thực hiện một số middleware mặc định của Laravel buộc các request phải vượt qua trước khi được ứng dụng xử lý như kiểm tra ứng dụng có đang ở chế độ bảo trì hay không, xác thực CSRF các thao tác với HTTP session...</a:t>
            </a:r>
          </a:p>
          <a:p>
            <a:pPr algn="just"/>
            <a:r>
              <a:rPr lang="vi-VN" sz="1200" dirty="0">
                <a:solidFill>
                  <a:schemeClr val="bg1"/>
                </a:solidFill>
              </a:rPr>
              <a:t>HTTP Kernel như một chiếc "hộp đen" của ứng dụng, hoạt động theo cơ chế đơn giản: nhận request và trả về response.</a:t>
            </a:r>
            <a:endParaRPr lang="en-US" sz="1200" i="1" dirty="0" smtClean="0">
              <a:solidFill>
                <a:schemeClr val="bg1"/>
              </a:solidFill>
            </a:endParaRPr>
          </a:p>
        </p:txBody>
      </p:sp>
      <p:sp>
        <p:nvSpPr>
          <p:cNvPr id="14" name="TextBox 13"/>
          <p:cNvSpPr txBox="1"/>
          <p:nvPr/>
        </p:nvSpPr>
        <p:spPr>
          <a:xfrm>
            <a:off x="248438" y="2105972"/>
            <a:ext cx="8835491" cy="1200329"/>
          </a:xfrm>
          <a:prstGeom prst="rect">
            <a:avLst/>
          </a:prstGeom>
          <a:noFill/>
        </p:spPr>
        <p:txBody>
          <a:bodyPr wrap="square" rtlCol="0">
            <a:spAutoFit/>
          </a:bodyPr>
          <a:lstStyle/>
          <a:p>
            <a:pPr algn="just"/>
            <a:r>
              <a:rPr lang="vi-VN" sz="1200" dirty="0">
                <a:solidFill>
                  <a:srgbClr val="FFFF00"/>
                </a:solidFill>
              </a:rPr>
              <a:t>Service providers: </a:t>
            </a:r>
            <a:r>
              <a:rPr lang="vi-VN" sz="1200" dirty="0">
                <a:solidFill>
                  <a:schemeClr val="bg1"/>
                </a:solidFill>
              </a:rPr>
              <a:t>Một trong loạt công việc quan trọng nhất của HTTP Kernel chính là load các service provider. Tất cả các service provider được cấu hình trong file config/app.php. Quá trình load các service provider sẽ phải trải qua hai quá trình:</a:t>
            </a:r>
          </a:p>
          <a:p>
            <a:pPr algn="just"/>
            <a:r>
              <a:rPr lang="vi-VN" sz="1200" dirty="0">
                <a:solidFill>
                  <a:schemeClr val="bg1"/>
                </a:solidFill>
              </a:rPr>
              <a:t>Đăng ký service provider (Register service provider)</a:t>
            </a:r>
          </a:p>
          <a:p>
            <a:pPr algn="just"/>
            <a:r>
              <a:rPr lang="vi-VN" sz="1200" dirty="0">
                <a:solidFill>
                  <a:schemeClr val="bg1"/>
                </a:solidFill>
              </a:rPr>
              <a:t>Khởi động service provider (Bootstrap service provider)</a:t>
            </a:r>
          </a:p>
          <a:p>
            <a:pPr algn="just"/>
            <a:r>
              <a:rPr lang="vi-VN" sz="1200" dirty="0">
                <a:solidFill>
                  <a:schemeClr val="bg1"/>
                </a:solidFill>
              </a:rPr>
              <a:t>Các service provider sẽ khởi động nhiều thành phần khác nhau của framework như database, validation, router... Chính vì thế mà nó đóng vai trò thiết yếu trong quá trình chạy ứng dụng Laravel.</a:t>
            </a:r>
            <a:endParaRPr lang="en-US" sz="1200" i="1" dirty="0" smtClean="0">
              <a:solidFill>
                <a:schemeClr val="bg1"/>
              </a:solidFill>
            </a:endParaRPr>
          </a:p>
        </p:txBody>
      </p:sp>
      <p:sp>
        <p:nvSpPr>
          <p:cNvPr id="11" name="TextBox 10"/>
          <p:cNvSpPr txBox="1"/>
          <p:nvPr/>
        </p:nvSpPr>
        <p:spPr>
          <a:xfrm>
            <a:off x="248437" y="3306301"/>
            <a:ext cx="8835491" cy="1200329"/>
          </a:xfrm>
          <a:prstGeom prst="rect">
            <a:avLst/>
          </a:prstGeom>
          <a:noFill/>
        </p:spPr>
        <p:txBody>
          <a:bodyPr wrap="square" rtlCol="0">
            <a:spAutoFit/>
          </a:bodyPr>
          <a:lstStyle/>
          <a:p>
            <a:pPr algn="just"/>
            <a:r>
              <a:rPr lang="vi-VN" sz="1200" dirty="0">
                <a:solidFill>
                  <a:srgbClr val="FFFF00"/>
                </a:solidFill>
              </a:rPr>
              <a:t>Router: </a:t>
            </a:r>
            <a:r>
              <a:rPr lang="vi-VN" sz="1200" dirty="0">
                <a:solidFill>
                  <a:schemeClr val="bg1"/>
                </a:solidFill>
              </a:rPr>
              <a:t>Sau khi hoàn tất load service provider, các request sẽ được gửi đến router. Cách hoạt động của router rất dễ hiểu, việc này giống như chúng ta tìm nhà cho một đứa trẻ đi lạc vậy. Công việc của router sẽ kiểm tra tất cả các route đã được khai báo trong các file ở thư mục routes so với request được gửi đến. Nếu khớp hoàn toàn với một route nào đó thì sẽ có hai hướng xử lý. Hãy quan sát mô hình ở phía trên, tại chốt chặn route có hai hướng rẽ:</a:t>
            </a:r>
          </a:p>
          <a:p>
            <a:pPr algn="just"/>
            <a:r>
              <a:rPr lang="vi-VN" sz="1200" dirty="0">
                <a:solidFill>
                  <a:schemeClr val="bg1"/>
                </a:solidFill>
              </a:rPr>
              <a:t>Route -&gt; Middleware -&gt; Controller/Action</a:t>
            </a:r>
          </a:p>
          <a:p>
            <a:pPr algn="just"/>
            <a:r>
              <a:rPr lang="vi-VN" sz="1200" dirty="0">
                <a:solidFill>
                  <a:schemeClr val="bg1"/>
                </a:solidFill>
              </a:rPr>
              <a:t>Route -&gt; Controller/Action</a:t>
            </a:r>
            <a:endParaRPr lang="en-US" sz="1200" i="1" dirty="0" smtClean="0">
              <a:solidFill>
                <a:schemeClr val="bg1"/>
              </a:solidFill>
            </a:endParaRPr>
          </a:p>
        </p:txBody>
      </p:sp>
    </p:spTree>
    <p:extLst>
      <p:ext uri="{BB962C8B-B14F-4D97-AF65-F5344CB8AC3E}">
        <p14:creationId xmlns:p14="http://schemas.microsoft.com/office/powerpoint/2010/main" val="2960598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306517" y="709466"/>
            <a:ext cx="3089307" cy="523220"/>
          </a:xfrm>
          <a:prstGeom prst="rect">
            <a:avLst/>
          </a:prstGeom>
          <a:noFill/>
        </p:spPr>
        <p:txBody>
          <a:bodyPr wrap="none" rtlCol="0">
            <a:spAutoFit/>
          </a:bodyPr>
          <a:lstStyle/>
          <a:p>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phạm</a:t>
            </a:r>
            <a:r>
              <a:rPr lang="en-US" dirty="0" smtClean="0">
                <a:solidFill>
                  <a:srgbClr val="FFFF00"/>
                </a:solidFill>
              </a:rPr>
              <a:t> </a:t>
            </a:r>
            <a:r>
              <a:rPr lang="en-US" dirty="0">
                <a:solidFill>
                  <a:srgbClr val="FFFF00"/>
                </a:solidFill>
              </a:rPr>
              <a:t>vi </a:t>
            </a:r>
            <a:r>
              <a:rPr lang="en-US" dirty="0" err="1">
                <a:solidFill>
                  <a:srgbClr val="FFFF00"/>
                </a:solidFill>
              </a:rPr>
              <a:t>hoạt</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endParaRPr lang="en-US" dirty="0">
              <a:solidFill>
                <a:srgbClr val="FFFF00"/>
              </a:solidFill>
            </a:endParaRPr>
          </a:p>
          <a:p>
            <a:endParaRPr lang="en-US" dirty="0">
              <a:solidFill>
                <a:srgbClr val="FFFF00"/>
              </a:solidFill>
            </a:endParaRPr>
          </a:p>
        </p:txBody>
      </p:sp>
      <p:sp>
        <p:nvSpPr>
          <p:cNvPr id="11" name="TextBox 10"/>
          <p:cNvSpPr txBox="1"/>
          <p:nvPr/>
        </p:nvSpPr>
        <p:spPr>
          <a:xfrm>
            <a:off x="146839" y="1263782"/>
            <a:ext cx="2763223"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ba</a:t>
            </a:r>
            <a:r>
              <a:rPr lang="en-US" dirty="0" smtClean="0">
                <a:solidFill>
                  <a:srgbClr val="FFFF00"/>
                </a:solidFill>
              </a:rPr>
              <a:t> </a:t>
            </a:r>
            <a:r>
              <a:rPr lang="en-US" dirty="0" err="1" smtClean="0">
                <a:solidFill>
                  <a:srgbClr val="FFFF00"/>
                </a:solidFill>
              </a:rPr>
              <a:t>về</a:t>
            </a:r>
            <a:r>
              <a:rPr lang="en-US" dirty="0">
                <a:solidFill>
                  <a:srgbClr val="FFFF00"/>
                </a:solidFill>
              </a:rPr>
              <a:t> </a:t>
            </a:r>
            <a:r>
              <a:rPr lang="en-US" dirty="0" err="1">
                <a:solidFill>
                  <a:srgbClr val="FFFF00"/>
                </a:solidFill>
              </a:rPr>
              <a:t>Phạm</a:t>
            </a:r>
            <a:r>
              <a:rPr lang="en-US" dirty="0">
                <a:solidFill>
                  <a:srgbClr val="FFFF00"/>
                </a:solidFill>
              </a:rPr>
              <a:t> vi </a:t>
            </a:r>
            <a:r>
              <a:rPr lang="en-US" dirty="0" err="1">
                <a:solidFill>
                  <a:srgbClr val="FFFF00"/>
                </a:solidFill>
              </a:rPr>
              <a:t>Tĩnh</a:t>
            </a:r>
            <a:r>
              <a:rPr lang="en-US" dirty="0">
                <a:solidFill>
                  <a:srgbClr val="FFFF00"/>
                </a:solidFill>
              </a:rPr>
              <a:t> (Static Scope)</a:t>
            </a:r>
          </a:p>
        </p:txBody>
      </p:sp>
      <p:sp>
        <p:nvSpPr>
          <p:cNvPr id="8" name="TextBox 7"/>
          <p:cNvSpPr txBox="1"/>
          <p:nvPr/>
        </p:nvSpPr>
        <p:spPr>
          <a:xfrm>
            <a:off x="4484121" y="1232686"/>
            <a:ext cx="3578618"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tư</a:t>
            </a:r>
            <a:r>
              <a:rPr lang="en-US" dirty="0" smtClean="0">
                <a:solidFill>
                  <a:srgbClr val="FFFF00"/>
                </a:solidFill>
              </a:rPr>
              <a:t>  </a:t>
            </a:r>
            <a:r>
              <a:rPr lang="en-US" dirty="0" err="1" smtClean="0">
                <a:solidFill>
                  <a:srgbClr val="FFFF00"/>
                </a:solidFill>
              </a:rPr>
              <a:t>về</a:t>
            </a:r>
            <a:r>
              <a:rPr lang="en-US" dirty="0">
                <a:solidFill>
                  <a:srgbClr val="FFFF00"/>
                </a:solidFill>
              </a:rPr>
              <a:t> </a:t>
            </a:r>
            <a:r>
              <a:rPr lang="en-US" dirty="0" err="1">
                <a:solidFill>
                  <a:srgbClr val="FFFF00"/>
                </a:solidFill>
              </a:rPr>
              <a:t>Phạm</a:t>
            </a:r>
            <a:r>
              <a:rPr lang="en-US" dirty="0">
                <a:solidFill>
                  <a:srgbClr val="FFFF00"/>
                </a:solidFill>
              </a:rPr>
              <a:t> vi </a:t>
            </a:r>
            <a:r>
              <a:rPr lang="en-US" dirty="0" err="1">
                <a:solidFill>
                  <a:srgbClr val="FFFF00"/>
                </a:solidFill>
              </a:rPr>
              <a:t>Siêu</a:t>
            </a:r>
            <a:r>
              <a:rPr lang="en-US" dirty="0">
                <a:solidFill>
                  <a:srgbClr val="FFFF00"/>
                </a:solidFill>
              </a:rPr>
              <a:t> </a:t>
            </a:r>
            <a:r>
              <a:rPr lang="en-US" dirty="0" err="1">
                <a:solidFill>
                  <a:srgbClr val="FFFF00"/>
                </a:solidFill>
              </a:rPr>
              <a:t>Toàn</a:t>
            </a:r>
            <a:r>
              <a:rPr lang="en-US" dirty="0">
                <a:solidFill>
                  <a:srgbClr val="FFFF00"/>
                </a:solidFill>
              </a:rPr>
              <a:t> </a:t>
            </a:r>
            <a:r>
              <a:rPr lang="en-US" dirty="0" err="1">
                <a:solidFill>
                  <a:srgbClr val="FFFF00"/>
                </a:solidFill>
              </a:rPr>
              <a:t>Cục</a:t>
            </a:r>
            <a:r>
              <a:rPr lang="en-US" dirty="0">
                <a:solidFill>
                  <a:srgbClr val="FFFF00"/>
                </a:solidFill>
              </a:rPr>
              <a:t> (</a:t>
            </a:r>
            <a:r>
              <a:rPr lang="en-US" dirty="0" err="1">
                <a:solidFill>
                  <a:srgbClr val="FFFF00"/>
                </a:solidFill>
              </a:rPr>
              <a:t>Superglobal</a:t>
            </a:r>
            <a:r>
              <a:rPr lang="en-US" dirty="0">
                <a:solidFill>
                  <a:srgbClr val="FFFF00"/>
                </a:solidFill>
              </a:rPr>
              <a:t> Scope)</a:t>
            </a:r>
          </a:p>
        </p:txBody>
      </p:sp>
      <p:pic>
        <p:nvPicPr>
          <p:cNvPr id="2" name="Picture 1"/>
          <p:cNvPicPr>
            <a:picLocks noChangeAspect="1"/>
          </p:cNvPicPr>
          <p:nvPr/>
        </p:nvPicPr>
        <p:blipFill>
          <a:blip r:embed="rId3"/>
          <a:stretch>
            <a:fillRect/>
          </a:stretch>
        </p:blipFill>
        <p:spPr>
          <a:xfrm>
            <a:off x="503670" y="1818098"/>
            <a:ext cx="2610214" cy="2295845"/>
          </a:xfrm>
          <a:prstGeom prst="rect">
            <a:avLst/>
          </a:prstGeom>
        </p:spPr>
      </p:pic>
      <p:pic>
        <p:nvPicPr>
          <p:cNvPr id="5" name="Picture 4"/>
          <p:cNvPicPr>
            <a:picLocks noChangeAspect="1"/>
          </p:cNvPicPr>
          <p:nvPr/>
        </p:nvPicPr>
        <p:blipFill>
          <a:blip r:embed="rId4"/>
          <a:stretch>
            <a:fillRect/>
          </a:stretch>
        </p:blipFill>
        <p:spPr>
          <a:xfrm>
            <a:off x="4415801" y="1994738"/>
            <a:ext cx="4610743" cy="1781424"/>
          </a:xfrm>
          <a:prstGeom prst="rect">
            <a:avLst/>
          </a:prstGeom>
        </p:spPr>
      </p:pic>
    </p:spTree>
    <p:extLst>
      <p:ext uri="{BB962C8B-B14F-4D97-AF65-F5344CB8AC3E}">
        <p14:creationId xmlns:p14="http://schemas.microsoft.com/office/powerpoint/2010/main" val="14534099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Vòng đời request Laravel</a:t>
            </a:r>
            <a:endParaRPr lang="en-US" dirty="0">
              <a:solidFill>
                <a:srgbClr val="FFFF00"/>
              </a:solidFill>
            </a:endParaRPr>
          </a:p>
        </p:txBody>
      </p:sp>
      <p:sp>
        <p:nvSpPr>
          <p:cNvPr id="9" name="TextBox 8"/>
          <p:cNvSpPr txBox="1"/>
          <p:nvPr/>
        </p:nvSpPr>
        <p:spPr>
          <a:xfrm>
            <a:off x="248439" y="720977"/>
            <a:ext cx="8835491" cy="276999"/>
          </a:xfrm>
          <a:prstGeom prst="rect">
            <a:avLst/>
          </a:prstGeom>
          <a:noFill/>
        </p:spPr>
        <p:txBody>
          <a:bodyPr wrap="square" rtlCol="0">
            <a:spAutoFit/>
          </a:bodyPr>
          <a:lstStyle/>
          <a:p>
            <a:pPr algn="just"/>
            <a:r>
              <a:rPr lang="vi-VN" sz="1200" dirty="0">
                <a:solidFill>
                  <a:srgbClr val="FFFF00"/>
                </a:solidFill>
              </a:rPr>
              <a:t>Controller: </a:t>
            </a:r>
            <a:r>
              <a:rPr lang="vi-VN" sz="1200" dirty="0">
                <a:solidFill>
                  <a:schemeClr val="bg1"/>
                </a:solidFill>
              </a:rPr>
              <a:t>Nếu route chỉ đến một controller, Laravel sẽ khởi tạo controller và gọi phương thức tương ứng</a:t>
            </a:r>
            <a:endParaRPr lang="en-US" sz="1200" i="1" dirty="0" smtClean="0">
              <a:solidFill>
                <a:schemeClr val="bg1"/>
              </a:solidFill>
            </a:endParaRPr>
          </a:p>
        </p:txBody>
      </p:sp>
      <p:sp>
        <p:nvSpPr>
          <p:cNvPr id="14" name="TextBox 13"/>
          <p:cNvSpPr txBox="1"/>
          <p:nvPr/>
        </p:nvSpPr>
        <p:spPr>
          <a:xfrm>
            <a:off x="3046082" y="997976"/>
            <a:ext cx="5958803" cy="830997"/>
          </a:xfrm>
          <a:prstGeom prst="rect">
            <a:avLst/>
          </a:prstGeom>
          <a:noFill/>
        </p:spPr>
        <p:txBody>
          <a:bodyPr wrap="square" rtlCol="0">
            <a:spAutoFit/>
          </a:bodyPr>
          <a:lstStyle/>
          <a:p>
            <a:pPr algn="just"/>
            <a:r>
              <a:rPr lang="vi-VN" sz="1200" dirty="0">
                <a:solidFill>
                  <a:srgbClr val="FFFF00"/>
                </a:solidFill>
              </a:rPr>
              <a:t>Middleware là </a:t>
            </a:r>
            <a:r>
              <a:rPr lang="vi-VN" sz="1200" dirty="0">
                <a:solidFill>
                  <a:schemeClr val="bg1"/>
                </a:solidFill>
              </a:rPr>
              <a:t>một khái niệm quan trọng trong lập trình web, giúp kiểm soát luồng xử lý của các request trước khi chúng tới các route cụ thể của ứng dụng. Middleware thực hiện các logic xử lý như xác thực, kiểm tra quyền truy cập, logging, và nhiều tác vụ khác để quyết định xem request có được phép tiếp tục hay không.</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360420" y="923682"/>
            <a:ext cx="2573681" cy="1164251"/>
          </a:xfrm>
          <a:prstGeom prst="rect">
            <a:avLst/>
          </a:prstGeom>
        </p:spPr>
      </p:pic>
      <p:pic>
        <p:nvPicPr>
          <p:cNvPr id="3" name="Picture 2"/>
          <p:cNvPicPr>
            <a:picLocks noChangeAspect="1"/>
          </p:cNvPicPr>
          <p:nvPr/>
        </p:nvPicPr>
        <p:blipFill>
          <a:blip r:embed="rId4"/>
          <a:stretch>
            <a:fillRect/>
          </a:stretch>
        </p:blipFill>
        <p:spPr>
          <a:xfrm>
            <a:off x="5402028" y="1828973"/>
            <a:ext cx="3602857" cy="2222323"/>
          </a:xfrm>
          <a:prstGeom prst="rect">
            <a:avLst/>
          </a:prstGeom>
        </p:spPr>
      </p:pic>
      <p:sp>
        <p:nvSpPr>
          <p:cNvPr id="10" name="TextBox 9"/>
          <p:cNvSpPr txBox="1"/>
          <p:nvPr/>
        </p:nvSpPr>
        <p:spPr>
          <a:xfrm>
            <a:off x="299509" y="2191591"/>
            <a:ext cx="4886541" cy="830997"/>
          </a:xfrm>
          <a:prstGeom prst="rect">
            <a:avLst/>
          </a:prstGeom>
          <a:noFill/>
        </p:spPr>
        <p:txBody>
          <a:bodyPr wrap="square" rtlCol="0">
            <a:spAutoFit/>
          </a:bodyPr>
          <a:lstStyle/>
          <a:p>
            <a:pPr algn="just"/>
            <a:r>
              <a:rPr lang="vi-VN" sz="1200" dirty="0">
                <a:solidFill>
                  <a:srgbClr val="FFFF00"/>
                </a:solidFill>
              </a:rPr>
              <a:t>Phương Thức Xử Lý (Handle Method)</a:t>
            </a:r>
          </a:p>
          <a:p>
            <a:pPr algn="just"/>
            <a:r>
              <a:rPr lang="vi-VN" sz="1200" dirty="0">
                <a:solidFill>
                  <a:schemeClr val="bg1"/>
                </a:solidFill>
              </a:rPr>
              <a:t>Trong Laravel, có hai phương thức chính để xử lý một request:</a:t>
            </a:r>
          </a:p>
          <a:p>
            <a:pPr algn="just"/>
            <a:r>
              <a:rPr lang="vi-VN" sz="1200" dirty="0">
                <a:solidFill>
                  <a:schemeClr val="bg1"/>
                </a:solidFill>
              </a:rPr>
              <a:t>Controller</a:t>
            </a:r>
          </a:p>
          <a:p>
            <a:pPr algn="just"/>
            <a:r>
              <a:rPr lang="vi-VN" sz="1200" dirty="0">
                <a:solidFill>
                  <a:schemeClr val="bg1"/>
                </a:solidFill>
              </a:rPr>
              <a:t>Action (Closure object)</a:t>
            </a:r>
            <a:endParaRPr lang="en-US" sz="1200" i="1" dirty="0" smtClean="0">
              <a:solidFill>
                <a:schemeClr val="bg1"/>
              </a:solidFill>
            </a:endParaRPr>
          </a:p>
        </p:txBody>
      </p:sp>
    </p:spTree>
    <p:extLst>
      <p:ext uri="{BB962C8B-B14F-4D97-AF65-F5344CB8AC3E}">
        <p14:creationId xmlns:p14="http://schemas.microsoft.com/office/powerpoint/2010/main" val="42507444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Vòng đời request Laravel</a:t>
            </a:r>
            <a:endParaRPr lang="en-US" dirty="0">
              <a:solidFill>
                <a:srgbClr val="FFFF00"/>
              </a:solidFill>
            </a:endParaRPr>
          </a:p>
        </p:txBody>
      </p:sp>
      <p:sp>
        <p:nvSpPr>
          <p:cNvPr id="9" name="TextBox 8"/>
          <p:cNvSpPr txBox="1"/>
          <p:nvPr/>
        </p:nvSpPr>
        <p:spPr>
          <a:xfrm>
            <a:off x="248439" y="720977"/>
            <a:ext cx="8835491" cy="646331"/>
          </a:xfrm>
          <a:prstGeom prst="rect">
            <a:avLst/>
          </a:prstGeom>
          <a:noFill/>
        </p:spPr>
        <p:txBody>
          <a:bodyPr wrap="square" rtlCol="0">
            <a:spAutoFit/>
          </a:bodyPr>
          <a:lstStyle/>
          <a:p>
            <a:pPr algn="just"/>
            <a:r>
              <a:rPr lang="vi-VN" sz="1200" dirty="0">
                <a:solidFill>
                  <a:srgbClr val="FFFF00"/>
                </a:solidFill>
              </a:rPr>
              <a:t>Controller: </a:t>
            </a:r>
            <a:r>
              <a:rPr lang="vi-VN" sz="1200" dirty="0">
                <a:solidFill>
                  <a:schemeClr val="bg1"/>
                </a:solidFill>
              </a:rPr>
              <a:t>Controllers là một phần quan trọng của mô hình MVC (Model-View-Controller). Các controller giúp tổ chức và quản lý mã nguồn một cách rõ ràng và có hệ thống, cho phép mở rộng và bảo trì dễ dàng hơn. Các controller thường được sử dụng cho các logic phức tạp, và giúp tái sử dụng mã </a:t>
            </a:r>
            <a:endParaRPr lang="en-US" sz="1200" i="1" dirty="0" smtClean="0">
              <a:solidFill>
                <a:schemeClr val="bg1"/>
              </a:solidFill>
            </a:endParaRPr>
          </a:p>
        </p:txBody>
      </p:sp>
      <p:sp>
        <p:nvSpPr>
          <p:cNvPr id="14" name="TextBox 13"/>
          <p:cNvSpPr txBox="1"/>
          <p:nvPr/>
        </p:nvSpPr>
        <p:spPr>
          <a:xfrm>
            <a:off x="1332913" y="3525981"/>
            <a:ext cx="5958803" cy="1569660"/>
          </a:xfrm>
          <a:prstGeom prst="rect">
            <a:avLst/>
          </a:prstGeom>
          <a:noFill/>
        </p:spPr>
        <p:txBody>
          <a:bodyPr wrap="square" rtlCol="0">
            <a:spAutoFit/>
          </a:bodyPr>
          <a:lstStyle/>
          <a:p>
            <a:pPr algn="just"/>
            <a:r>
              <a:rPr lang="vi-VN" sz="1200" dirty="0">
                <a:solidFill>
                  <a:srgbClr val="FFFF00"/>
                </a:solidFill>
              </a:rPr>
              <a:t>So Sánh Giữa Controller và Action</a:t>
            </a:r>
          </a:p>
          <a:p>
            <a:pPr algn="just"/>
            <a:r>
              <a:rPr lang="vi-VN" sz="1200" dirty="0">
                <a:solidFill>
                  <a:srgbClr val="FFFF00"/>
                </a:solidFill>
              </a:rPr>
              <a:t>Quản lý và mở rộng:</a:t>
            </a:r>
          </a:p>
          <a:p>
            <a:pPr algn="just"/>
            <a:r>
              <a:rPr lang="vi-VN" sz="1200" dirty="0">
                <a:solidFill>
                  <a:srgbClr val="FFFF00"/>
                </a:solidFill>
              </a:rPr>
              <a:t>Controller: </a:t>
            </a:r>
            <a:r>
              <a:rPr lang="vi-VN" sz="1200" dirty="0">
                <a:solidFill>
                  <a:schemeClr val="bg1"/>
                </a:solidFill>
              </a:rPr>
              <a:t>Dễ quản lý, tối ưu và dễ mở rộng do tổ chức theo mô hình MVC.</a:t>
            </a:r>
          </a:p>
          <a:p>
            <a:pPr algn="just"/>
            <a:r>
              <a:rPr lang="vi-VN" sz="1200" dirty="0">
                <a:solidFill>
                  <a:srgbClr val="FFFF00"/>
                </a:solidFill>
              </a:rPr>
              <a:t>Action</a:t>
            </a:r>
            <a:r>
              <a:rPr lang="vi-VN" sz="1200" dirty="0">
                <a:solidFill>
                  <a:schemeClr val="bg1"/>
                </a:solidFill>
              </a:rPr>
              <a:t>: Thường dùng cho các yêu cầu đơn giản và không có cấu trúc rõ ràng, khó </a:t>
            </a:r>
            <a:r>
              <a:rPr lang="vi-VN" sz="1200" dirty="0">
                <a:solidFill>
                  <a:srgbClr val="FFFF00"/>
                </a:solidFill>
              </a:rPr>
              <a:t>quản lý khi ứng dụng phức tạp hơn.</a:t>
            </a:r>
          </a:p>
          <a:p>
            <a:pPr algn="just"/>
            <a:r>
              <a:rPr lang="vi-VN" sz="1200" dirty="0">
                <a:solidFill>
                  <a:srgbClr val="FFFF00"/>
                </a:solidFill>
              </a:rPr>
              <a:t>Hiệu năng:</a:t>
            </a:r>
          </a:p>
          <a:p>
            <a:pPr algn="just"/>
            <a:r>
              <a:rPr lang="vi-VN" sz="1200" dirty="0">
                <a:solidFill>
                  <a:srgbClr val="FFFF00"/>
                </a:solidFill>
              </a:rPr>
              <a:t>Controller: </a:t>
            </a:r>
            <a:r>
              <a:rPr lang="vi-VN" sz="1200" dirty="0">
                <a:solidFill>
                  <a:schemeClr val="bg1"/>
                </a:solidFill>
              </a:rPr>
              <a:t>Tối ưu hiệu năng hơn do tổ chức mã nguồn tốt hơn.</a:t>
            </a:r>
          </a:p>
          <a:p>
            <a:pPr algn="just"/>
            <a:r>
              <a:rPr lang="vi-VN" sz="1200" dirty="0">
                <a:solidFill>
                  <a:srgbClr val="FFFF00"/>
                </a:solidFill>
              </a:rPr>
              <a:t>Action: </a:t>
            </a:r>
            <a:r>
              <a:rPr lang="vi-VN" sz="1200" dirty="0">
                <a:solidFill>
                  <a:schemeClr val="bg1"/>
                </a:solidFill>
              </a:rPr>
              <a:t>Phù hợp với các yêu cầu đơn giản, thường ít cần tối ưu hiệu năng</a:t>
            </a:r>
            <a:r>
              <a:rPr lang="vi-VN" sz="1200" dirty="0">
                <a:solidFill>
                  <a:srgbClr val="FFFF00"/>
                </a:solidFill>
              </a:rPr>
              <a:t>.</a:t>
            </a:r>
            <a:endParaRPr lang="en-US" sz="1200" i="1" dirty="0" smtClean="0">
              <a:solidFill>
                <a:schemeClr val="bg1"/>
              </a:solidFill>
            </a:endParaRPr>
          </a:p>
        </p:txBody>
      </p:sp>
      <p:sp>
        <p:nvSpPr>
          <p:cNvPr id="10" name="TextBox 9"/>
          <p:cNvSpPr txBox="1"/>
          <p:nvPr/>
        </p:nvSpPr>
        <p:spPr>
          <a:xfrm>
            <a:off x="2844250" y="1394195"/>
            <a:ext cx="4886541" cy="646331"/>
          </a:xfrm>
          <a:prstGeom prst="rect">
            <a:avLst/>
          </a:prstGeom>
          <a:noFill/>
        </p:spPr>
        <p:txBody>
          <a:bodyPr wrap="square" rtlCol="0">
            <a:spAutoFit/>
          </a:bodyPr>
          <a:lstStyle/>
          <a:p>
            <a:pPr algn="just"/>
            <a:r>
              <a:rPr lang="vi-VN" sz="1200" dirty="0">
                <a:solidFill>
                  <a:srgbClr val="FFFF00"/>
                </a:solidFill>
              </a:rPr>
              <a:t>Action (Closure object): </a:t>
            </a:r>
            <a:r>
              <a:rPr lang="vi-VN" sz="1200" dirty="0">
                <a:solidFill>
                  <a:schemeClr val="bg1"/>
                </a:solidFill>
              </a:rPr>
              <a:t>Actions (còn gọi là Closures) thường được sử dụng cho các phương thức xử lý ngắn gọn, nhanh chóng như trả về một view đơn giản hoặc một mảng dữ liệu.</a:t>
            </a:r>
            <a:endParaRPr lang="en-US" sz="1200" i="1" dirty="0" smtClean="0">
              <a:solidFill>
                <a:schemeClr val="bg1"/>
              </a:solidFill>
            </a:endParaRPr>
          </a:p>
        </p:txBody>
      </p:sp>
      <p:pic>
        <p:nvPicPr>
          <p:cNvPr id="5" name="Picture 4"/>
          <p:cNvPicPr>
            <a:picLocks noChangeAspect="1"/>
          </p:cNvPicPr>
          <p:nvPr/>
        </p:nvPicPr>
        <p:blipFill>
          <a:blip r:embed="rId3"/>
          <a:stretch>
            <a:fillRect/>
          </a:stretch>
        </p:blipFill>
        <p:spPr>
          <a:xfrm>
            <a:off x="354148" y="1367308"/>
            <a:ext cx="2384393" cy="2116291"/>
          </a:xfrm>
          <a:prstGeom prst="rect">
            <a:avLst/>
          </a:prstGeom>
        </p:spPr>
      </p:pic>
      <p:pic>
        <p:nvPicPr>
          <p:cNvPr id="6" name="Picture 5"/>
          <p:cNvPicPr>
            <a:picLocks noChangeAspect="1"/>
          </p:cNvPicPr>
          <p:nvPr/>
        </p:nvPicPr>
        <p:blipFill>
          <a:blip r:embed="rId4"/>
          <a:stretch>
            <a:fillRect/>
          </a:stretch>
        </p:blipFill>
        <p:spPr>
          <a:xfrm>
            <a:off x="6140496" y="2040526"/>
            <a:ext cx="2724414" cy="1397041"/>
          </a:xfrm>
          <a:prstGeom prst="rect">
            <a:avLst/>
          </a:prstGeom>
        </p:spPr>
      </p:pic>
    </p:spTree>
    <p:extLst>
      <p:ext uri="{BB962C8B-B14F-4D97-AF65-F5344CB8AC3E}">
        <p14:creationId xmlns:p14="http://schemas.microsoft.com/office/powerpoint/2010/main" val="39872917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Vòng đời request Laravel</a:t>
            </a:r>
            <a:endParaRPr lang="en-US" dirty="0">
              <a:solidFill>
                <a:srgbClr val="FFFF00"/>
              </a:solidFill>
            </a:endParaRPr>
          </a:p>
        </p:txBody>
      </p:sp>
      <p:sp>
        <p:nvSpPr>
          <p:cNvPr id="9" name="TextBox 8"/>
          <p:cNvSpPr txBox="1"/>
          <p:nvPr/>
        </p:nvSpPr>
        <p:spPr>
          <a:xfrm>
            <a:off x="248439" y="720977"/>
            <a:ext cx="8835491" cy="830997"/>
          </a:xfrm>
          <a:prstGeom prst="rect">
            <a:avLst/>
          </a:prstGeom>
          <a:noFill/>
        </p:spPr>
        <p:txBody>
          <a:bodyPr wrap="square" rtlCol="0">
            <a:spAutoFit/>
          </a:bodyPr>
          <a:lstStyle/>
          <a:p>
            <a:pPr algn="just"/>
            <a:r>
              <a:rPr lang="vi-VN" sz="1200" dirty="0">
                <a:solidFill>
                  <a:srgbClr val="FFFF00"/>
                </a:solidFill>
              </a:rPr>
              <a:t>Phương Thức Trả Về (Return Method)</a:t>
            </a:r>
          </a:p>
          <a:p>
            <a:pPr algn="just"/>
            <a:r>
              <a:rPr lang="vi-VN" sz="1200" dirty="0">
                <a:solidFill>
                  <a:schemeClr val="bg1"/>
                </a:solidFill>
              </a:rPr>
              <a:t>Khi xử lý xong request, Laravel trả về response cho client. Có hai phương thức chính để trả về response</a:t>
            </a:r>
            <a:r>
              <a:rPr lang="vi-VN" sz="1200" dirty="0" smtClean="0">
                <a:solidFill>
                  <a:schemeClr val="bg1"/>
                </a:solidFill>
              </a:rPr>
              <a:t>:</a:t>
            </a:r>
            <a:endParaRPr lang="vi-VN" sz="1200" dirty="0">
              <a:solidFill>
                <a:schemeClr val="bg1"/>
              </a:solidFill>
            </a:endParaRPr>
          </a:p>
          <a:p>
            <a:pPr algn="just"/>
            <a:r>
              <a:rPr lang="vi-VN" sz="1200" dirty="0">
                <a:solidFill>
                  <a:schemeClr val="bg1"/>
                </a:solidFill>
              </a:rPr>
              <a:t>Trả về response thông qua View</a:t>
            </a:r>
          </a:p>
          <a:p>
            <a:pPr algn="just"/>
            <a:r>
              <a:rPr lang="vi-VN" sz="1200" dirty="0">
                <a:solidFill>
                  <a:schemeClr val="bg1"/>
                </a:solidFill>
              </a:rPr>
              <a:t>Trả về response không thông qua View</a:t>
            </a:r>
            <a:endParaRPr lang="en-US" sz="1200" i="1" dirty="0" smtClean="0">
              <a:solidFill>
                <a:schemeClr val="bg1"/>
              </a:solidFill>
            </a:endParaRPr>
          </a:p>
        </p:txBody>
      </p:sp>
      <p:sp>
        <p:nvSpPr>
          <p:cNvPr id="14" name="TextBox 13"/>
          <p:cNvSpPr txBox="1"/>
          <p:nvPr/>
        </p:nvSpPr>
        <p:spPr>
          <a:xfrm>
            <a:off x="4570023" y="1527475"/>
            <a:ext cx="4353720" cy="830997"/>
          </a:xfrm>
          <a:prstGeom prst="rect">
            <a:avLst/>
          </a:prstGeom>
          <a:noFill/>
        </p:spPr>
        <p:txBody>
          <a:bodyPr wrap="square" rtlCol="0">
            <a:spAutoFit/>
          </a:bodyPr>
          <a:lstStyle/>
          <a:p>
            <a:pPr algn="just"/>
            <a:r>
              <a:rPr lang="vi-VN" sz="1200" dirty="0">
                <a:solidFill>
                  <a:srgbClr val="FFFF00"/>
                </a:solidFill>
              </a:rPr>
              <a:t>Trả về response không thông qua View: </a:t>
            </a:r>
            <a:r>
              <a:rPr lang="vi-VN" sz="1200" dirty="0">
                <a:solidFill>
                  <a:schemeClr val="bg1"/>
                </a:solidFill>
              </a:rPr>
              <a:t>Phương thức này trả về dữ liệu trực tiếp mà không thông qua view. Thường được sử dụng cho các API hoặc các request không yêu cầu giao diện người dùng.</a:t>
            </a:r>
            <a:endParaRPr lang="en-US" sz="1200" i="1" dirty="0" smtClean="0">
              <a:solidFill>
                <a:schemeClr val="bg1"/>
              </a:solidFill>
            </a:endParaRPr>
          </a:p>
        </p:txBody>
      </p:sp>
      <p:sp>
        <p:nvSpPr>
          <p:cNvPr id="10" name="TextBox 9"/>
          <p:cNvSpPr txBox="1"/>
          <p:nvPr/>
        </p:nvSpPr>
        <p:spPr>
          <a:xfrm>
            <a:off x="248440" y="1558565"/>
            <a:ext cx="4096630" cy="1015663"/>
          </a:xfrm>
          <a:prstGeom prst="rect">
            <a:avLst/>
          </a:prstGeom>
          <a:noFill/>
        </p:spPr>
        <p:txBody>
          <a:bodyPr wrap="square" rtlCol="0">
            <a:spAutoFit/>
          </a:bodyPr>
          <a:lstStyle/>
          <a:p>
            <a:pPr algn="just"/>
            <a:r>
              <a:rPr lang="vi-VN" sz="1200" dirty="0">
                <a:solidFill>
                  <a:srgbClr val="FFFF00"/>
                </a:solidFill>
              </a:rPr>
              <a:t>Trả về response thông qua View: </a:t>
            </a:r>
            <a:r>
              <a:rPr lang="vi-VN" sz="1200" dirty="0">
                <a:solidFill>
                  <a:schemeClr val="bg1"/>
                </a:solidFill>
              </a:rPr>
              <a:t>Khi trả về response thông qua View, Laravel sử dụng các template đã được khai báo sẵn và truyền các tham số cần thiết vào template đó. Phương thức này thường được sử dụng để hiển thị giao diện người dùng.</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299509" y="2574228"/>
            <a:ext cx="3207413" cy="2516140"/>
          </a:xfrm>
          <a:prstGeom prst="rect">
            <a:avLst/>
          </a:prstGeom>
        </p:spPr>
      </p:pic>
      <p:pic>
        <p:nvPicPr>
          <p:cNvPr id="3" name="Picture 2"/>
          <p:cNvPicPr>
            <a:picLocks noChangeAspect="1"/>
          </p:cNvPicPr>
          <p:nvPr/>
        </p:nvPicPr>
        <p:blipFill>
          <a:blip r:embed="rId4"/>
          <a:stretch>
            <a:fillRect/>
          </a:stretch>
        </p:blipFill>
        <p:spPr>
          <a:xfrm>
            <a:off x="4396139" y="2463469"/>
            <a:ext cx="4648849" cy="924054"/>
          </a:xfrm>
          <a:prstGeom prst="rect">
            <a:avLst/>
          </a:prstGeom>
        </p:spPr>
      </p:pic>
    </p:spTree>
    <p:extLst>
      <p:ext uri="{BB962C8B-B14F-4D97-AF65-F5344CB8AC3E}">
        <p14:creationId xmlns:p14="http://schemas.microsoft.com/office/powerpoint/2010/main" val="3410638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155915" y="459853"/>
            <a:ext cx="5448554" cy="307777"/>
          </a:xfrm>
          <a:prstGeom prst="rect">
            <a:avLst/>
          </a:prstGeom>
          <a:noFill/>
        </p:spPr>
        <p:txBody>
          <a:bodyPr wrap="square" rtlCol="0">
            <a:spAutoFit/>
          </a:bodyPr>
          <a:lstStyle/>
          <a:p>
            <a:r>
              <a:rPr lang="vi-VN" dirty="0">
                <a:solidFill>
                  <a:srgbClr val="FFFF00"/>
                </a:solidFill>
              </a:rPr>
              <a:t>Route trong Laravel</a:t>
            </a:r>
            <a:endParaRPr lang="en-US" dirty="0">
              <a:solidFill>
                <a:srgbClr val="FFFF00"/>
              </a:solidFill>
            </a:endParaRPr>
          </a:p>
        </p:txBody>
      </p:sp>
      <p:sp>
        <p:nvSpPr>
          <p:cNvPr id="9" name="TextBox 8"/>
          <p:cNvSpPr txBox="1"/>
          <p:nvPr/>
        </p:nvSpPr>
        <p:spPr>
          <a:xfrm>
            <a:off x="248439" y="720977"/>
            <a:ext cx="8835491" cy="646331"/>
          </a:xfrm>
          <a:prstGeom prst="rect">
            <a:avLst/>
          </a:prstGeom>
          <a:noFill/>
        </p:spPr>
        <p:txBody>
          <a:bodyPr wrap="square" rtlCol="0">
            <a:spAutoFit/>
          </a:bodyPr>
          <a:lstStyle/>
          <a:p>
            <a:pPr algn="just"/>
            <a:r>
              <a:rPr lang="vi-VN" sz="1200" dirty="0">
                <a:solidFill>
                  <a:srgbClr val="FFFF00"/>
                </a:solidFill>
              </a:rPr>
              <a:t>Route dịch ra có nghĩa là </a:t>
            </a:r>
            <a:r>
              <a:rPr lang="vi-VN" sz="1200" dirty="0">
                <a:solidFill>
                  <a:schemeClr val="bg1"/>
                </a:solidFill>
              </a:rPr>
              <a:t>tuyến đường và trong Laravel route nó nằm vai trò giống như người chỉ đường cho yêu cầu (request) đi đến đâu. Chúng ta có thể hiểu nôm na như sau: khi index.php nhận được request từ người dùng, nó sẽ đưa request này cho route, sau đó route sẽ chỉ dẫn tiếp cho request này đi đến đâu hoặc cũng có thể trả lời ngay tại route</a:t>
            </a:r>
            <a:endParaRPr lang="en-US" sz="1200" i="1" dirty="0" smtClean="0">
              <a:solidFill>
                <a:schemeClr val="bg1"/>
              </a:solidFill>
            </a:endParaRPr>
          </a:p>
        </p:txBody>
      </p:sp>
      <p:sp>
        <p:nvSpPr>
          <p:cNvPr id="14" name="TextBox 13"/>
          <p:cNvSpPr txBox="1"/>
          <p:nvPr/>
        </p:nvSpPr>
        <p:spPr>
          <a:xfrm>
            <a:off x="-16068" y="3631604"/>
            <a:ext cx="4353720" cy="646331"/>
          </a:xfrm>
          <a:prstGeom prst="rect">
            <a:avLst/>
          </a:prstGeom>
          <a:noFill/>
        </p:spPr>
        <p:txBody>
          <a:bodyPr wrap="square" rtlCol="0">
            <a:spAutoFit/>
          </a:bodyPr>
          <a:lstStyle/>
          <a:p>
            <a:pPr algn="just"/>
            <a:r>
              <a:rPr lang="vi-VN" sz="1200" dirty="0">
                <a:solidFill>
                  <a:srgbClr val="FFFF00"/>
                </a:solidFill>
              </a:rPr>
              <a:t>Cách sử dụng route trong </a:t>
            </a:r>
            <a:r>
              <a:rPr lang="vi-VN" sz="1200" dirty="0" smtClean="0">
                <a:solidFill>
                  <a:srgbClr val="FFFF00"/>
                </a:solidFill>
              </a:rPr>
              <a:t>laravel</a:t>
            </a:r>
            <a:endParaRPr lang="en-US" sz="1200" dirty="0" smtClean="0">
              <a:solidFill>
                <a:srgbClr val="FFFF00"/>
              </a:solidFill>
            </a:endParaRPr>
          </a:p>
          <a:p>
            <a:pPr algn="just"/>
            <a:r>
              <a:rPr lang="en-US" sz="1200" dirty="0" err="1">
                <a:solidFill>
                  <a:schemeClr val="bg1"/>
                </a:solidFill>
              </a:rPr>
              <a:t>Sử</a:t>
            </a:r>
            <a:r>
              <a:rPr lang="en-US" sz="1200" dirty="0">
                <a:solidFill>
                  <a:schemeClr val="bg1"/>
                </a:solidFill>
              </a:rPr>
              <a:t> </a:t>
            </a:r>
            <a:r>
              <a:rPr lang="en-US" sz="1200" dirty="0" err="1">
                <a:solidFill>
                  <a:schemeClr val="bg1"/>
                </a:solidFill>
              </a:rPr>
              <a:t>dụng</a:t>
            </a:r>
            <a:r>
              <a:rPr lang="en-US" sz="1200" dirty="0">
                <a:solidFill>
                  <a:schemeClr val="bg1"/>
                </a:solidFill>
              </a:rPr>
              <a:t> Route::get() </a:t>
            </a:r>
            <a:r>
              <a:rPr lang="en-US" sz="1200" dirty="0" err="1">
                <a:solidFill>
                  <a:schemeClr val="bg1"/>
                </a:solidFill>
              </a:rPr>
              <a:t>trong</a:t>
            </a:r>
            <a:r>
              <a:rPr lang="en-US" sz="1200" dirty="0">
                <a:solidFill>
                  <a:schemeClr val="bg1"/>
                </a:solidFill>
              </a:rPr>
              <a:t> </a:t>
            </a:r>
            <a:r>
              <a:rPr lang="en-US" sz="1200" dirty="0" err="1" smtClean="0">
                <a:solidFill>
                  <a:schemeClr val="bg1"/>
                </a:solidFill>
              </a:rPr>
              <a:t>laravel</a:t>
            </a:r>
            <a:endParaRPr lang="en-US" sz="1200" dirty="0" smtClean="0">
              <a:solidFill>
                <a:schemeClr val="bg1"/>
              </a:solidFill>
            </a:endParaRPr>
          </a:p>
          <a:p>
            <a:pPr algn="just"/>
            <a:r>
              <a:rPr lang="fr-FR" sz="1200" dirty="0" err="1">
                <a:solidFill>
                  <a:schemeClr val="bg1"/>
                </a:solidFill>
              </a:rPr>
              <a:t>Cú</a:t>
            </a:r>
            <a:r>
              <a:rPr lang="fr-FR" sz="1200" dirty="0">
                <a:solidFill>
                  <a:schemeClr val="bg1"/>
                </a:solidFill>
              </a:rPr>
              <a:t> </a:t>
            </a:r>
            <a:r>
              <a:rPr lang="fr-FR" sz="1200" dirty="0" err="1">
                <a:solidFill>
                  <a:schemeClr val="bg1"/>
                </a:solidFill>
              </a:rPr>
              <a:t>Pháp</a:t>
            </a:r>
            <a:r>
              <a:rPr lang="fr-FR" sz="1200" dirty="0">
                <a:solidFill>
                  <a:schemeClr val="bg1"/>
                </a:solidFill>
              </a:rPr>
              <a:t>: Route</a:t>
            </a:r>
            <a:r>
              <a:rPr lang="fr-FR" sz="1200" dirty="0" smtClean="0">
                <a:solidFill>
                  <a:schemeClr val="bg1"/>
                </a:solidFill>
              </a:rPr>
              <a:t>::</a:t>
            </a:r>
            <a:r>
              <a:rPr lang="fr-FR" sz="1200" dirty="0" err="1" smtClean="0">
                <a:solidFill>
                  <a:schemeClr val="bg1"/>
                </a:solidFill>
              </a:rPr>
              <a:t>get</a:t>
            </a:r>
            <a:r>
              <a:rPr lang="fr-FR" sz="1200" dirty="0" smtClean="0">
                <a:solidFill>
                  <a:schemeClr val="bg1"/>
                </a:solidFill>
              </a:rPr>
              <a:t>($</a:t>
            </a:r>
            <a:r>
              <a:rPr lang="fr-FR" sz="1200" dirty="0">
                <a:solidFill>
                  <a:schemeClr val="bg1"/>
                </a:solidFill>
              </a:rPr>
              <a:t>url, $action);</a:t>
            </a:r>
            <a:endParaRPr lang="en-US" sz="1200" dirty="0">
              <a:solidFill>
                <a:schemeClr val="bg1"/>
              </a:solidFill>
            </a:endParaRPr>
          </a:p>
        </p:txBody>
      </p:sp>
      <p:sp>
        <p:nvSpPr>
          <p:cNvPr id="10" name="TextBox 9"/>
          <p:cNvSpPr txBox="1"/>
          <p:nvPr/>
        </p:nvSpPr>
        <p:spPr>
          <a:xfrm>
            <a:off x="0" y="1367308"/>
            <a:ext cx="4321584" cy="2308324"/>
          </a:xfrm>
          <a:prstGeom prst="rect">
            <a:avLst/>
          </a:prstGeom>
          <a:noFill/>
        </p:spPr>
        <p:txBody>
          <a:bodyPr wrap="square" rtlCol="0">
            <a:spAutoFit/>
          </a:bodyPr>
          <a:lstStyle/>
          <a:p>
            <a:pPr algn="just"/>
            <a:r>
              <a:rPr lang="vi-VN" sz="1200" dirty="0">
                <a:solidFill>
                  <a:srgbClr val="FFFF00"/>
                </a:solidFill>
              </a:rPr>
              <a:t>Hầu hết các route của laravel định nghĩa trong file app/routes.php. Và dưới đây là danh sách các loại Route bao gồm các loại cơ bản và thường được sử dụng :</a:t>
            </a:r>
          </a:p>
          <a:p>
            <a:pPr algn="just"/>
            <a:r>
              <a:rPr lang="vi-VN" sz="1200" dirty="0">
                <a:solidFill>
                  <a:srgbClr val="FFFF00"/>
                </a:solidFill>
              </a:rPr>
              <a:t>Route::get  :</a:t>
            </a:r>
            <a:r>
              <a:rPr lang="vi-VN" sz="1200" dirty="0">
                <a:solidFill>
                  <a:schemeClr val="bg1"/>
                </a:solidFill>
              </a:rPr>
              <a:t>Phương thức GET</a:t>
            </a:r>
          </a:p>
          <a:p>
            <a:pPr algn="just"/>
            <a:r>
              <a:rPr lang="vi-VN" sz="1200" dirty="0">
                <a:solidFill>
                  <a:srgbClr val="FFFF00"/>
                </a:solidFill>
              </a:rPr>
              <a:t>Route::post :</a:t>
            </a:r>
            <a:r>
              <a:rPr lang="vi-VN" sz="1200" dirty="0">
                <a:solidFill>
                  <a:schemeClr val="bg1"/>
                </a:solidFill>
              </a:rPr>
              <a:t>Phương thức POST</a:t>
            </a:r>
          </a:p>
          <a:p>
            <a:pPr algn="just"/>
            <a:r>
              <a:rPr lang="vi-VN" sz="1200" dirty="0">
                <a:solidFill>
                  <a:srgbClr val="FFFF00"/>
                </a:solidFill>
              </a:rPr>
              <a:t>Route::match :</a:t>
            </a:r>
            <a:r>
              <a:rPr lang="vi-VN" sz="1200" dirty="0">
                <a:solidFill>
                  <a:schemeClr val="bg1"/>
                </a:solidFill>
              </a:rPr>
              <a:t>Kết hợp hiều phương phức</a:t>
            </a:r>
          </a:p>
          <a:p>
            <a:pPr algn="just"/>
            <a:r>
              <a:rPr lang="vi-VN" sz="1200" dirty="0">
                <a:solidFill>
                  <a:srgbClr val="FFFF00"/>
                </a:solidFill>
              </a:rPr>
              <a:t>Route::any :</a:t>
            </a:r>
            <a:r>
              <a:rPr lang="vi-VN" sz="1200" dirty="0">
                <a:solidFill>
                  <a:schemeClr val="bg1"/>
                </a:solidFill>
              </a:rPr>
              <a:t>Nhận tất cả các phương thức</a:t>
            </a:r>
          </a:p>
          <a:p>
            <a:pPr algn="just"/>
            <a:r>
              <a:rPr lang="vi-VN" sz="1200" dirty="0">
                <a:solidFill>
                  <a:srgbClr val="FFFF00"/>
                </a:solidFill>
              </a:rPr>
              <a:t>Route::filter :</a:t>
            </a:r>
            <a:r>
              <a:rPr lang="vi-VN" sz="1200" dirty="0">
                <a:solidFill>
                  <a:schemeClr val="bg1"/>
                </a:solidFill>
              </a:rPr>
              <a:t>Tạo ra bộ lọc nhằm mục đích nào đó, ví dụ tạo bộ lọc kiểm tra đã đăng nhập hay chưa</a:t>
            </a:r>
          </a:p>
          <a:p>
            <a:pPr algn="just"/>
            <a:r>
              <a:rPr lang="vi-VN" sz="1200" dirty="0">
                <a:solidFill>
                  <a:srgbClr val="FFFF00"/>
                </a:solidFill>
              </a:rPr>
              <a:t>Route::group : </a:t>
            </a:r>
            <a:r>
              <a:rPr lang="vi-VN" sz="1200" dirty="0">
                <a:solidFill>
                  <a:schemeClr val="bg1"/>
                </a:solidFill>
              </a:rPr>
              <a:t>Gom các route lại với nhau thành một nhóm</a:t>
            </a:r>
          </a:p>
          <a:p>
            <a:pPr algn="just"/>
            <a:r>
              <a:rPr lang="vi-VN" sz="1200" dirty="0">
                <a:solidFill>
                  <a:srgbClr val="FFFF00"/>
                </a:solidFill>
              </a:rPr>
              <a:t>Route::controller :</a:t>
            </a:r>
            <a:r>
              <a:rPr lang="vi-VN" sz="1200" dirty="0">
                <a:solidFill>
                  <a:schemeClr val="bg1"/>
                </a:solidFill>
              </a:rPr>
              <a:t>Gọi đến controller tương ứng</a:t>
            </a:r>
          </a:p>
          <a:p>
            <a:pPr algn="just"/>
            <a:r>
              <a:rPr lang="vi-VN" sz="1200" dirty="0">
                <a:solidFill>
                  <a:srgbClr val="FFFF00"/>
                </a:solidFill>
              </a:rPr>
              <a:t>Route::resource :</a:t>
            </a:r>
            <a:r>
              <a:rPr lang="vi-VN" sz="1200" dirty="0">
                <a:solidFill>
                  <a:schemeClr val="bg1"/>
                </a:solidFill>
              </a:rPr>
              <a:t>Sử dụng với resource controller</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113610" y="4321963"/>
            <a:ext cx="2429214" cy="628738"/>
          </a:xfrm>
          <a:prstGeom prst="rect">
            <a:avLst/>
          </a:prstGeom>
        </p:spPr>
      </p:pic>
      <p:sp>
        <p:nvSpPr>
          <p:cNvPr id="12" name="TextBox 11"/>
          <p:cNvSpPr txBox="1"/>
          <p:nvPr/>
        </p:nvSpPr>
        <p:spPr>
          <a:xfrm>
            <a:off x="4525897" y="1395367"/>
            <a:ext cx="4353720" cy="461665"/>
          </a:xfrm>
          <a:prstGeom prst="rect">
            <a:avLst/>
          </a:prstGeom>
          <a:noFill/>
        </p:spPr>
        <p:txBody>
          <a:bodyPr wrap="square" rtlCol="0">
            <a:spAutoFit/>
          </a:bodyPr>
          <a:lstStyle/>
          <a:p>
            <a:pPr algn="just"/>
            <a:r>
              <a:rPr lang="en-US" sz="1200" dirty="0" err="1" smtClean="0">
                <a:solidFill>
                  <a:schemeClr val="bg1"/>
                </a:solidFill>
              </a:rPr>
              <a:t>Sử</a:t>
            </a:r>
            <a:r>
              <a:rPr lang="en-US" sz="1200" dirty="0" smtClean="0">
                <a:solidFill>
                  <a:schemeClr val="bg1"/>
                </a:solidFill>
              </a:rPr>
              <a:t> </a:t>
            </a:r>
            <a:r>
              <a:rPr lang="en-US" sz="1200" dirty="0" err="1">
                <a:solidFill>
                  <a:schemeClr val="bg1"/>
                </a:solidFill>
              </a:rPr>
              <a:t>dụng</a:t>
            </a:r>
            <a:r>
              <a:rPr lang="en-US" sz="1200" dirty="0">
                <a:solidFill>
                  <a:schemeClr val="bg1"/>
                </a:solidFill>
              </a:rPr>
              <a:t> Route</a:t>
            </a:r>
            <a:r>
              <a:rPr lang="en-US" sz="1200" dirty="0" smtClean="0">
                <a:solidFill>
                  <a:schemeClr val="bg1"/>
                </a:solidFill>
              </a:rPr>
              <a:t>::post() </a:t>
            </a:r>
            <a:r>
              <a:rPr lang="en-US" sz="1200" dirty="0" err="1">
                <a:solidFill>
                  <a:schemeClr val="bg1"/>
                </a:solidFill>
              </a:rPr>
              <a:t>trong</a:t>
            </a:r>
            <a:r>
              <a:rPr lang="en-US" sz="1200" dirty="0">
                <a:solidFill>
                  <a:schemeClr val="bg1"/>
                </a:solidFill>
              </a:rPr>
              <a:t> </a:t>
            </a:r>
            <a:r>
              <a:rPr lang="en-US" sz="1200" dirty="0" err="1" smtClean="0">
                <a:solidFill>
                  <a:schemeClr val="bg1"/>
                </a:solidFill>
              </a:rPr>
              <a:t>laravel</a:t>
            </a:r>
            <a:endParaRPr lang="en-US" sz="1200" dirty="0" smtClean="0">
              <a:solidFill>
                <a:schemeClr val="bg1"/>
              </a:solidFill>
            </a:endParaRPr>
          </a:p>
          <a:p>
            <a:pPr algn="just"/>
            <a:r>
              <a:rPr lang="fr-FR" sz="1200" dirty="0" err="1">
                <a:solidFill>
                  <a:schemeClr val="bg1"/>
                </a:solidFill>
              </a:rPr>
              <a:t>Cú</a:t>
            </a:r>
            <a:r>
              <a:rPr lang="fr-FR" sz="1200" dirty="0">
                <a:solidFill>
                  <a:schemeClr val="bg1"/>
                </a:solidFill>
              </a:rPr>
              <a:t> </a:t>
            </a:r>
            <a:r>
              <a:rPr lang="fr-FR" sz="1200" dirty="0" err="1">
                <a:solidFill>
                  <a:schemeClr val="bg1"/>
                </a:solidFill>
              </a:rPr>
              <a:t>Pháp</a:t>
            </a:r>
            <a:r>
              <a:rPr lang="fr-FR" sz="1200" dirty="0">
                <a:solidFill>
                  <a:schemeClr val="bg1"/>
                </a:solidFill>
              </a:rPr>
              <a:t>: Route::post($url, $action);</a:t>
            </a:r>
            <a:endParaRPr lang="en-US" sz="1200" dirty="0">
              <a:solidFill>
                <a:schemeClr val="bg1"/>
              </a:solidFill>
            </a:endParaRPr>
          </a:p>
        </p:txBody>
      </p:sp>
      <p:pic>
        <p:nvPicPr>
          <p:cNvPr id="8" name="Picture 7"/>
          <p:cNvPicPr>
            <a:picLocks noChangeAspect="1"/>
          </p:cNvPicPr>
          <p:nvPr/>
        </p:nvPicPr>
        <p:blipFill>
          <a:blip r:embed="rId4"/>
          <a:stretch>
            <a:fillRect/>
          </a:stretch>
        </p:blipFill>
        <p:spPr>
          <a:xfrm>
            <a:off x="3990256" y="1966986"/>
            <a:ext cx="5153744" cy="285790"/>
          </a:xfrm>
          <a:prstGeom prst="rect">
            <a:avLst/>
          </a:prstGeom>
        </p:spPr>
      </p:pic>
      <p:sp>
        <p:nvSpPr>
          <p:cNvPr id="15" name="TextBox 14"/>
          <p:cNvSpPr txBox="1"/>
          <p:nvPr/>
        </p:nvSpPr>
        <p:spPr>
          <a:xfrm>
            <a:off x="4525897" y="2225877"/>
            <a:ext cx="4353720" cy="461665"/>
          </a:xfrm>
          <a:prstGeom prst="rect">
            <a:avLst/>
          </a:prstGeom>
          <a:noFill/>
        </p:spPr>
        <p:txBody>
          <a:bodyPr wrap="square" rtlCol="0">
            <a:spAutoFit/>
          </a:bodyPr>
          <a:lstStyle/>
          <a:p>
            <a:pPr algn="just"/>
            <a:r>
              <a:rPr lang="en-US" sz="1200" dirty="0" err="1">
                <a:solidFill>
                  <a:schemeClr val="bg1"/>
                </a:solidFill>
              </a:rPr>
              <a:t>sử</a:t>
            </a:r>
            <a:r>
              <a:rPr lang="en-US" sz="1200" dirty="0">
                <a:solidFill>
                  <a:schemeClr val="bg1"/>
                </a:solidFill>
              </a:rPr>
              <a:t> </a:t>
            </a:r>
            <a:r>
              <a:rPr lang="en-US" sz="1200" dirty="0" err="1">
                <a:solidFill>
                  <a:schemeClr val="bg1"/>
                </a:solidFill>
              </a:rPr>
              <a:t>dụng</a:t>
            </a:r>
            <a:r>
              <a:rPr lang="en-US" sz="1200" dirty="0">
                <a:solidFill>
                  <a:schemeClr val="bg1"/>
                </a:solidFill>
              </a:rPr>
              <a:t> Route::match</a:t>
            </a:r>
          </a:p>
          <a:p>
            <a:pPr algn="just"/>
            <a:r>
              <a:rPr lang="en-US" sz="1200" dirty="0" err="1">
                <a:solidFill>
                  <a:schemeClr val="bg1"/>
                </a:solidFill>
              </a:rPr>
              <a:t>Cú</a:t>
            </a:r>
            <a:r>
              <a:rPr lang="en-US" sz="1200" dirty="0">
                <a:solidFill>
                  <a:schemeClr val="bg1"/>
                </a:solidFill>
              </a:rPr>
              <a:t> </a:t>
            </a:r>
            <a:r>
              <a:rPr lang="en-US" sz="1200" dirty="0" err="1">
                <a:solidFill>
                  <a:schemeClr val="bg1"/>
                </a:solidFill>
              </a:rPr>
              <a:t>Pháp</a:t>
            </a:r>
            <a:r>
              <a:rPr lang="en-US" sz="1200" dirty="0">
                <a:solidFill>
                  <a:schemeClr val="bg1"/>
                </a:solidFill>
              </a:rPr>
              <a:t>: Route::match('</a:t>
            </a:r>
            <a:r>
              <a:rPr lang="en-US" sz="1200" dirty="0" err="1">
                <a:solidFill>
                  <a:schemeClr val="bg1"/>
                </a:solidFill>
              </a:rPr>
              <a:t>phuong</a:t>
            </a:r>
            <a:r>
              <a:rPr lang="en-US" sz="1200" dirty="0">
                <a:solidFill>
                  <a:schemeClr val="bg1"/>
                </a:solidFill>
              </a:rPr>
              <a:t> </a:t>
            </a:r>
            <a:r>
              <a:rPr lang="en-US" sz="1200" dirty="0" err="1">
                <a:solidFill>
                  <a:schemeClr val="bg1"/>
                </a:solidFill>
              </a:rPr>
              <a:t>thuc</a:t>
            </a:r>
            <a:r>
              <a:rPr lang="en-US" sz="1200" dirty="0">
                <a:solidFill>
                  <a:schemeClr val="bg1"/>
                </a:solidFill>
              </a:rPr>
              <a:t>', '</a:t>
            </a:r>
            <a:r>
              <a:rPr lang="en-US" sz="1200" dirty="0" err="1">
                <a:solidFill>
                  <a:schemeClr val="bg1"/>
                </a:solidFill>
              </a:rPr>
              <a:t>url</a:t>
            </a:r>
            <a:r>
              <a:rPr lang="en-US" sz="1200" dirty="0">
                <a:solidFill>
                  <a:schemeClr val="bg1"/>
                </a:solidFill>
              </a:rPr>
              <a:t>', 'action');</a:t>
            </a:r>
          </a:p>
        </p:txBody>
      </p:sp>
      <p:pic>
        <p:nvPicPr>
          <p:cNvPr id="11" name="Picture 10"/>
          <p:cNvPicPr>
            <a:picLocks noChangeAspect="1"/>
          </p:cNvPicPr>
          <p:nvPr/>
        </p:nvPicPr>
        <p:blipFill>
          <a:blip r:embed="rId5"/>
          <a:stretch>
            <a:fillRect/>
          </a:stretch>
        </p:blipFill>
        <p:spPr>
          <a:xfrm>
            <a:off x="4321584" y="2852454"/>
            <a:ext cx="4652784" cy="237125"/>
          </a:xfrm>
          <a:prstGeom prst="rect">
            <a:avLst/>
          </a:prstGeom>
        </p:spPr>
      </p:pic>
      <p:sp>
        <p:nvSpPr>
          <p:cNvPr id="16" name="TextBox 15"/>
          <p:cNvSpPr txBox="1"/>
          <p:nvPr/>
        </p:nvSpPr>
        <p:spPr>
          <a:xfrm>
            <a:off x="4471116" y="3129759"/>
            <a:ext cx="4353720" cy="646331"/>
          </a:xfrm>
          <a:prstGeom prst="rect">
            <a:avLst/>
          </a:prstGeom>
          <a:noFill/>
        </p:spPr>
        <p:txBody>
          <a:bodyPr wrap="square" rtlCol="0">
            <a:spAutoFit/>
          </a:bodyPr>
          <a:lstStyle/>
          <a:p>
            <a:pPr algn="just"/>
            <a:r>
              <a:rPr lang="vi-VN" sz="1200" dirty="0">
                <a:solidFill>
                  <a:schemeClr val="bg1"/>
                </a:solidFill>
              </a:rPr>
              <a:t>Route::any: Route này nhận request với tất cả các method như: POST, GET, DELETE, ...</a:t>
            </a:r>
          </a:p>
          <a:p>
            <a:pPr algn="just"/>
            <a:r>
              <a:rPr lang="vi-VN" sz="1200" dirty="0">
                <a:solidFill>
                  <a:schemeClr val="bg1"/>
                </a:solidFill>
              </a:rPr>
              <a:t>Cú pháp: Route::any($url, $action);</a:t>
            </a:r>
            <a:endParaRPr lang="en-US" sz="1200" dirty="0">
              <a:solidFill>
                <a:schemeClr val="bg1"/>
              </a:solidFill>
            </a:endParaRPr>
          </a:p>
        </p:txBody>
      </p:sp>
      <p:pic>
        <p:nvPicPr>
          <p:cNvPr id="13" name="Picture 12"/>
          <p:cNvPicPr>
            <a:picLocks noChangeAspect="1"/>
          </p:cNvPicPr>
          <p:nvPr/>
        </p:nvPicPr>
        <p:blipFill>
          <a:blip r:embed="rId6"/>
          <a:stretch>
            <a:fillRect/>
          </a:stretch>
        </p:blipFill>
        <p:spPr>
          <a:xfrm>
            <a:off x="4514376" y="3877362"/>
            <a:ext cx="2857899" cy="619211"/>
          </a:xfrm>
          <a:prstGeom prst="rect">
            <a:avLst/>
          </a:prstGeom>
        </p:spPr>
      </p:pic>
    </p:spTree>
    <p:extLst>
      <p:ext uri="{BB962C8B-B14F-4D97-AF65-F5344CB8AC3E}">
        <p14:creationId xmlns:p14="http://schemas.microsoft.com/office/powerpoint/2010/main" val="189350447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542824" y="437643"/>
            <a:ext cx="5448554" cy="307777"/>
          </a:xfrm>
          <a:prstGeom prst="rect">
            <a:avLst/>
          </a:prstGeom>
          <a:noFill/>
        </p:spPr>
        <p:txBody>
          <a:bodyPr wrap="square" rtlCol="0">
            <a:spAutoFit/>
          </a:bodyPr>
          <a:lstStyle/>
          <a:p>
            <a:r>
              <a:rPr lang="vi-VN" dirty="0">
                <a:solidFill>
                  <a:srgbClr val="FFFF00"/>
                </a:solidFill>
              </a:rPr>
              <a:t>Đặt tên Route và nhóm Route (Route group)</a:t>
            </a:r>
            <a:endParaRPr lang="en-US" dirty="0">
              <a:solidFill>
                <a:srgbClr val="FFFF00"/>
              </a:solidFill>
            </a:endParaRPr>
          </a:p>
        </p:txBody>
      </p:sp>
      <p:sp>
        <p:nvSpPr>
          <p:cNvPr id="9" name="TextBox 8"/>
          <p:cNvSpPr txBox="1"/>
          <p:nvPr/>
        </p:nvSpPr>
        <p:spPr>
          <a:xfrm>
            <a:off x="28009" y="674256"/>
            <a:ext cx="4170221" cy="646331"/>
          </a:xfrm>
          <a:prstGeom prst="rect">
            <a:avLst/>
          </a:prstGeom>
          <a:noFill/>
        </p:spPr>
        <p:txBody>
          <a:bodyPr wrap="square" rtlCol="0">
            <a:spAutoFit/>
          </a:bodyPr>
          <a:lstStyle/>
          <a:p>
            <a:pPr algn="just"/>
            <a:r>
              <a:rPr lang="vi-VN" sz="1200" dirty="0" smtClean="0">
                <a:solidFill>
                  <a:srgbClr val="FFFF00"/>
                </a:solidFill>
              </a:rPr>
              <a:t>Đặt </a:t>
            </a:r>
            <a:r>
              <a:rPr lang="vi-VN" sz="1200" dirty="0">
                <a:solidFill>
                  <a:srgbClr val="FFFF00"/>
                </a:solidFill>
              </a:rPr>
              <a:t>tên route: </a:t>
            </a:r>
            <a:r>
              <a:rPr lang="vi-VN" sz="1200" dirty="0">
                <a:solidFill>
                  <a:schemeClr val="bg1"/>
                </a:solidFill>
              </a:rPr>
              <a:t>Thay vì nhớ các URI của từng route thì chúng ta có thể đặt tên cho nó để dễ dàng tương tác bằng phương thức name.</a:t>
            </a:r>
            <a:endParaRPr lang="en-US" sz="1200" i="1" dirty="0" smtClean="0">
              <a:solidFill>
                <a:schemeClr val="bg1"/>
              </a:solidFill>
            </a:endParaRPr>
          </a:p>
        </p:txBody>
      </p:sp>
      <p:sp>
        <p:nvSpPr>
          <p:cNvPr id="10" name="TextBox 9"/>
          <p:cNvSpPr txBox="1"/>
          <p:nvPr/>
        </p:nvSpPr>
        <p:spPr>
          <a:xfrm>
            <a:off x="28009" y="1942475"/>
            <a:ext cx="4343662" cy="646331"/>
          </a:xfrm>
          <a:prstGeom prst="rect">
            <a:avLst/>
          </a:prstGeom>
          <a:noFill/>
        </p:spPr>
        <p:txBody>
          <a:bodyPr wrap="square" rtlCol="0">
            <a:spAutoFit/>
          </a:bodyPr>
          <a:lstStyle/>
          <a:p>
            <a:pPr algn="just"/>
            <a:r>
              <a:rPr lang="vi-VN" sz="1200" dirty="0">
                <a:solidFill>
                  <a:srgbClr val="FFFF00"/>
                </a:solidFill>
              </a:rPr>
              <a:t>Nhóm route (Route group</a:t>
            </a:r>
            <a:r>
              <a:rPr lang="vi-VN" sz="1200" dirty="0">
                <a:solidFill>
                  <a:schemeClr val="bg1"/>
                </a:solidFill>
              </a:rPr>
              <a:t>): Các route nằm trong cùng một nhóm sẽ được chia sẻ các thuộc tính route như namespace, middleware, tiền tố tên (Route named prefix), tiền tố URI,... </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95186" y="1270786"/>
            <a:ext cx="2243315" cy="652600"/>
          </a:xfrm>
          <a:prstGeom prst="rect">
            <a:avLst/>
          </a:prstGeom>
        </p:spPr>
      </p:pic>
      <p:sp>
        <p:nvSpPr>
          <p:cNvPr id="17" name="TextBox 16"/>
          <p:cNvSpPr txBox="1"/>
          <p:nvPr/>
        </p:nvSpPr>
        <p:spPr>
          <a:xfrm>
            <a:off x="28009" y="2508990"/>
            <a:ext cx="4343662" cy="646331"/>
          </a:xfrm>
          <a:prstGeom prst="rect">
            <a:avLst/>
          </a:prstGeom>
          <a:noFill/>
        </p:spPr>
        <p:txBody>
          <a:bodyPr wrap="square" rtlCol="0">
            <a:spAutoFit/>
          </a:bodyPr>
          <a:lstStyle/>
          <a:p>
            <a:pPr algn="just"/>
            <a:r>
              <a:rPr lang="vi-VN" sz="1200" dirty="0">
                <a:solidFill>
                  <a:srgbClr val="FFFF00"/>
                </a:solidFill>
              </a:rPr>
              <a:t>Middleware route</a:t>
            </a:r>
            <a:r>
              <a:rPr lang="vi-VN" sz="1200" dirty="0" smtClean="0">
                <a:solidFill>
                  <a:srgbClr val="FFFF00"/>
                </a:solidFill>
              </a:rPr>
              <a:t>:</a:t>
            </a:r>
            <a:r>
              <a:rPr lang="en-US" sz="1200" dirty="0" smtClean="0">
                <a:solidFill>
                  <a:srgbClr val="FFFF00"/>
                </a:solidFill>
              </a:rPr>
              <a:t> </a:t>
            </a:r>
            <a:r>
              <a:rPr lang="vi-VN" sz="1200" dirty="0" smtClean="0">
                <a:solidFill>
                  <a:schemeClr val="bg1"/>
                </a:solidFill>
              </a:rPr>
              <a:t>Để </a:t>
            </a:r>
            <a:r>
              <a:rPr lang="vi-VN" sz="1200" dirty="0">
                <a:solidFill>
                  <a:schemeClr val="bg1"/>
                </a:solidFill>
              </a:rPr>
              <a:t>gán middleware cho các route chung một nhóm,  có thể sử dụng phương thức middleware để lồng các route con.</a:t>
            </a:r>
            <a:endParaRPr lang="en-US" sz="1200" i="1" dirty="0" smtClean="0">
              <a:solidFill>
                <a:schemeClr val="bg1"/>
              </a:solidFill>
            </a:endParaRPr>
          </a:p>
        </p:txBody>
      </p:sp>
      <p:pic>
        <p:nvPicPr>
          <p:cNvPr id="3" name="Picture 2"/>
          <p:cNvPicPr>
            <a:picLocks noChangeAspect="1"/>
          </p:cNvPicPr>
          <p:nvPr/>
        </p:nvPicPr>
        <p:blipFill>
          <a:blip r:embed="rId4"/>
          <a:stretch>
            <a:fillRect/>
          </a:stretch>
        </p:blipFill>
        <p:spPr>
          <a:xfrm>
            <a:off x="95186" y="3120441"/>
            <a:ext cx="2572178" cy="1031157"/>
          </a:xfrm>
          <a:prstGeom prst="rect">
            <a:avLst/>
          </a:prstGeom>
        </p:spPr>
      </p:pic>
      <p:sp>
        <p:nvSpPr>
          <p:cNvPr id="18" name="TextBox 17"/>
          <p:cNvSpPr txBox="1"/>
          <p:nvPr/>
        </p:nvSpPr>
        <p:spPr>
          <a:xfrm>
            <a:off x="28010" y="4104158"/>
            <a:ext cx="4343662" cy="461665"/>
          </a:xfrm>
          <a:prstGeom prst="rect">
            <a:avLst/>
          </a:prstGeom>
          <a:noFill/>
        </p:spPr>
        <p:txBody>
          <a:bodyPr wrap="square" rtlCol="0">
            <a:spAutoFit/>
          </a:bodyPr>
          <a:lstStyle/>
          <a:p>
            <a:pPr algn="just"/>
            <a:r>
              <a:rPr lang="vi-VN" sz="1200" dirty="0">
                <a:solidFill>
                  <a:srgbClr val="FFFF00"/>
                </a:solidFill>
              </a:rPr>
              <a:t>Namespace route: </a:t>
            </a:r>
            <a:r>
              <a:rPr lang="vi-VN" sz="1200" dirty="0">
                <a:solidFill>
                  <a:schemeClr val="bg1"/>
                </a:solidFill>
              </a:rPr>
              <a:t>Với method namespace bạn sẽ khai báo namespace cho tất cả các route con nằm trong nó: </a:t>
            </a:r>
            <a:endParaRPr lang="en-US" sz="1200" i="1" dirty="0" smtClean="0">
              <a:solidFill>
                <a:schemeClr val="bg1"/>
              </a:solidFill>
            </a:endParaRPr>
          </a:p>
        </p:txBody>
      </p:sp>
      <p:pic>
        <p:nvPicPr>
          <p:cNvPr id="5" name="Picture 4"/>
          <p:cNvPicPr>
            <a:picLocks noChangeAspect="1"/>
          </p:cNvPicPr>
          <p:nvPr/>
        </p:nvPicPr>
        <p:blipFill>
          <a:blip r:embed="rId5"/>
          <a:stretch>
            <a:fillRect/>
          </a:stretch>
        </p:blipFill>
        <p:spPr>
          <a:xfrm>
            <a:off x="122062" y="4581076"/>
            <a:ext cx="2458526" cy="502304"/>
          </a:xfrm>
          <a:prstGeom prst="rect">
            <a:avLst/>
          </a:prstGeom>
        </p:spPr>
      </p:pic>
      <p:sp>
        <p:nvSpPr>
          <p:cNvPr id="19" name="TextBox 18"/>
          <p:cNvSpPr txBox="1"/>
          <p:nvPr/>
        </p:nvSpPr>
        <p:spPr>
          <a:xfrm>
            <a:off x="4359352" y="674256"/>
            <a:ext cx="4707385" cy="1384995"/>
          </a:xfrm>
          <a:prstGeom prst="rect">
            <a:avLst/>
          </a:prstGeom>
          <a:noFill/>
        </p:spPr>
        <p:txBody>
          <a:bodyPr wrap="square" rtlCol="0">
            <a:spAutoFit/>
          </a:bodyPr>
          <a:lstStyle/>
          <a:p>
            <a:pPr algn="just"/>
            <a:r>
              <a:rPr lang="vi-VN" sz="1200" dirty="0" smtClean="0">
                <a:solidFill>
                  <a:srgbClr val="FFFF00"/>
                </a:solidFill>
              </a:rPr>
              <a:t>Sub-domain route: </a:t>
            </a:r>
            <a:r>
              <a:rPr lang="vi-VN" sz="1200" dirty="0" smtClean="0">
                <a:solidFill>
                  <a:schemeClr val="bg1"/>
                </a:solidFill>
              </a:rPr>
              <a:t>Laravel còn cung cấp cho chúng ta nhóm sub-domain. Nhóm này có thể chỉ định tham số như một URI, cho phép ta có thể giữ một phần sub-domain để sử dụng trong các route con. Để khai báo nhóm sub-domain</a:t>
            </a:r>
            <a:r>
              <a:rPr lang="en-US" sz="1200" dirty="0" smtClean="0">
                <a:solidFill>
                  <a:schemeClr val="bg1"/>
                </a:solidFill>
              </a:rPr>
              <a:t>. </a:t>
            </a:r>
            <a:r>
              <a:rPr lang="vi-VN" sz="1200" dirty="0">
                <a:solidFill>
                  <a:schemeClr val="bg1"/>
                </a:solidFill>
              </a:rPr>
              <a:t>Tham số {account} đóng vai trò như một thành phần của từng URI route con, nên thứ tự phải được đứng trước vì toàn bộ URI sẽ là: {account}.myapp.com/user/{id}.</a:t>
            </a:r>
            <a:endParaRPr lang="en-US" sz="1200" i="1" dirty="0" smtClean="0">
              <a:solidFill>
                <a:schemeClr val="bg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1557" y="2076636"/>
            <a:ext cx="3058185" cy="686393"/>
          </a:xfrm>
          <a:prstGeom prst="rect">
            <a:avLst/>
          </a:prstGeom>
        </p:spPr>
      </p:pic>
      <p:sp>
        <p:nvSpPr>
          <p:cNvPr id="21" name="TextBox 20"/>
          <p:cNvSpPr txBox="1"/>
          <p:nvPr/>
        </p:nvSpPr>
        <p:spPr>
          <a:xfrm>
            <a:off x="4359351" y="2763029"/>
            <a:ext cx="4707385" cy="830997"/>
          </a:xfrm>
          <a:prstGeom prst="rect">
            <a:avLst/>
          </a:prstGeom>
          <a:noFill/>
        </p:spPr>
        <p:txBody>
          <a:bodyPr wrap="square" rtlCol="0">
            <a:spAutoFit/>
          </a:bodyPr>
          <a:lstStyle/>
          <a:p>
            <a:pPr algn="just"/>
            <a:r>
              <a:rPr lang="vi-VN" sz="1200" dirty="0">
                <a:solidFill>
                  <a:srgbClr val="FFFF00"/>
                </a:solidFill>
              </a:rPr>
              <a:t>Tiền tố URI route (Route prefix): </a:t>
            </a:r>
            <a:r>
              <a:rPr lang="vi-VN" sz="1200" dirty="0">
                <a:solidFill>
                  <a:schemeClr val="bg1"/>
                </a:solidFill>
              </a:rPr>
              <a:t>Giả sử ứng dụng của em có admin cpanel để quản lý nội dung, nhưng có rất nhiều route có URI chứa admin. Để gom chúng lại thành một nhóm, ta sử dụng method prefix do Laravel cung cấp.</a:t>
            </a:r>
            <a:endParaRPr lang="en-US" sz="1200" i="1" dirty="0" smtClean="0">
              <a:solidFill>
                <a:schemeClr val="bg1"/>
              </a:solidFill>
            </a:endParaRPr>
          </a:p>
        </p:txBody>
      </p:sp>
      <p:pic>
        <p:nvPicPr>
          <p:cNvPr id="20" name="Picture 19"/>
          <p:cNvPicPr>
            <a:picLocks noChangeAspect="1"/>
          </p:cNvPicPr>
          <p:nvPr/>
        </p:nvPicPr>
        <p:blipFill>
          <a:blip r:embed="rId7"/>
          <a:stretch>
            <a:fillRect/>
          </a:stretch>
        </p:blipFill>
        <p:spPr>
          <a:xfrm>
            <a:off x="4438848" y="3665755"/>
            <a:ext cx="3191320" cy="971686"/>
          </a:xfrm>
          <a:prstGeom prst="rect">
            <a:avLst/>
          </a:prstGeom>
        </p:spPr>
      </p:pic>
    </p:spTree>
    <p:extLst>
      <p:ext uri="{BB962C8B-B14F-4D97-AF65-F5344CB8AC3E}">
        <p14:creationId xmlns:p14="http://schemas.microsoft.com/office/powerpoint/2010/main" val="36004865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542824" y="437643"/>
            <a:ext cx="5448554" cy="307777"/>
          </a:xfrm>
          <a:prstGeom prst="rect">
            <a:avLst/>
          </a:prstGeom>
          <a:noFill/>
        </p:spPr>
        <p:txBody>
          <a:bodyPr wrap="square" rtlCol="0">
            <a:spAutoFit/>
          </a:bodyPr>
          <a:lstStyle/>
          <a:p>
            <a:r>
              <a:rPr lang="vi-VN" dirty="0">
                <a:solidFill>
                  <a:srgbClr val="FFFF00"/>
                </a:solidFill>
              </a:rPr>
              <a:t>Đặt tên Route và nhóm Route (Route group)</a:t>
            </a:r>
            <a:endParaRPr lang="en-US" dirty="0">
              <a:solidFill>
                <a:srgbClr val="FFFF00"/>
              </a:solidFill>
            </a:endParaRPr>
          </a:p>
        </p:txBody>
      </p:sp>
      <p:sp>
        <p:nvSpPr>
          <p:cNvPr id="9" name="TextBox 8"/>
          <p:cNvSpPr txBox="1"/>
          <p:nvPr/>
        </p:nvSpPr>
        <p:spPr>
          <a:xfrm>
            <a:off x="28009" y="674256"/>
            <a:ext cx="4170221" cy="646331"/>
          </a:xfrm>
          <a:prstGeom prst="rect">
            <a:avLst/>
          </a:prstGeom>
          <a:noFill/>
        </p:spPr>
        <p:txBody>
          <a:bodyPr wrap="square" rtlCol="0">
            <a:spAutoFit/>
          </a:bodyPr>
          <a:lstStyle/>
          <a:p>
            <a:pPr algn="just"/>
            <a:r>
              <a:rPr lang="vi-VN" sz="1200" dirty="0" smtClean="0">
                <a:solidFill>
                  <a:srgbClr val="FFFF00"/>
                </a:solidFill>
              </a:rPr>
              <a:t>Đặt </a:t>
            </a:r>
            <a:r>
              <a:rPr lang="vi-VN" sz="1200" dirty="0">
                <a:solidFill>
                  <a:srgbClr val="FFFF00"/>
                </a:solidFill>
              </a:rPr>
              <a:t>tên route: </a:t>
            </a:r>
            <a:r>
              <a:rPr lang="vi-VN" sz="1200" dirty="0">
                <a:solidFill>
                  <a:schemeClr val="bg1"/>
                </a:solidFill>
              </a:rPr>
              <a:t>Thay vì nhớ các URI của từng route thì chúng ta có thể đặt tên cho nó để dễ dàng tương tác bằng phương thức name.</a:t>
            </a:r>
            <a:endParaRPr lang="en-US" sz="1200" i="1" dirty="0" smtClean="0">
              <a:solidFill>
                <a:schemeClr val="bg1"/>
              </a:solidFill>
            </a:endParaRPr>
          </a:p>
        </p:txBody>
      </p:sp>
      <p:sp>
        <p:nvSpPr>
          <p:cNvPr id="10" name="TextBox 9"/>
          <p:cNvSpPr txBox="1"/>
          <p:nvPr/>
        </p:nvSpPr>
        <p:spPr>
          <a:xfrm>
            <a:off x="28009" y="1942475"/>
            <a:ext cx="4343662" cy="646331"/>
          </a:xfrm>
          <a:prstGeom prst="rect">
            <a:avLst/>
          </a:prstGeom>
          <a:noFill/>
        </p:spPr>
        <p:txBody>
          <a:bodyPr wrap="square" rtlCol="0">
            <a:spAutoFit/>
          </a:bodyPr>
          <a:lstStyle/>
          <a:p>
            <a:pPr algn="just"/>
            <a:r>
              <a:rPr lang="vi-VN" sz="1200" dirty="0">
                <a:solidFill>
                  <a:srgbClr val="FFFF00"/>
                </a:solidFill>
              </a:rPr>
              <a:t>Nhóm route (Route group</a:t>
            </a:r>
            <a:r>
              <a:rPr lang="vi-VN" sz="1200" dirty="0">
                <a:solidFill>
                  <a:schemeClr val="bg1"/>
                </a:solidFill>
              </a:rPr>
              <a:t>): Các route nằm trong cùng một nhóm sẽ được chia sẻ các thuộc tính route như namespace, middleware, tiền tố tên (Route named prefix), tiền tố URI,... </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95186" y="1270786"/>
            <a:ext cx="2243315" cy="652600"/>
          </a:xfrm>
          <a:prstGeom prst="rect">
            <a:avLst/>
          </a:prstGeom>
        </p:spPr>
      </p:pic>
      <p:sp>
        <p:nvSpPr>
          <p:cNvPr id="17" name="TextBox 16"/>
          <p:cNvSpPr txBox="1"/>
          <p:nvPr/>
        </p:nvSpPr>
        <p:spPr>
          <a:xfrm>
            <a:off x="28009" y="2508990"/>
            <a:ext cx="4343662" cy="646331"/>
          </a:xfrm>
          <a:prstGeom prst="rect">
            <a:avLst/>
          </a:prstGeom>
          <a:noFill/>
        </p:spPr>
        <p:txBody>
          <a:bodyPr wrap="square" rtlCol="0">
            <a:spAutoFit/>
          </a:bodyPr>
          <a:lstStyle/>
          <a:p>
            <a:pPr algn="just"/>
            <a:r>
              <a:rPr lang="vi-VN" sz="1200" dirty="0">
                <a:solidFill>
                  <a:srgbClr val="FFFF00"/>
                </a:solidFill>
              </a:rPr>
              <a:t>Middleware route</a:t>
            </a:r>
            <a:r>
              <a:rPr lang="vi-VN" sz="1200" dirty="0" smtClean="0">
                <a:solidFill>
                  <a:srgbClr val="FFFF00"/>
                </a:solidFill>
              </a:rPr>
              <a:t>:</a:t>
            </a:r>
            <a:r>
              <a:rPr lang="en-US" sz="1200" dirty="0" smtClean="0">
                <a:solidFill>
                  <a:srgbClr val="FFFF00"/>
                </a:solidFill>
              </a:rPr>
              <a:t> </a:t>
            </a:r>
            <a:r>
              <a:rPr lang="vi-VN" sz="1200" dirty="0" smtClean="0">
                <a:solidFill>
                  <a:schemeClr val="bg1"/>
                </a:solidFill>
              </a:rPr>
              <a:t>Để </a:t>
            </a:r>
            <a:r>
              <a:rPr lang="vi-VN" sz="1200" dirty="0">
                <a:solidFill>
                  <a:schemeClr val="bg1"/>
                </a:solidFill>
              </a:rPr>
              <a:t>gán middleware cho các route chung một nhóm,  có thể sử dụng phương thức middleware để lồng các route con.</a:t>
            </a:r>
            <a:endParaRPr lang="en-US" sz="1200" i="1" dirty="0" smtClean="0">
              <a:solidFill>
                <a:schemeClr val="bg1"/>
              </a:solidFill>
            </a:endParaRPr>
          </a:p>
        </p:txBody>
      </p:sp>
      <p:pic>
        <p:nvPicPr>
          <p:cNvPr id="3" name="Picture 2"/>
          <p:cNvPicPr>
            <a:picLocks noChangeAspect="1"/>
          </p:cNvPicPr>
          <p:nvPr/>
        </p:nvPicPr>
        <p:blipFill>
          <a:blip r:embed="rId4"/>
          <a:stretch>
            <a:fillRect/>
          </a:stretch>
        </p:blipFill>
        <p:spPr>
          <a:xfrm>
            <a:off x="95186" y="3120441"/>
            <a:ext cx="2572178" cy="1031157"/>
          </a:xfrm>
          <a:prstGeom prst="rect">
            <a:avLst/>
          </a:prstGeom>
        </p:spPr>
      </p:pic>
      <p:sp>
        <p:nvSpPr>
          <p:cNvPr id="18" name="TextBox 17"/>
          <p:cNvSpPr txBox="1"/>
          <p:nvPr/>
        </p:nvSpPr>
        <p:spPr>
          <a:xfrm>
            <a:off x="28010" y="4104158"/>
            <a:ext cx="4343662" cy="461665"/>
          </a:xfrm>
          <a:prstGeom prst="rect">
            <a:avLst/>
          </a:prstGeom>
          <a:noFill/>
        </p:spPr>
        <p:txBody>
          <a:bodyPr wrap="square" rtlCol="0">
            <a:spAutoFit/>
          </a:bodyPr>
          <a:lstStyle/>
          <a:p>
            <a:pPr algn="just"/>
            <a:r>
              <a:rPr lang="vi-VN" sz="1200" dirty="0">
                <a:solidFill>
                  <a:srgbClr val="FFFF00"/>
                </a:solidFill>
              </a:rPr>
              <a:t>Namespace route: </a:t>
            </a:r>
            <a:r>
              <a:rPr lang="vi-VN" sz="1200" dirty="0">
                <a:solidFill>
                  <a:schemeClr val="bg1"/>
                </a:solidFill>
              </a:rPr>
              <a:t>Với method namespace bạn sẽ khai báo namespace cho tất cả các route con nằm trong nó: </a:t>
            </a:r>
            <a:endParaRPr lang="en-US" sz="1200" i="1" dirty="0" smtClean="0">
              <a:solidFill>
                <a:schemeClr val="bg1"/>
              </a:solidFill>
            </a:endParaRPr>
          </a:p>
        </p:txBody>
      </p:sp>
      <p:pic>
        <p:nvPicPr>
          <p:cNvPr id="5" name="Picture 4"/>
          <p:cNvPicPr>
            <a:picLocks noChangeAspect="1"/>
          </p:cNvPicPr>
          <p:nvPr/>
        </p:nvPicPr>
        <p:blipFill>
          <a:blip r:embed="rId5"/>
          <a:stretch>
            <a:fillRect/>
          </a:stretch>
        </p:blipFill>
        <p:spPr>
          <a:xfrm>
            <a:off x="122062" y="4581076"/>
            <a:ext cx="2458526" cy="502304"/>
          </a:xfrm>
          <a:prstGeom prst="rect">
            <a:avLst/>
          </a:prstGeom>
        </p:spPr>
      </p:pic>
      <p:sp>
        <p:nvSpPr>
          <p:cNvPr id="19" name="TextBox 18"/>
          <p:cNvSpPr txBox="1"/>
          <p:nvPr/>
        </p:nvSpPr>
        <p:spPr>
          <a:xfrm>
            <a:off x="4359352" y="674256"/>
            <a:ext cx="4707385" cy="1384995"/>
          </a:xfrm>
          <a:prstGeom prst="rect">
            <a:avLst/>
          </a:prstGeom>
          <a:noFill/>
        </p:spPr>
        <p:txBody>
          <a:bodyPr wrap="square" rtlCol="0">
            <a:spAutoFit/>
          </a:bodyPr>
          <a:lstStyle/>
          <a:p>
            <a:pPr algn="just"/>
            <a:r>
              <a:rPr lang="vi-VN" sz="1200" dirty="0" smtClean="0">
                <a:solidFill>
                  <a:srgbClr val="FFFF00"/>
                </a:solidFill>
              </a:rPr>
              <a:t>Sub-domain route: </a:t>
            </a:r>
            <a:r>
              <a:rPr lang="vi-VN" sz="1200" dirty="0" smtClean="0">
                <a:solidFill>
                  <a:schemeClr val="bg1"/>
                </a:solidFill>
              </a:rPr>
              <a:t>Laravel còn cung cấp cho chúng ta nhóm sub-domain. Nhóm này có thể chỉ định tham số như một URI, cho phép ta có thể giữ một phần sub-domain để sử dụng trong các route con. Để khai báo nhóm sub-domain</a:t>
            </a:r>
            <a:r>
              <a:rPr lang="en-US" sz="1200" dirty="0" smtClean="0">
                <a:solidFill>
                  <a:schemeClr val="bg1"/>
                </a:solidFill>
              </a:rPr>
              <a:t>. </a:t>
            </a:r>
            <a:r>
              <a:rPr lang="vi-VN" sz="1200" dirty="0">
                <a:solidFill>
                  <a:schemeClr val="bg1"/>
                </a:solidFill>
              </a:rPr>
              <a:t>Tham số {account} đóng vai trò như một thành phần của từng URI route con, nên thứ tự phải được đứng trước vì toàn bộ URI sẽ là: {account}.myapp.com/user/{id}.</a:t>
            </a:r>
            <a:endParaRPr lang="en-US" sz="1200" i="1" dirty="0" smtClean="0">
              <a:solidFill>
                <a:schemeClr val="bg1"/>
              </a:solidFill>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1557" y="2076636"/>
            <a:ext cx="3058185" cy="686393"/>
          </a:xfrm>
          <a:prstGeom prst="rect">
            <a:avLst/>
          </a:prstGeom>
        </p:spPr>
      </p:pic>
      <p:sp>
        <p:nvSpPr>
          <p:cNvPr id="21" name="TextBox 20"/>
          <p:cNvSpPr txBox="1"/>
          <p:nvPr/>
        </p:nvSpPr>
        <p:spPr>
          <a:xfrm>
            <a:off x="4359351" y="2763029"/>
            <a:ext cx="4707385" cy="830997"/>
          </a:xfrm>
          <a:prstGeom prst="rect">
            <a:avLst/>
          </a:prstGeom>
          <a:noFill/>
        </p:spPr>
        <p:txBody>
          <a:bodyPr wrap="square" rtlCol="0">
            <a:spAutoFit/>
          </a:bodyPr>
          <a:lstStyle/>
          <a:p>
            <a:pPr algn="just"/>
            <a:r>
              <a:rPr lang="vi-VN" sz="1200" dirty="0">
                <a:solidFill>
                  <a:srgbClr val="FFFF00"/>
                </a:solidFill>
              </a:rPr>
              <a:t>Tiền tố URI route (Route prefix): </a:t>
            </a:r>
            <a:r>
              <a:rPr lang="vi-VN" sz="1200" dirty="0">
                <a:solidFill>
                  <a:schemeClr val="bg1"/>
                </a:solidFill>
              </a:rPr>
              <a:t>Giả sử ứng dụng của em có admin cpanel để quản lý nội dung, nhưng có rất nhiều route có URI chứa admin. Để gom chúng lại thành một nhóm, ta sử dụng method prefix do Laravel cung cấp.</a:t>
            </a:r>
            <a:endParaRPr lang="en-US" sz="1200" i="1" dirty="0" smtClean="0">
              <a:solidFill>
                <a:schemeClr val="bg1"/>
              </a:solidFill>
            </a:endParaRPr>
          </a:p>
        </p:txBody>
      </p:sp>
      <p:pic>
        <p:nvPicPr>
          <p:cNvPr id="20" name="Picture 19"/>
          <p:cNvPicPr>
            <a:picLocks noChangeAspect="1"/>
          </p:cNvPicPr>
          <p:nvPr/>
        </p:nvPicPr>
        <p:blipFill>
          <a:blip r:embed="rId7"/>
          <a:stretch>
            <a:fillRect/>
          </a:stretch>
        </p:blipFill>
        <p:spPr>
          <a:xfrm>
            <a:off x="4438848" y="3665755"/>
            <a:ext cx="3191320" cy="971686"/>
          </a:xfrm>
          <a:prstGeom prst="rect">
            <a:avLst/>
          </a:prstGeom>
        </p:spPr>
      </p:pic>
    </p:spTree>
    <p:extLst>
      <p:ext uri="{BB962C8B-B14F-4D97-AF65-F5344CB8AC3E}">
        <p14:creationId xmlns:p14="http://schemas.microsoft.com/office/powerpoint/2010/main" val="303763664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16372" y="408347"/>
            <a:ext cx="5448554" cy="307777"/>
          </a:xfrm>
          <a:prstGeom prst="rect">
            <a:avLst/>
          </a:prstGeom>
          <a:noFill/>
        </p:spPr>
        <p:txBody>
          <a:bodyPr wrap="square" rtlCol="0">
            <a:spAutoFit/>
          </a:bodyPr>
          <a:lstStyle/>
          <a:p>
            <a:r>
              <a:rPr lang="vi-VN" dirty="0">
                <a:solidFill>
                  <a:srgbClr val="FFFF00"/>
                </a:solidFill>
              </a:rPr>
              <a:t>Middleware Laravel</a:t>
            </a:r>
            <a:endParaRPr lang="en-US" dirty="0">
              <a:solidFill>
                <a:srgbClr val="FFFF00"/>
              </a:solidFill>
            </a:endParaRPr>
          </a:p>
        </p:txBody>
      </p:sp>
      <p:sp>
        <p:nvSpPr>
          <p:cNvPr id="9" name="TextBox 8"/>
          <p:cNvSpPr txBox="1"/>
          <p:nvPr/>
        </p:nvSpPr>
        <p:spPr>
          <a:xfrm>
            <a:off x="28009" y="674256"/>
            <a:ext cx="4170221" cy="1384995"/>
          </a:xfrm>
          <a:prstGeom prst="rect">
            <a:avLst/>
          </a:prstGeom>
          <a:noFill/>
        </p:spPr>
        <p:txBody>
          <a:bodyPr wrap="square" rtlCol="0">
            <a:spAutoFit/>
          </a:bodyPr>
          <a:lstStyle/>
          <a:p>
            <a:pPr algn="just"/>
            <a:r>
              <a:rPr lang="vi-VN" sz="1200" dirty="0">
                <a:solidFill>
                  <a:srgbClr val="FFFF00"/>
                </a:solidFill>
              </a:rPr>
              <a:t>Middleware trong Laravel là </a:t>
            </a:r>
            <a:r>
              <a:rPr lang="vi-VN" sz="1200" dirty="0">
                <a:solidFill>
                  <a:schemeClr val="bg1"/>
                </a:solidFill>
              </a:rPr>
              <a:t>một cơ chế quan trọng giúp chúng ta xử lý các request trước khi chúng được chuyển đến các route hoặc xử lý response trước khi chúng được gửi đi. Middleware có thể được sử dụng để kiểm tra các điều kiện nhất định trước khi cho phép request tiếp tục, như xác thực người dùng, kiểm tra quyền truy cập, xử lý dữ liệu, và nhiều hành động khác.</a:t>
            </a:r>
            <a:endParaRPr lang="en-US" sz="1200" i="1" dirty="0" smtClean="0">
              <a:solidFill>
                <a:schemeClr val="bg1"/>
              </a:solidFill>
            </a:endParaRPr>
          </a:p>
        </p:txBody>
      </p:sp>
      <p:sp>
        <p:nvSpPr>
          <p:cNvPr id="17" name="TextBox 16"/>
          <p:cNvSpPr txBox="1"/>
          <p:nvPr/>
        </p:nvSpPr>
        <p:spPr>
          <a:xfrm>
            <a:off x="28010" y="2022375"/>
            <a:ext cx="4343662" cy="2677656"/>
          </a:xfrm>
          <a:prstGeom prst="rect">
            <a:avLst/>
          </a:prstGeom>
          <a:noFill/>
        </p:spPr>
        <p:txBody>
          <a:bodyPr wrap="square" rtlCol="0">
            <a:spAutoFit/>
          </a:bodyPr>
          <a:lstStyle/>
          <a:p>
            <a:pPr algn="just"/>
            <a:r>
              <a:rPr lang="vi-VN" sz="1200" dirty="0">
                <a:solidFill>
                  <a:srgbClr val="FFFF00"/>
                </a:solidFill>
              </a:rPr>
              <a:t>Các Loại Middleware Trong Laravel</a:t>
            </a:r>
          </a:p>
          <a:p>
            <a:pPr algn="just"/>
            <a:r>
              <a:rPr lang="vi-VN" sz="1200" dirty="0">
                <a:solidFill>
                  <a:srgbClr val="FFFF00"/>
                </a:solidFill>
              </a:rPr>
              <a:t>Trong Laravel, có ba loại middleware chính:</a:t>
            </a:r>
          </a:p>
          <a:p>
            <a:pPr algn="just"/>
            <a:r>
              <a:rPr lang="vi-VN" sz="1200" dirty="0">
                <a:solidFill>
                  <a:srgbClr val="FFFF00"/>
                </a:solidFill>
              </a:rPr>
              <a:t>Global Middleware: </a:t>
            </a:r>
            <a:r>
              <a:rPr lang="vi-VN" sz="1200" dirty="0">
                <a:solidFill>
                  <a:schemeClr val="bg1"/>
                </a:solidFill>
              </a:rPr>
              <a:t>Là middleware được áp dụng cho tất cả các request vào ứng dụng. Global middleware được đăng ký trong file app/Http/Kernel.php trong thuộc tính $middleware.</a:t>
            </a:r>
          </a:p>
          <a:p>
            <a:pPr algn="just"/>
            <a:r>
              <a:rPr lang="vi-VN" sz="1200" dirty="0">
                <a:solidFill>
                  <a:srgbClr val="FFFF00"/>
                </a:solidFill>
              </a:rPr>
              <a:t>Route Middleware: </a:t>
            </a:r>
            <a:r>
              <a:rPr lang="vi-VN" sz="1200" dirty="0">
                <a:solidFill>
                  <a:schemeClr val="bg1"/>
                </a:solidFill>
              </a:rPr>
              <a:t>Là middleware chỉ áp dụng cho các route cụ thể. Route middleware được đăng ký trong app/Http/Kernel.php và sau đó có thể được gán cho các route trong routes/web.php hoặc routes/api.php.</a:t>
            </a:r>
          </a:p>
          <a:p>
            <a:pPr algn="just"/>
            <a:r>
              <a:rPr lang="vi-VN" sz="1200" dirty="0">
                <a:solidFill>
                  <a:srgbClr val="FFFF00"/>
                </a:solidFill>
              </a:rPr>
              <a:t>Middleware Group: </a:t>
            </a:r>
            <a:r>
              <a:rPr lang="vi-VN" sz="1200" dirty="0">
                <a:solidFill>
                  <a:schemeClr val="bg1"/>
                </a:solidFill>
              </a:rPr>
              <a:t>Là một nhóm các middleware được định nghĩa trong app/Http/Kernel.php. Middleware group cho phép bạn áp dụng nhiều middleware cùng một lúc cho các route. Nhóm middleware có thể được sử dụng để tổ chức và quản lý các middleware liên quan đến nhau.</a:t>
            </a:r>
            <a:endParaRPr lang="en-US" sz="1200" i="1" dirty="0" smtClean="0">
              <a:solidFill>
                <a:schemeClr val="bg1"/>
              </a:solidFill>
            </a:endParaRPr>
          </a:p>
        </p:txBody>
      </p:sp>
      <p:sp>
        <p:nvSpPr>
          <p:cNvPr id="19" name="TextBox 18"/>
          <p:cNvSpPr txBox="1"/>
          <p:nvPr/>
        </p:nvSpPr>
        <p:spPr>
          <a:xfrm>
            <a:off x="4359352" y="674256"/>
            <a:ext cx="4707385" cy="461665"/>
          </a:xfrm>
          <a:prstGeom prst="rect">
            <a:avLst/>
          </a:prstGeom>
          <a:noFill/>
        </p:spPr>
        <p:txBody>
          <a:bodyPr wrap="square" rtlCol="0">
            <a:spAutoFit/>
          </a:bodyPr>
          <a:lstStyle/>
          <a:p>
            <a:pPr algn="just"/>
            <a:r>
              <a:rPr lang="vi-VN" sz="1200" dirty="0">
                <a:solidFill>
                  <a:srgbClr val="FFFF00"/>
                </a:solidFill>
              </a:rPr>
              <a:t>Định Nghĩa Middleware: </a:t>
            </a:r>
            <a:r>
              <a:rPr lang="vi-VN" sz="1200" dirty="0">
                <a:solidFill>
                  <a:schemeClr val="bg1"/>
                </a:solidFill>
              </a:rPr>
              <a:t>Để định nghĩa một middleware trong Laravel, có thể sử dụng lệnh Artisan:</a:t>
            </a:r>
            <a:endParaRPr lang="en-US" sz="1200" i="1" dirty="0" smtClean="0">
              <a:solidFill>
                <a:schemeClr val="bg1"/>
              </a:solidFill>
            </a:endParaRPr>
          </a:p>
        </p:txBody>
      </p:sp>
      <p:sp>
        <p:nvSpPr>
          <p:cNvPr id="21" name="TextBox 20"/>
          <p:cNvSpPr txBox="1"/>
          <p:nvPr/>
        </p:nvSpPr>
        <p:spPr>
          <a:xfrm>
            <a:off x="4371671" y="1352837"/>
            <a:ext cx="4707385" cy="646331"/>
          </a:xfrm>
          <a:prstGeom prst="rect">
            <a:avLst/>
          </a:prstGeom>
          <a:noFill/>
        </p:spPr>
        <p:txBody>
          <a:bodyPr wrap="square" rtlCol="0">
            <a:spAutoFit/>
          </a:bodyPr>
          <a:lstStyle/>
          <a:p>
            <a:pPr algn="just"/>
            <a:r>
              <a:rPr lang="vi-VN" sz="1200" dirty="0">
                <a:solidFill>
                  <a:srgbClr val="FFFF00"/>
                </a:solidFill>
              </a:rPr>
              <a:t>Sau khi chạy lệnh trên, </a:t>
            </a:r>
            <a:r>
              <a:rPr lang="vi-VN" sz="1200" dirty="0">
                <a:solidFill>
                  <a:schemeClr val="bg1"/>
                </a:solidFill>
              </a:rPr>
              <a:t>một file middleware sẽ được tạo trong thư mục app/Http/Middleware. Ví dụ, file CheckAge.php có thể có nội dung như sau</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4425709" y="1116294"/>
            <a:ext cx="4239217" cy="228632"/>
          </a:xfrm>
          <a:prstGeom prst="rect">
            <a:avLst/>
          </a:prstGeom>
        </p:spPr>
      </p:pic>
      <p:pic>
        <p:nvPicPr>
          <p:cNvPr id="8" name="Picture 7"/>
          <p:cNvPicPr>
            <a:picLocks noChangeAspect="1"/>
          </p:cNvPicPr>
          <p:nvPr/>
        </p:nvPicPr>
        <p:blipFill>
          <a:blip r:embed="rId4"/>
          <a:stretch>
            <a:fillRect/>
          </a:stretch>
        </p:blipFill>
        <p:spPr>
          <a:xfrm>
            <a:off x="4482165" y="2167266"/>
            <a:ext cx="2467740" cy="2027073"/>
          </a:xfrm>
          <a:prstGeom prst="rect">
            <a:avLst/>
          </a:prstGeom>
        </p:spPr>
      </p:pic>
    </p:spTree>
    <p:extLst>
      <p:ext uri="{BB962C8B-B14F-4D97-AF65-F5344CB8AC3E}">
        <p14:creationId xmlns:p14="http://schemas.microsoft.com/office/powerpoint/2010/main" val="20458635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16372" y="408347"/>
            <a:ext cx="5448554" cy="307777"/>
          </a:xfrm>
          <a:prstGeom prst="rect">
            <a:avLst/>
          </a:prstGeom>
          <a:noFill/>
        </p:spPr>
        <p:txBody>
          <a:bodyPr wrap="square" rtlCol="0">
            <a:spAutoFit/>
          </a:bodyPr>
          <a:lstStyle/>
          <a:p>
            <a:r>
              <a:rPr lang="vi-VN" dirty="0">
                <a:solidFill>
                  <a:srgbClr val="FFFF00"/>
                </a:solidFill>
              </a:rPr>
              <a:t>Middleware Laravel</a:t>
            </a:r>
            <a:endParaRPr lang="en-US" dirty="0">
              <a:solidFill>
                <a:srgbClr val="FFFF00"/>
              </a:solidFill>
            </a:endParaRPr>
          </a:p>
        </p:txBody>
      </p:sp>
      <p:sp>
        <p:nvSpPr>
          <p:cNvPr id="9" name="TextBox 8"/>
          <p:cNvSpPr txBox="1"/>
          <p:nvPr/>
        </p:nvSpPr>
        <p:spPr>
          <a:xfrm>
            <a:off x="28009" y="674256"/>
            <a:ext cx="4170221" cy="1200329"/>
          </a:xfrm>
          <a:prstGeom prst="rect">
            <a:avLst/>
          </a:prstGeom>
          <a:noFill/>
        </p:spPr>
        <p:txBody>
          <a:bodyPr wrap="square" rtlCol="0">
            <a:spAutoFit/>
          </a:bodyPr>
          <a:lstStyle/>
          <a:p>
            <a:pPr algn="just"/>
            <a:r>
              <a:rPr lang="vi-VN" sz="1200" dirty="0">
                <a:solidFill>
                  <a:srgbClr val="FFFF00"/>
                </a:solidFill>
              </a:rPr>
              <a:t>Đăng Ký Middleware</a:t>
            </a:r>
          </a:p>
          <a:p>
            <a:pPr algn="just"/>
            <a:r>
              <a:rPr lang="vi-VN" sz="1200" dirty="0">
                <a:solidFill>
                  <a:srgbClr val="FFFF00"/>
                </a:solidFill>
              </a:rPr>
              <a:t>Global Middleware: </a:t>
            </a:r>
            <a:r>
              <a:rPr lang="vi-VN" sz="1200" dirty="0">
                <a:solidFill>
                  <a:schemeClr val="bg1"/>
                </a:solidFill>
              </a:rPr>
              <a:t>Được đăng ký trong app/Http/Kernel.php trong thuộc tính $middleware.</a:t>
            </a:r>
          </a:p>
          <a:p>
            <a:pPr algn="just"/>
            <a:r>
              <a:rPr lang="vi-VN" sz="1200" dirty="0">
                <a:solidFill>
                  <a:srgbClr val="FFFF00"/>
                </a:solidFill>
              </a:rPr>
              <a:t>Route Middleware: </a:t>
            </a:r>
            <a:r>
              <a:rPr lang="vi-VN" sz="1200" dirty="0">
                <a:solidFill>
                  <a:schemeClr val="bg1"/>
                </a:solidFill>
              </a:rPr>
              <a:t>Được đăng ký trong app/Http/Kernel.php trong thuộc tính $routeMiddleware, ví dụ:</a:t>
            </a:r>
            <a:endParaRPr lang="en-US" sz="1200" i="1" dirty="0" smtClean="0">
              <a:solidFill>
                <a:schemeClr val="bg1"/>
              </a:solidFill>
            </a:endParaRPr>
          </a:p>
        </p:txBody>
      </p:sp>
      <p:sp>
        <p:nvSpPr>
          <p:cNvPr id="19" name="TextBox 18"/>
          <p:cNvSpPr txBox="1"/>
          <p:nvPr/>
        </p:nvSpPr>
        <p:spPr>
          <a:xfrm>
            <a:off x="113466" y="3382519"/>
            <a:ext cx="3670949" cy="461665"/>
          </a:xfrm>
          <a:prstGeom prst="rect">
            <a:avLst/>
          </a:prstGeom>
          <a:noFill/>
        </p:spPr>
        <p:txBody>
          <a:bodyPr wrap="square" rtlCol="0">
            <a:spAutoFit/>
          </a:bodyPr>
          <a:lstStyle/>
          <a:p>
            <a:pPr algn="just"/>
            <a:r>
              <a:rPr lang="vi-VN" sz="1200" dirty="0">
                <a:solidFill>
                  <a:srgbClr val="FFFF00"/>
                </a:solidFill>
              </a:rPr>
              <a:t>Áp Dụng Middleware Cho Route: </a:t>
            </a:r>
            <a:r>
              <a:rPr lang="vi-VN" sz="1200" dirty="0">
                <a:solidFill>
                  <a:schemeClr val="bg1"/>
                </a:solidFill>
              </a:rPr>
              <a:t>cho một route cụ thể trong routes/web.php hoặc routes/api.php:</a:t>
            </a:r>
            <a:endParaRPr lang="en-US" sz="1200" i="1" dirty="0" smtClean="0">
              <a:solidFill>
                <a:schemeClr val="bg1"/>
              </a:solidFill>
            </a:endParaRPr>
          </a:p>
        </p:txBody>
      </p:sp>
      <p:sp>
        <p:nvSpPr>
          <p:cNvPr id="21" name="TextBox 20"/>
          <p:cNvSpPr txBox="1"/>
          <p:nvPr/>
        </p:nvSpPr>
        <p:spPr>
          <a:xfrm>
            <a:off x="4375663" y="716124"/>
            <a:ext cx="4707385" cy="461665"/>
          </a:xfrm>
          <a:prstGeom prst="rect">
            <a:avLst/>
          </a:prstGeom>
          <a:noFill/>
        </p:spPr>
        <p:txBody>
          <a:bodyPr wrap="square" rtlCol="0">
            <a:spAutoFit/>
          </a:bodyPr>
          <a:lstStyle/>
          <a:p>
            <a:pPr algn="just"/>
            <a:r>
              <a:rPr lang="vi-VN" sz="1200" dirty="0">
                <a:solidFill>
                  <a:srgbClr val="FFFF00"/>
                </a:solidFill>
              </a:rPr>
              <a:t>Middleware Group: </a:t>
            </a:r>
            <a:r>
              <a:rPr lang="vi-VN" sz="1200" dirty="0">
                <a:solidFill>
                  <a:schemeClr val="bg1"/>
                </a:solidFill>
              </a:rPr>
              <a:t>Được đăng ký trong app/Http/Kernel.php trong phương thức protected $middlewareGroups.</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113466" y="1874585"/>
            <a:ext cx="3750243" cy="1383237"/>
          </a:xfrm>
          <a:prstGeom prst="rect">
            <a:avLst/>
          </a:prstGeom>
        </p:spPr>
      </p:pic>
      <p:pic>
        <p:nvPicPr>
          <p:cNvPr id="3" name="Picture 2"/>
          <p:cNvPicPr>
            <a:picLocks noChangeAspect="1"/>
          </p:cNvPicPr>
          <p:nvPr/>
        </p:nvPicPr>
        <p:blipFill>
          <a:blip r:embed="rId4"/>
          <a:stretch>
            <a:fillRect/>
          </a:stretch>
        </p:blipFill>
        <p:spPr>
          <a:xfrm>
            <a:off x="4465208" y="1170649"/>
            <a:ext cx="4301221" cy="1988178"/>
          </a:xfrm>
          <a:prstGeom prst="rect">
            <a:avLst/>
          </a:prstGeom>
        </p:spPr>
      </p:pic>
      <p:pic>
        <p:nvPicPr>
          <p:cNvPr id="5" name="Picture 4"/>
          <p:cNvPicPr>
            <a:picLocks noChangeAspect="1"/>
          </p:cNvPicPr>
          <p:nvPr/>
        </p:nvPicPr>
        <p:blipFill>
          <a:blip r:embed="rId5"/>
          <a:stretch>
            <a:fillRect/>
          </a:stretch>
        </p:blipFill>
        <p:spPr>
          <a:xfrm>
            <a:off x="211427" y="3993762"/>
            <a:ext cx="5729222" cy="845041"/>
          </a:xfrm>
          <a:prstGeom prst="rect">
            <a:avLst/>
          </a:prstGeom>
        </p:spPr>
      </p:pic>
    </p:spTree>
    <p:extLst>
      <p:ext uri="{BB962C8B-B14F-4D97-AF65-F5344CB8AC3E}">
        <p14:creationId xmlns:p14="http://schemas.microsoft.com/office/powerpoint/2010/main" val="20844181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16372" y="408347"/>
            <a:ext cx="1435721" cy="307777"/>
          </a:xfrm>
          <a:prstGeom prst="rect">
            <a:avLst/>
          </a:prstGeom>
          <a:noFill/>
        </p:spPr>
        <p:txBody>
          <a:bodyPr wrap="square" rtlCol="0">
            <a:spAutoFit/>
          </a:bodyPr>
          <a:lstStyle/>
          <a:p>
            <a:r>
              <a:rPr lang="vi-VN" dirty="0">
                <a:solidFill>
                  <a:srgbClr val="FFFF00"/>
                </a:solidFill>
              </a:rPr>
              <a:t>View Laravel</a:t>
            </a:r>
            <a:endParaRPr lang="en-US" dirty="0">
              <a:solidFill>
                <a:srgbClr val="FFFF00"/>
              </a:solidFill>
            </a:endParaRPr>
          </a:p>
        </p:txBody>
      </p:sp>
      <p:sp>
        <p:nvSpPr>
          <p:cNvPr id="9" name="TextBox 8"/>
          <p:cNvSpPr txBox="1"/>
          <p:nvPr/>
        </p:nvSpPr>
        <p:spPr>
          <a:xfrm>
            <a:off x="28009" y="674256"/>
            <a:ext cx="4170221" cy="1015663"/>
          </a:xfrm>
          <a:prstGeom prst="rect">
            <a:avLst/>
          </a:prstGeom>
          <a:noFill/>
        </p:spPr>
        <p:txBody>
          <a:bodyPr wrap="square" rtlCol="0">
            <a:spAutoFit/>
          </a:bodyPr>
          <a:lstStyle/>
          <a:p>
            <a:pPr algn="just"/>
            <a:r>
              <a:rPr lang="vi-VN" sz="1200" dirty="0">
                <a:solidFill>
                  <a:srgbClr val="FFFF00"/>
                </a:solidFill>
              </a:rPr>
              <a:t>Trong Laravel, views (gọi là Blade views) là </a:t>
            </a:r>
            <a:r>
              <a:rPr lang="vi-VN" sz="1200" dirty="0">
                <a:solidFill>
                  <a:schemeClr val="bg1"/>
                </a:solidFill>
              </a:rPr>
              <a:t>thành phần quan trọng để hiển thị giao diện người dùng. Views cho phép chúng ta tổ chức và render HTML một cách dễ dàng, linh hoạt và hiệu quả. Dưới đây là một số khái niệm cơ bản và cách sử dụng views trong Laravel</a:t>
            </a:r>
            <a:r>
              <a:rPr lang="vi-VN" sz="1200" dirty="0" smtClean="0">
                <a:solidFill>
                  <a:schemeClr val="bg1"/>
                </a:solidFill>
              </a:rPr>
              <a:t>:</a:t>
            </a:r>
            <a:endParaRPr lang="en-US" sz="1200" dirty="0" smtClean="0">
              <a:solidFill>
                <a:schemeClr val="bg1"/>
              </a:solidFill>
            </a:endParaRPr>
          </a:p>
        </p:txBody>
      </p:sp>
      <p:sp>
        <p:nvSpPr>
          <p:cNvPr id="19" name="TextBox 18"/>
          <p:cNvSpPr txBox="1"/>
          <p:nvPr/>
        </p:nvSpPr>
        <p:spPr>
          <a:xfrm>
            <a:off x="28009" y="1671257"/>
            <a:ext cx="4023385" cy="1754326"/>
          </a:xfrm>
          <a:prstGeom prst="rect">
            <a:avLst/>
          </a:prstGeom>
          <a:noFill/>
        </p:spPr>
        <p:txBody>
          <a:bodyPr wrap="square" rtlCol="0">
            <a:spAutoFit/>
          </a:bodyPr>
          <a:lstStyle/>
          <a:p>
            <a:pPr algn="just"/>
            <a:r>
              <a:rPr lang="vi-VN" sz="1200" dirty="0">
                <a:solidFill>
                  <a:srgbClr val="FFFF00"/>
                </a:solidFill>
              </a:rPr>
              <a:t>Khái Niệm Cơ Bản về Views trong Laravel</a:t>
            </a:r>
          </a:p>
          <a:p>
            <a:pPr algn="just"/>
            <a:r>
              <a:rPr lang="vi-VN" sz="1200" dirty="0">
                <a:solidFill>
                  <a:srgbClr val="FFFF00"/>
                </a:solidFill>
              </a:rPr>
              <a:t>Đường dẫn của Views: </a:t>
            </a:r>
            <a:r>
              <a:rPr lang="vi-VN" sz="1200" dirty="0">
                <a:solidFill>
                  <a:schemeClr val="bg1"/>
                </a:solidFill>
              </a:rPr>
              <a:t>Mặc định, các views được lưu trong thư mục resources/views.</a:t>
            </a:r>
          </a:p>
          <a:p>
            <a:pPr algn="just"/>
            <a:r>
              <a:rPr lang="vi-VN" sz="1200" dirty="0">
                <a:solidFill>
                  <a:srgbClr val="FFFF00"/>
                </a:solidFill>
              </a:rPr>
              <a:t>Blade Templates: </a:t>
            </a:r>
            <a:r>
              <a:rPr lang="vi-VN" sz="1200" dirty="0">
                <a:solidFill>
                  <a:schemeClr val="bg1"/>
                </a:solidFill>
              </a:rPr>
              <a:t>Laravel sử dụng Blade, một template engine mạnh mẽ, để xử lý và render views. Blade cung cấp các tính năng như inheritance (kế thừa), sections, loops, conditional statements, và các directive hữu ích khác để viết code HTML một cách nhanh chóng và dễ đọc.</a:t>
            </a:r>
            <a:endParaRPr lang="en-US" sz="1200" i="1" dirty="0" smtClean="0">
              <a:solidFill>
                <a:schemeClr val="bg1"/>
              </a:solidFill>
            </a:endParaRPr>
          </a:p>
        </p:txBody>
      </p:sp>
      <p:sp>
        <p:nvSpPr>
          <p:cNvPr id="21" name="TextBox 20"/>
          <p:cNvSpPr txBox="1"/>
          <p:nvPr/>
        </p:nvSpPr>
        <p:spPr>
          <a:xfrm>
            <a:off x="28010" y="3414192"/>
            <a:ext cx="4023384" cy="646331"/>
          </a:xfrm>
          <a:prstGeom prst="rect">
            <a:avLst/>
          </a:prstGeom>
          <a:noFill/>
        </p:spPr>
        <p:txBody>
          <a:bodyPr wrap="square" rtlCol="0">
            <a:spAutoFit/>
          </a:bodyPr>
          <a:lstStyle/>
          <a:p>
            <a:pPr algn="just"/>
            <a:r>
              <a:rPr lang="vi-VN" sz="1200" dirty="0">
                <a:solidFill>
                  <a:srgbClr val="FFFF00"/>
                </a:solidFill>
              </a:rPr>
              <a:t>Cách Sử Dụng Views trong Laravel</a:t>
            </a:r>
          </a:p>
          <a:p>
            <a:pPr algn="just"/>
            <a:r>
              <a:rPr lang="vi-VN" sz="1200" dirty="0">
                <a:solidFill>
                  <a:srgbClr val="FFFF00"/>
                </a:solidFill>
              </a:rPr>
              <a:t>Render một View: </a:t>
            </a:r>
            <a:r>
              <a:rPr lang="vi-VN" sz="1200" dirty="0">
                <a:solidFill>
                  <a:schemeClr val="bg1"/>
                </a:solidFill>
              </a:rPr>
              <a:t>Để render một view trong Laravel, chúng ta sử dụng helper function view().</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125403" y="4078772"/>
            <a:ext cx="2600688" cy="581106"/>
          </a:xfrm>
          <a:prstGeom prst="rect">
            <a:avLst/>
          </a:prstGeom>
        </p:spPr>
      </p:pic>
      <p:sp>
        <p:nvSpPr>
          <p:cNvPr id="11" name="TextBox 10"/>
          <p:cNvSpPr txBox="1"/>
          <p:nvPr/>
        </p:nvSpPr>
        <p:spPr>
          <a:xfrm>
            <a:off x="4371671" y="716124"/>
            <a:ext cx="4023384" cy="461665"/>
          </a:xfrm>
          <a:prstGeom prst="rect">
            <a:avLst/>
          </a:prstGeom>
          <a:noFill/>
        </p:spPr>
        <p:txBody>
          <a:bodyPr wrap="square" rtlCol="0">
            <a:spAutoFit/>
          </a:bodyPr>
          <a:lstStyle/>
          <a:p>
            <a:pPr algn="just"/>
            <a:r>
              <a:rPr lang="vi-VN" sz="1200" dirty="0">
                <a:solidFill>
                  <a:srgbClr val="FFFF00"/>
                </a:solidFill>
              </a:rPr>
              <a:t>Truyền Dữ Liệu tới View: </a:t>
            </a:r>
            <a:r>
              <a:rPr lang="vi-VN" sz="1200" dirty="0">
                <a:solidFill>
                  <a:schemeClr val="bg1"/>
                </a:solidFill>
              </a:rPr>
              <a:t>Chúng ta có thể truyền các biến dữ liệu từ route tới view để hiển thị dữ liệu động.</a:t>
            </a:r>
            <a:endParaRPr lang="en-US" sz="1200" i="1" dirty="0" smtClean="0">
              <a:solidFill>
                <a:schemeClr val="bg1"/>
              </a:solidFill>
            </a:endParaRPr>
          </a:p>
        </p:txBody>
      </p:sp>
      <p:pic>
        <p:nvPicPr>
          <p:cNvPr id="7" name="Picture 6"/>
          <p:cNvPicPr>
            <a:picLocks noChangeAspect="1"/>
          </p:cNvPicPr>
          <p:nvPr/>
        </p:nvPicPr>
        <p:blipFill>
          <a:blip r:embed="rId4"/>
          <a:stretch>
            <a:fillRect/>
          </a:stretch>
        </p:blipFill>
        <p:spPr>
          <a:xfrm>
            <a:off x="4461041" y="1177789"/>
            <a:ext cx="2406972" cy="586741"/>
          </a:xfrm>
          <a:prstGeom prst="rect">
            <a:avLst/>
          </a:prstGeom>
        </p:spPr>
      </p:pic>
      <p:sp>
        <p:nvSpPr>
          <p:cNvPr id="13" name="TextBox 12"/>
          <p:cNvSpPr txBox="1"/>
          <p:nvPr/>
        </p:nvSpPr>
        <p:spPr>
          <a:xfrm>
            <a:off x="4420450" y="1764530"/>
            <a:ext cx="4023384" cy="830997"/>
          </a:xfrm>
          <a:prstGeom prst="rect">
            <a:avLst/>
          </a:prstGeom>
          <a:noFill/>
        </p:spPr>
        <p:txBody>
          <a:bodyPr wrap="square" rtlCol="0">
            <a:spAutoFit/>
          </a:bodyPr>
          <a:lstStyle/>
          <a:p>
            <a:pPr algn="just"/>
            <a:r>
              <a:rPr lang="vi-VN" sz="1200" smtClean="0">
                <a:solidFill>
                  <a:srgbClr val="FFFF00"/>
                </a:solidFill>
              </a:rPr>
              <a:t>Blade Templates và Directives: </a:t>
            </a:r>
            <a:r>
              <a:rPr lang="vi-VN" sz="1200" smtClean="0">
                <a:solidFill>
                  <a:schemeClr val="bg1"/>
                </a:solidFill>
              </a:rPr>
              <a:t>Blade cung cấp nhiều directive và tính năng hữu ích cho việc xây dựng templates như @extends, @section, @yield, @include, @if, @foreach, và nhiều hơn nữa. Ví dụ:</a:t>
            </a:r>
            <a:endParaRPr lang="en-US" sz="1200" i="1" dirty="0" smtClean="0">
              <a:solidFill>
                <a:schemeClr val="bg1"/>
              </a:solidFill>
            </a:endParaRPr>
          </a:p>
        </p:txBody>
      </p:sp>
      <p:pic>
        <p:nvPicPr>
          <p:cNvPr id="8" name="Picture 7"/>
          <p:cNvPicPr>
            <a:picLocks noChangeAspect="1"/>
          </p:cNvPicPr>
          <p:nvPr/>
        </p:nvPicPr>
        <p:blipFill>
          <a:blip r:embed="rId5"/>
          <a:stretch>
            <a:fillRect/>
          </a:stretch>
        </p:blipFill>
        <p:spPr>
          <a:xfrm>
            <a:off x="7004008" y="2548420"/>
            <a:ext cx="1946434" cy="961276"/>
          </a:xfrm>
          <a:prstGeom prst="rect">
            <a:avLst/>
          </a:prstGeom>
        </p:spPr>
      </p:pic>
      <p:sp>
        <p:nvSpPr>
          <p:cNvPr id="15" name="TextBox 14"/>
          <p:cNvSpPr txBox="1"/>
          <p:nvPr/>
        </p:nvSpPr>
        <p:spPr>
          <a:xfrm>
            <a:off x="6634404" y="3622713"/>
            <a:ext cx="2429501" cy="1384995"/>
          </a:xfrm>
          <a:prstGeom prst="rect">
            <a:avLst/>
          </a:prstGeom>
          <a:noFill/>
        </p:spPr>
        <p:txBody>
          <a:bodyPr wrap="square" rtlCol="0">
            <a:spAutoFit/>
          </a:bodyPr>
          <a:lstStyle/>
          <a:p>
            <a:pPr algn="just"/>
            <a:r>
              <a:rPr lang="vi-VN" sz="1200" dirty="0">
                <a:solidFill>
                  <a:srgbClr val="FFFF00"/>
                </a:solidFill>
              </a:rPr>
              <a:t>Sử Dụng Layouts (Blade Layouts): </a:t>
            </a:r>
            <a:r>
              <a:rPr lang="vi-VN" sz="1200" dirty="0">
                <a:solidFill>
                  <a:schemeClr val="bg1"/>
                </a:solidFill>
              </a:rPr>
              <a:t>Layouts là các template chung được sử dụng để bao quanh các views. Điều này giúp tái sử dụng code và duy trì một giao diện thống nhất cho ứng dụng.</a:t>
            </a:r>
            <a:endParaRPr lang="en-US" sz="1200" i="1" dirty="0" smtClean="0">
              <a:solidFill>
                <a:schemeClr val="bg1"/>
              </a:solidFill>
            </a:endParaRPr>
          </a:p>
        </p:txBody>
      </p:sp>
      <p:pic>
        <p:nvPicPr>
          <p:cNvPr id="10" name="Picture 9"/>
          <p:cNvPicPr>
            <a:picLocks noChangeAspect="1"/>
          </p:cNvPicPr>
          <p:nvPr/>
        </p:nvPicPr>
        <p:blipFill>
          <a:blip r:embed="rId6"/>
          <a:stretch>
            <a:fillRect/>
          </a:stretch>
        </p:blipFill>
        <p:spPr>
          <a:xfrm>
            <a:off x="4371265" y="3556803"/>
            <a:ext cx="2106620" cy="1362757"/>
          </a:xfrm>
          <a:prstGeom prst="rect">
            <a:avLst/>
          </a:prstGeom>
        </p:spPr>
      </p:pic>
    </p:spTree>
    <p:extLst>
      <p:ext uri="{BB962C8B-B14F-4D97-AF65-F5344CB8AC3E}">
        <p14:creationId xmlns:p14="http://schemas.microsoft.com/office/powerpoint/2010/main" val="393454268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16372" y="408347"/>
            <a:ext cx="2483610" cy="307777"/>
          </a:xfrm>
          <a:prstGeom prst="rect">
            <a:avLst/>
          </a:prstGeom>
          <a:noFill/>
        </p:spPr>
        <p:txBody>
          <a:bodyPr wrap="square" rtlCol="0">
            <a:spAutoFit/>
          </a:bodyPr>
          <a:lstStyle/>
          <a:p>
            <a:r>
              <a:rPr lang="vi-VN" dirty="0">
                <a:solidFill>
                  <a:srgbClr val="FFFF00"/>
                </a:solidFill>
              </a:rPr>
              <a:t>Blade template Laravel</a:t>
            </a:r>
            <a:endParaRPr lang="en-US" dirty="0">
              <a:solidFill>
                <a:srgbClr val="FFFF00"/>
              </a:solidFill>
            </a:endParaRPr>
          </a:p>
        </p:txBody>
      </p:sp>
      <p:sp>
        <p:nvSpPr>
          <p:cNvPr id="9" name="TextBox 8"/>
          <p:cNvSpPr txBox="1"/>
          <p:nvPr/>
        </p:nvSpPr>
        <p:spPr>
          <a:xfrm>
            <a:off x="28009" y="674256"/>
            <a:ext cx="9115991" cy="646331"/>
          </a:xfrm>
          <a:prstGeom prst="rect">
            <a:avLst/>
          </a:prstGeom>
          <a:noFill/>
        </p:spPr>
        <p:txBody>
          <a:bodyPr wrap="square" rtlCol="0">
            <a:spAutoFit/>
          </a:bodyPr>
          <a:lstStyle/>
          <a:p>
            <a:pPr algn="just"/>
            <a:r>
              <a:rPr lang="vi-VN" sz="1200" dirty="0">
                <a:solidFill>
                  <a:srgbClr val="FFFF00"/>
                </a:solidFill>
              </a:rPr>
              <a:t>Blade </a:t>
            </a:r>
            <a:r>
              <a:rPr lang="vi-VN" sz="1200" dirty="0">
                <a:solidFill>
                  <a:schemeClr val="bg1"/>
                </a:solidFill>
              </a:rPr>
              <a:t>là một template engine mạnh mẽ được tích hợp sẵn trong Laravel, giúp bạn xây dựng các views một cách dễ dàng và hiệu quả. Blade cung cấp nhiều tính năng hữu ích như inheritance (kế thừa), sections, loops, conditional statements và các directive để viết code HTML một cách trực quan và dễ hiểu. Dưới đây là một số khái niệm và ví dụ cụ thể về Blade template trong Laravel:</a:t>
            </a:r>
            <a:endParaRPr lang="en-US" sz="1200" dirty="0" smtClean="0">
              <a:solidFill>
                <a:schemeClr val="bg1"/>
              </a:solidFill>
            </a:endParaRPr>
          </a:p>
        </p:txBody>
      </p:sp>
      <p:sp>
        <p:nvSpPr>
          <p:cNvPr id="19" name="TextBox 18"/>
          <p:cNvSpPr txBox="1"/>
          <p:nvPr/>
        </p:nvSpPr>
        <p:spPr>
          <a:xfrm>
            <a:off x="28009" y="1261836"/>
            <a:ext cx="9049246" cy="1015663"/>
          </a:xfrm>
          <a:prstGeom prst="rect">
            <a:avLst/>
          </a:prstGeom>
          <a:noFill/>
        </p:spPr>
        <p:txBody>
          <a:bodyPr wrap="square" rtlCol="0">
            <a:spAutoFit/>
          </a:bodyPr>
          <a:lstStyle/>
          <a:p>
            <a:pPr algn="just"/>
            <a:r>
              <a:rPr lang="vi-VN" sz="1200" dirty="0">
                <a:solidFill>
                  <a:srgbClr val="FFFF00"/>
                </a:solidFill>
              </a:rPr>
              <a:t>Khái Niệm Cơ Bản của Blade Template</a:t>
            </a:r>
          </a:p>
          <a:p>
            <a:pPr algn="just"/>
            <a:r>
              <a:rPr lang="vi-VN" sz="1200" dirty="0">
                <a:solidFill>
                  <a:srgbClr val="FFFF00"/>
                </a:solidFill>
              </a:rPr>
              <a:t>Directive: </a:t>
            </a:r>
            <a:r>
              <a:rPr lang="vi-VN" sz="1200" dirty="0">
                <a:solidFill>
                  <a:schemeClr val="bg1"/>
                </a:solidFill>
              </a:rPr>
              <a:t>Blade cung cấp các directive đơn giản để viết code PHP ngắn gọn và dễ hiểu trong views.</a:t>
            </a:r>
          </a:p>
          <a:p>
            <a:pPr algn="just"/>
            <a:r>
              <a:rPr lang="vi-VN" sz="1200" dirty="0">
                <a:solidFill>
                  <a:srgbClr val="FFFF00"/>
                </a:solidFill>
              </a:rPr>
              <a:t>Inheritance (Kế thừa): </a:t>
            </a:r>
            <a:r>
              <a:rPr lang="vi-VN" sz="1200" dirty="0">
                <a:solidFill>
                  <a:schemeClr val="bg1"/>
                </a:solidFill>
              </a:rPr>
              <a:t>Cho phép bạn xây dựng các layouts chung và tái sử dụng chúng cho các views khác nhau.</a:t>
            </a:r>
          </a:p>
          <a:p>
            <a:pPr algn="just"/>
            <a:r>
              <a:rPr lang="vi-VN" sz="1200" dirty="0">
                <a:solidFill>
                  <a:srgbClr val="FFFF00"/>
                </a:solidFill>
              </a:rPr>
              <a:t>Sections: </a:t>
            </a:r>
            <a:r>
              <a:rPr lang="vi-VN" sz="1200" dirty="0">
                <a:solidFill>
                  <a:schemeClr val="bg1"/>
                </a:solidFill>
              </a:rPr>
              <a:t>Được sử dụng để định nghĩa các vị trí trong layout mà các views con có thể đổ dữ liệu vào.</a:t>
            </a:r>
          </a:p>
          <a:p>
            <a:pPr algn="just"/>
            <a:r>
              <a:rPr lang="vi-VN" sz="1200" dirty="0">
                <a:solidFill>
                  <a:srgbClr val="FFFF00"/>
                </a:solidFill>
              </a:rPr>
              <a:t>Loops và Conditional Statements: </a:t>
            </a:r>
            <a:r>
              <a:rPr lang="vi-VN" sz="1200" dirty="0">
                <a:solidFill>
                  <a:schemeClr val="bg1"/>
                </a:solidFill>
              </a:rPr>
              <a:t>Cho phép bạn lặp lại và điều kiện hóa các phần của views dễ dàng.</a:t>
            </a:r>
            <a:endParaRPr lang="en-US" sz="1200" i="1" dirty="0" smtClean="0">
              <a:solidFill>
                <a:schemeClr val="bg1"/>
              </a:solidFill>
            </a:endParaRPr>
          </a:p>
        </p:txBody>
      </p:sp>
      <p:sp>
        <p:nvSpPr>
          <p:cNvPr id="14" name="TextBox 13"/>
          <p:cNvSpPr txBox="1"/>
          <p:nvPr/>
        </p:nvSpPr>
        <p:spPr>
          <a:xfrm>
            <a:off x="28009" y="2201822"/>
            <a:ext cx="3983337" cy="646331"/>
          </a:xfrm>
          <a:prstGeom prst="rect">
            <a:avLst/>
          </a:prstGeom>
          <a:noFill/>
        </p:spPr>
        <p:txBody>
          <a:bodyPr wrap="square" rtlCol="0">
            <a:spAutoFit/>
          </a:bodyPr>
          <a:lstStyle/>
          <a:p>
            <a:pPr algn="just"/>
            <a:r>
              <a:rPr lang="vi-VN" sz="1200" dirty="0">
                <a:solidFill>
                  <a:srgbClr val="FFFF00"/>
                </a:solidFill>
              </a:rPr>
              <a:t>Kế Thừa Layouts (Extending Layouts): </a:t>
            </a:r>
            <a:r>
              <a:rPr lang="vi-VN" sz="1200" dirty="0">
                <a:solidFill>
                  <a:schemeClr val="bg1"/>
                </a:solidFill>
              </a:rPr>
              <a:t>Để kế thừa một layout chung, bạn có thể sử dụng @extends và @section:</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123256" y="2823211"/>
            <a:ext cx="1845708" cy="2268933"/>
          </a:xfrm>
          <a:prstGeom prst="rect">
            <a:avLst/>
          </a:prstGeom>
        </p:spPr>
      </p:pic>
      <p:pic>
        <p:nvPicPr>
          <p:cNvPr id="3" name="Picture 2"/>
          <p:cNvPicPr>
            <a:picLocks noChangeAspect="1"/>
          </p:cNvPicPr>
          <p:nvPr/>
        </p:nvPicPr>
        <p:blipFill>
          <a:blip r:embed="rId4"/>
          <a:stretch>
            <a:fillRect/>
          </a:stretch>
        </p:blipFill>
        <p:spPr>
          <a:xfrm>
            <a:off x="1968965" y="2823211"/>
            <a:ext cx="1902218" cy="2253063"/>
          </a:xfrm>
          <a:prstGeom prst="rect">
            <a:avLst/>
          </a:prstGeom>
        </p:spPr>
      </p:pic>
      <p:sp>
        <p:nvSpPr>
          <p:cNvPr id="17" name="TextBox 16"/>
          <p:cNvSpPr txBox="1"/>
          <p:nvPr/>
        </p:nvSpPr>
        <p:spPr>
          <a:xfrm>
            <a:off x="4106594" y="2201822"/>
            <a:ext cx="4910592" cy="461665"/>
          </a:xfrm>
          <a:prstGeom prst="rect">
            <a:avLst/>
          </a:prstGeom>
          <a:noFill/>
        </p:spPr>
        <p:txBody>
          <a:bodyPr wrap="square" rtlCol="0">
            <a:spAutoFit/>
          </a:bodyPr>
          <a:lstStyle/>
          <a:p>
            <a:pPr algn="just"/>
            <a:r>
              <a:rPr lang="vi-VN" sz="1200" dirty="0">
                <a:solidFill>
                  <a:srgbClr val="FFFF00"/>
                </a:solidFill>
              </a:rPr>
              <a:t>Truyền Dữ Liệu vào Views (Passing Data to Views): </a:t>
            </a:r>
            <a:r>
              <a:rPr lang="vi-VN" sz="1200" dirty="0">
                <a:solidFill>
                  <a:schemeClr val="bg1"/>
                </a:solidFill>
              </a:rPr>
              <a:t>có thể truyền dữ liệu từ route vào view bằng cách sử dụng mảng associative:</a:t>
            </a:r>
            <a:endParaRPr lang="en-US" sz="1200" i="1" dirty="0" smtClean="0">
              <a:solidFill>
                <a:schemeClr val="bg1"/>
              </a:solidFill>
            </a:endParaRPr>
          </a:p>
        </p:txBody>
      </p:sp>
      <p:pic>
        <p:nvPicPr>
          <p:cNvPr id="5" name="Picture 4"/>
          <p:cNvPicPr>
            <a:picLocks noChangeAspect="1"/>
          </p:cNvPicPr>
          <p:nvPr/>
        </p:nvPicPr>
        <p:blipFill>
          <a:blip r:embed="rId5"/>
          <a:stretch>
            <a:fillRect/>
          </a:stretch>
        </p:blipFill>
        <p:spPr>
          <a:xfrm>
            <a:off x="5426331" y="2663487"/>
            <a:ext cx="2475926" cy="638270"/>
          </a:xfrm>
          <a:prstGeom prst="rect">
            <a:avLst/>
          </a:prstGeom>
        </p:spPr>
      </p:pic>
      <p:pic>
        <p:nvPicPr>
          <p:cNvPr id="12" name="Picture 11"/>
          <p:cNvPicPr>
            <a:picLocks noChangeAspect="1"/>
          </p:cNvPicPr>
          <p:nvPr/>
        </p:nvPicPr>
        <p:blipFill>
          <a:blip r:embed="rId6"/>
          <a:stretch>
            <a:fillRect/>
          </a:stretch>
        </p:blipFill>
        <p:spPr>
          <a:xfrm>
            <a:off x="5352444" y="3370599"/>
            <a:ext cx="2623700" cy="1648222"/>
          </a:xfrm>
          <a:prstGeom prst="rect">
            <a:avLst/>
          </a:prstGeom>
        </p:spPr>
      </p:pic>
    </p:spTree>
    <p:extLst>
      <p:ext uri="{BB962C8B-B14F-4D97-AF65-F5344CB8AC3E}">
        <p14:creationId xmlns:p14="http://schemas.microsoft.com/office/powerpoint/2010/main" val="3085470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3130985" cy="523220"/>
          </a:xfrm>
          <a:prstGeom prst="rect">
            <a:avLst/>
          </a:prstGeom>
          <a:noFill/>
        </p:spPr>
        <p:txBody>
          <a:bodyPr wrap="none" rtlCol="0">
            <a:spAutoFit/>
          </a:bodyPr>
          <a:lstStyle/>
          <a:p>
            <a:r>
              <a:rPr lang="en-US" dirty="0" err="1">
                <a:solidFill>
                  <a:srgbClr val="FFFF00"/>
                </a:solidFill>
              </a:rPr>
              <a:t>Xuất</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ra</a:t>
            </a:r>
            <a:r>
              <a:rPr lang="en-US" dirty="0">
                <a:solidFill>
                  <a:srgbClr val="FFFF00"/>
                </a:solidFill>
              </a:rPr>
              <a:t> </a:t>
            </a:r>
            <a:r>
              <a:rPr lang="en-US" dirty="0" err="1">
                <a:solidFill>
                  <a:srgbClr val="FFFF00"/>
                </a:solidFill>
              </a:rPr>
              <a:t>trình</a:t>
            </a:r>
            <a:r>
              <a:rPr lang="en-US" dirty="0">
                <a:solidFill>
                  <a:srgbClr val="FFFF00"/>
                </a:solidFill>
              </a:rPr>
              <a:t> </a:t>
            </a:r>
            <a:r>
              <a:rPr lang="en-US" dirty="0" err="1">
                <a:solidFill>
                  <a:srgbClr val="FFFF00"/>
                </a:solidFill>
              </a:rPr>
              <a:t>duyệt</a:t>
            </a:r>
            <a:r>
              <a:rPr lang="en-US" dirty="0">
                <a:solidFill>
                  <a:srgbClr val="FFFF00"/>
                </a:solidFill>
              </a:rPr>
              <a:t> </a:t>
            </a:r>
            <a:r>
              <a:rPr lang="en-US" dirty="0" err="1" smtClean="0">
                <a:solidFill>
                  <a:srgbClr val="FFFF00"/>
                </a:solidFill>
              </a:rPr>
              <a:t>trong</a:t>
            </a:r>
            <a:r>
              <a:rPr lang="en-US" dirty="0" smtClean="0">
                <a:solidFill>
                  <a:srgbClr val="FFFF00"/>
                </a:solidFill>
              </a:rPr>
              <a:t> PHP</a:t>
            </a:r>
          </a:p>
          <a:p>
            <a:endParaRPr lang="en-US" dirty="0">
              <a:solidFill>
                <a:srgbClr val="FFFF00"/>
              </a:solidFill>
            </a:endParaRPr>
          </a:p>
        </p:txBody>
      </p:sp>
      <p:sp>
        <p:nvSpPr>
          <p:cNvPr id="11" name="TextBox 10"/>
          <p:cNvSpPr txBox="1"/>
          <p:nvPr/>
        </p:nvSpPr>
        <p:spPr>
          <a:xfrm>
            <a:off x="333724" y="1043525"/>
            <a:ext cx="8810276" cy="523220"/>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FF00"/>
                </a:solidFill>
              </a:rPr>
              <a:t>Trong PHP, bạn có thể xuất dữ liệu ra trình duyệt bằng cách sử dụng các lệnh echo, print, printf, và sprintf. Dưới đây là cách sử dụng từng lệnh này với ví dụ minh họa</a:t>
            </a:r>
            <a:endParaRPr lang="en-US" dirty="0">
              <a:solidFill>
                <a:srgbClr val="FFFF00"/>
              </a:solidFill>
            </a:endParaRPr>
          </a:p>
        </p:txBody>
      </p:sp>
      <p:sp>
        <p:nvSpPr>
          <p:cNvPr id="9" name="TextBox 8"/>
          <p:cNvSpPr txBox="1"/>
          <p:nvPr/>
        </p:nvSpPr>
        <p:spPr>
          <a:xfrm>
            <a:off x="333724" y="1774464"/>
            <a:ext cx="3244895" cy="95410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echo() : </a:t>
            </a:r>
            <a:r>
              <a:rPr lang="vi-VN" dirty="0">
                <a:solidFill>
                  <a:schemeClr val="bg1"/>
                </a:solidFill>
              </a:rPr>
              <a:t>là lệnh đơn giản và thường được sử dụng nhất để xuất dữ liệu ra trình duyệt.</a:t>
            </a:r>
            <a:endParaRPr lang="en-US" dirty="0">
              <a:solidFill>
                <a:schemeClr val="bg1"/>
              </a:solidFill>
            </a:endParaRPr>
          </a:p>
        </p:txBody>
      </p:sp>
      <p:sp>
        <p:nvSpPr>
          <p:cNvPr id="10" name="TextBox 9"/>
          <p:cNvSpPr txBox="1"/>
          <p:nvPr/>
        </p:nvSpPr>
        <p:spPr>
          <a:xfrm>
            <a:off x="4397353" y="1778011"/>
            <a:ext cx="4500344" cy="738664"/>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a:solidFill>
                  <a:srgbClr val="FFFF00"/>
                </a:solidFill>
              </a:rPr>
              <a:t>print</a:t>
            </a:r>
            <a:r>
              <a:rPr lang="en-US" dirty="0"/>
              <a:t> </a:t>
            </a:r>
            <a:r>
              <a:rPr lang="en-US" dirty="0" smtClean="0">
                <a:solidFill>
                  <a:srgbClr val="FFFF00"/>
                </a:solidFill>
              </a:rPr>
              <a:t>() : </a:t>
            </a:r>
            <a:r>
              <a:rPr lang="vi-VN" dirty="0">
                <a:solidFill>
                  <a:schemeClr val="bg1"/>
                </a:solidFill>
              </a:rPr>
              <a:t>tương tự như echo nhưng chỉ có thể xuất ra một chuỗi mỗi lần và trả về giá trị 1</a:t>
            </a:r>
            <a:endParaRPr lang="en-US" dirty="0">
              <a:solidFill>
                <a:schemeClr val="bg1"/>
              </a:solidFill>
            </a:endParaRPr>
          </a:p>
        </p:txBody>
      </p:sp>
      <p:sp>
        <p:nvSpPr>
          <p:cNvPr id="14" name="TextBox 13"/>
          <p:cNvSpPr txBox="1"/>
          <p:nvPr/>
        </p:nvSpPr>
        <p:spPr>
          <a:xfrm>
            <a:off x="333724" y="3219522"/>
            <a:ext cx="3244895"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err="1">
                <a:solidFill>
                  <a:srgbClr val="FFFF00"/>
                </a:solidFill>
              </a:rPr>
              <a:t>printf</a:t>
            </a:r>
            <a:r>
              <a:rPr lang="en-US" dirty="0"/>
              <a:t> </a:t>
            </a:r>
            <a:r>
              <a:rPr lang="en-US" dirty="0" smtClean="0">
                <a:solidFill>
                  <a:srgbClr val="FFFF00"/>
                </a:solidFill>
              </a:rPr>
              <a:t>(): </a:t>
            </a:r>
            <a:r>
              <a:rPr lang="vi-VN" dirty="0">
                <a:solidFill>
                  <a:schemeClr val="bg1"/>
                </a:solidFill>
              </a:rPr>
              <a:t>printf là một lệnh mạnh mẽ hơn, cho phép định dạng chuỗi trước khi xuất ra. Nó hỗ trợ các kiểu định dạng như số, chuỗi, và ký tự.</a:t>
            </a:r>
            <a:endParaRPr lang="en-US" dirty="0">
              <a:solidFill>
                <a:schemeClr val="bg1"/>
              </a:solidFill>
            </a:endParaRPr>
          </a:p>
        </p:txBody>
      </p:sp>
      <p:sp>
        <p:nvSpPr>
          <p:cNvPr id="15" name="TextBox 14"/>
          <p:cNvSpPr txBox="1"/>
          <p:nvPr/>
        </p:nvSpPr>
        <p:spPr>
          <a:xfrm>
            <a:off x="4397352" y="3311238"/>
            <a:ext cx="4500345"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err="1" smtClean="0">
                <a:solidFill>
                  <a:srgbClr val="FFFF00"/>
                </a:solidFill>
              </a:rPr>
              <a:t>sprintf</a:t>
            </a:r>
            <a:r>
              <a:rPr lang="en-US" dirty="0" smtClean="0"/>
              <a:t> </a:t>
            </a:r>
            <a:r>
              <a:rPr lang="en-US" dirty="0" smtClean="0">
                <a:solidFill>
                  <a:srgbClr val="FFFF00"/>
                </a:solidFill>
              </a:rPr>
              <a:t>(): </a:t>
            </a:r>
            <a:r>
              <a:rPr lang="vi-VN" dirty="0">
                <a:solidFill>
                  <a:schemeClr val="bg1"/>
                </a:solidFill>
              </a:rPr>
              <a:t>sprintf tương tự như printf, nhưng nó không xuất chuỗi ra mà thay vào đó trả về chuỗi đã định dạng. Bạn có thể sử dụng sprintf để gán chuỗi đã định dạng vào một biến.</a:t>
            </a:r>
            <a:endParaRPr lang="en-US" dirty="0">
              <a:solidFill>
                <a:schemeClr val="bg1"/>
              </a:solidFill>
            </a:endParaRPr>
          </a:p>
        </p:txBody>
      </p:sp>
    </p:spTree>
    <p:extLst>
      <p:ext uri="{BB962C8B-B14F-4D97-AF65-F5344CB8AC3E}">
        <p14:creationId xmlns:p14="http://schemas.microsoft.com/office/powerpoint/2010/main" val="45890968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16372" y="408347"/>
            <a:ext cx="2483610" cy="307777"/>
          </a:xfrm>
          <a:prstGeom prst="rect">
            <a:avLst/>
          </a:prstGeom>
          <a:noFill/>
        </p:spPr>
        <p:txBody>
          <a:bodyPr wrap="square" rtlCol="0">
            <a:spAutoFit/>
          </a:bodyPr>
          <a:lstStyle/>
          <a:p>
            <a:r>
              <a:rPr lang="vi-VN" dirty="0">
                <a:solidFill>
                  <a:srgbClr val="FFFF00"/>
                </a:solidFill>
              </a:rPr>
              <a:t>Blade template Laravel</a:t>
            </a:r>
            <a:endParaRPr lang="en-US" dirty="0">
              <a:solidFill>
                <a:srgbClr val="FFFF00"/>
              </a:solidFill>
            </a:endParaRPr>
          </a:p>
        </p:txBody>
      </p:sp>
      <p:sp>
        <p:nvSpPr>
          <p:cNvPr id="9" name="TextBox 8"/>
          <p:cNvSpPr txBox="1"/>
          <p:nvPr/>
        </p:nvSpPr>
        <p:spPr>
          <a:xfrm>
            <a:off x="28009" y="674256"/>
            <a:ext cx="9115991" cy="461665"/>
          </a:xfrm>
          <a:prstGeom prst="rect">
            <a:avLst/>
          </a:prstGeom>
          <a:noFill/>
        </p:spPr>
        <p:txBody>
          <a:bodyPr wrap="square" rtlCol="0">
            <a:spAutoFit/>
          </a:bodyPr>
          <a:lstStyle/>
          <a:p>
            <a:pPr algn="just"/>
            <a:r>
              <a:rPr lang="vi-VN" sz="1200" dirty="0">
                <a:solidFill>
                  <a:srgbClr val="FFFF00"/>
                </a:solidFill>
              </a:rPr>
              <a:t>Sử Dụng Loops và Conditional Statements: </a:t>
            </a:r>
            <a:r>
              <a:rPr lang="vi-VN" sz="1200" dirty="0">
                <a:solidFill>
                  <a:schemeClr val="bg1"/>
                </a:solidFill>
              </a:rPr>
              <a:t>Blade cung cấp các directive như @foreach, @if, @else, @elseif, @unless để thực hiện các vòng lặp và điều kiện trong views:</a:t>
            </a:r>
            <a:endParaRPr lang="en-US" sz="1200" dirty="0" smtClean="0">
              <a:solidFill>
                <a:schemeClr val="bg1"/>
              </a:solidFill>
            </a:endParaRPr>
          </a:p>
        </p:txBody>
      </p:sp>
      <p:sp>
        <p:nvSpPr>
          <p:cNvPr id="14" name="TextBox 13"/>
          <p:cNvSpPr txBox="1"/>
          <p:nvPr/>
        </p:nvSpPr>
        <p:spPr>
          <a:xfrm>
            <a:off x="4105873" y="1358912"/>
            <a:ext cx="4911312" cy="461665"/>
          </a:xfrm>
          <a:prstGeom prst="rect">
            <a:avLst/>
          </a:prstGeom>
          <a:noFill/>
        </p:spPr>
        <p:txBody>
          <a:bodyPr wrap="square" rtlCol="0">
            <a:spAutoFit/>
          </a:bodyPr>
          <a:lstStyle/>
          <a:p>
            <a:pPr algn="just"/>
            <a:r>
              <a:rPr lang="vi-VN" sz="1200" dirty="0">
                <a:solidFill>
                  <a:srgbClr val="FFFF00"/>
                </a:solidFill>
              </a:rPr>
              <a:t>Blade và Forms: </a:t>
            </a:r>
            <a:r>
              <a:rPr lang="vi-VN" sz="1200" dirty="0">
                <a:solidFill>
                  <a:schemeClr val="bg1"/>
                </a:solidFill>
              </a:rPr>
              <a:t>Blade cũng hỗ trợ việc xử lý form rất tiện lợi, ví dụ như sử dụng @csrf để bảo vệ form từ các tấn công CSRF:</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139368" y="1348092"/>
            <a:ext cx="3077004" cy="2457793"/>
          </a:xfrm>
          <a:prstGeom prst="rect">
            <a:avLst/>
          </a:prstGeom>
        </p:spPr>
      </p:pic>
      <p:pic>
        <p:nvPicPr>
          <p:cNvPr id="7" name="Picture 6"/>
          <p:cNvPicPr>
            <a:picLocks noChangeAspect="1"/>
          </p:cNvPicPr>
          <p:nvPr/>
        </p:nvPicPr>
        <p:blipFill>
          <a:blip r:embed="rId4"/>
          <a:stretch>
            <a:fillRect/>
          </a:stretch>
        </p:blipFill>
        <p:spPr>
          <a:xfrm>
            <a:off x="4176650" y="2043568"/>
            <a:ext cx="2886478" cy="733527"/>
          </a:xfrm>
          <a:prstGeom prst="rect">
            <a:avLst/>
          </a:prstGeom>
        </p:spPr>
      </p:pic>
    </p:spTree>
    <p:extLst>
      <p:ext uri="{BB962C8B-B14F-4D97-AF65-F5344CB8AC3E}">
        <p14:creationId xmlns:p14="http://schemas.microsoft.com/office/powerpoint/2010/main" val="400357423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670509" y="366479"/>
            <a:ext cx="4571272" cy="307777"/>
          </a:xfrm>
          <a:prstGeom prst="rect">
            <a:avLst/>
          </a:prstGeom>
          <a:noFill/>
        </p:spPr>
        <p:txBody>
          <a:bodyPr wrap="square" rtlCol="0">
            <a:spAutoFit/>
          </a:bodyPr>
          <a:lstStyle/>
          <a:p>
            <a:r>
              <a:rPr lang="vi-VN" dirty="0">
                <a:solidFill>
                  <a:srgbClr val="FFFF00"/>
                </a:solidFill>
              </a:rPr>
              <a:t>Blade template - Hiển thị dữ liệu (Displaying data)</a:t>
            </a:r>
            <a:endParaRPr lang="en-US" dirty="0">
              <a:solidFill>
                <a:srgbClr val="FFFF00"/>
              </a:solidFill>
            </a:endParaRPr>
          </a:p>
        </p:txBody>
      </p:sp>
      <p:sp>
        <p:nvSpPr>
          <p:cNvPr id="9" name="TextBox 8"/>
          <p:cNvSpPr txBox="1"/>
          <p:nvPr/>
        </p:nvSpPr>
        <p:spPr>
          <a:xfrm>
            <a:off x="28008" y="613629"/>
            <a:ext cx="4043407" cy="1015663"/>
          </a:xfrm>
          <a:prstGeom prst="rect">
            <a:avLst/>
          </a:prstGeom>
          <a:noFill/>
        </p:spPr>
        <p:txBody>
          <a:bodyPr wrap="square" rtlCol="0">
            <a:spAutoFit/>
          </a:bodyPr>
          <a:lstStyle/>
          <a:p>
            <a:pPr algn="just"/>
            <a:r>
              <a:rPr lang="vi-VN" sz="1200" dirty="0">
                <a:solidFill>
                  <a:srgbClr val="FFFF00"/>
                </a:solidFill>
              </a:rPr>
              <a:t>Trong Laravel và Blade template, </a:t>
            </a:r>
            <a:r>
              <a:rPr lang="vi-VN" sz="1200" dirty="0">
                <a:solidFill>
                  <a:schemeClr val="bg1"/>
                </a:solidFill>
              </a:rPr>
              <a:t>để hiển thị dữ liệu từ biến hoặc từ các bộ dữ liệu được truyền từ controller, bạn có thể sử dụng các cú pháp Blade và các directive hữu ích để làm điều này. Dưới đây là một số ví dụ cụ thể về cách hiển thị dữ liệu trong Blade template:</a:t>
            </a:r>
            <a:endParaRPr lang="en-US" sz="1200" dirty="0" smtClean="0">
              <a:solidFill>
                <a:schemeClr val="bg1"/>
              </a:solidFill>
            </a:endParaRPr>
          </a:p>
        </p:txBody>
      </p:sp>
      <p:sp>
        <p:nvSpPr>
          <p:cNvPr id="14" name="TextBox 13"/>
          <p:cNvSpPr txBox="1"/>
          <p:nvPr/>
        </p:nvSpPr>
        <p:spPr>
          <a:xfrm>
            <a:off x="28007" y="1545425"/>
            <a:ext cx="4043407" cy="461665"/>
          </a:xfrm>
          <a:prstGeom prst="rect">
            <a:avLst/>
          </a:prstGeom>
          <a:noFill/>
        </p:spPr>
        <p:txBody>
          <a:bodyPr wrap="square" rtlCol="0">
            <a:spAutoFit/>
          </a:bodyPr>
          <a:lstStyle/>
          <a:p>
            <a:pPr algn="just"/>
            <a:r>
              <a:rPr lang="vi-VN" sz="1200" dirty="0">
                <a:solidFill>
                  <a:srgbClr val="FFFF00"/>
                </a:solidFill>
              </a:rPr>
              <a:t>Hiển Thị Dữ Liệu Cơ Bản từ Biến: </a:t>
            </a:r>
            <a:r>
              <a:rPr lang="vi-VN" sz="1200" dirty="0">
                <a:solidFill>
                  <a:schemeClr val="bg1"/>
                </a:solidFill>
              </a:rPr>
              <a:t>có thể hiển thị các giá trị từ biến bằng cách sử dụng cặp dấu ngoặc nhọn {{ }}:</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115612" y="2000938"/>
            <a:ext cx="2213774" cy="663333"/>
          </a:xfrm>
          <a:prstGeom prst="rect">
            <a:avLst/>
          </a:prstGeom>
        </p:spPr>
      </p:pic>
      <p:sp>
        <p:nvSpPr>
          <p:cNvPr id="10" name="TextBox 9"/>
          <p:cNvSpPr txBox="1"/>
          <p:nvPr/>
        </p:nvSpPr>
        <p:spPr>
          <a:xfrm>
            <a:off x="28006" y="2615720"/>
            <a:ext cx="4043407" cy="646331"/>
          </a:xfrm>
          <a:prstGeom prst="rect">
            <a:avLst/>
          </a:prstGeom>
          <a:noFill/>
        </p:spPr>
        <p:txBody>
          <a:bodyPr wrap="square" rtlCol="0">
            <a:spAutoFit/>
          </a:bodyPr>
          <a:lstStyle/>
          <a:p>
            <a:pPr algn="just"/>
            <a:r>
              <a:rPr lang="vi-VN" sz="1200" dirty="0">
                <a:solidFill>
                  <a:srgbClr val="FFFF00"/>
                </a:solidFill>
              </a:rPr>
              <a:t>Sử Dụng Directive @foreach để Lặp Qua Một Mảng</a:t>
            </a:r>
            <a:r>
              <a:rPr lang="vi-VN" sz="1200" dirty="0">
                <a:solidFill>
                  <a:schemeClr val="bg1"/>
                </a:solidFill>
              </a:rPr>
              <a:t>: Đối với các mảng dữ liệu, </a:t>
            </a:r>
            <a:r>
              <a:rPr lang="vi-VN" sz="1200" dirty="0" smtClean="0">
                <a:solidFill>
                  <a:schemeClr val="bg1"/>
                </a:solidFill>
              </a:rPr>
              <a:t>có </a:t>
            </a:r>
            <a:r>
              <a:rPr lang="vi-VN" sz="1200" dirty="0">
                <a:solidFill>
                  <a:schemeClr val="bg1"/>
                </a:solidFill>
              </a:rPr>
              <a:t>thể sử dụng @foreach để lặp qua từng phần tử và hiển thị chúng:</a:t>
            </a:r>
            <a:endParaRPr lang="en-US" sz="1200" i="1" dirty="0" smtClean="0">
              <a:solidFill>
                <a:schemeClr val="bg1"/>
              </a:solidFill>
            </a:endParaRPr>
          </a:p>
        </p:txBody>
      </p:sp>
      <p:pic>
        <p:nvPicPr>
          <p:cNvPr id="3" name="Picture 2"/>
          <p:cNvPicPr>
            <a:picLocks noChangeAspect="1"/>
          </p:cNvPicPr>
          <p:nvPr/>
        </p:nvPicPr>
        <p:blipFill>
          <a:blip r:embed="rId4"/>
          <a:stretch>
            <a:fillRect/>
          </a:stretch>
        </p:blipFill>
        <p:spPr>
          <a:xfrm>
            <a:off x="115612" y="3262051"/>
            <a:ext cx="3683376" cy="812017"/>
          </a:xfrm>
          <a:prstGeom prst="rect">
            <a:avLst/>
          </a:prstGeom>
        </p:spPr>
      </p:pic>
      <p:sp>
        <p:nvSpPr>
          <p:cNvPr id="11" name="TextBox 10"/>
          <p:cNvSpPr txBox="1"/>
          <p:nvPr/>
        </p:nvSpPr>
        <p:spPr>
          <a:xfrm>
            <a:off x="1867042" y="4123814"/>
            <a:ext cx="2282011" cy="1015663"/>
          </a:xfrm>
          <a:prstGeom prst="rect">
            <a:avLst/>
          </a:prstGeom>
          <a:noFill/>
        </p:spPr>
        <p:txBody>
          <a:bodyPr wrap="square" rtlCol="0">
            <a:spAutoFit/>
          </a:bodyPr>
          <a:lstStyle/>
          <a:p>
            <a:pPr algn="just"/>
            <a:r>
              <a:rPr lang="vi-VN" sz="1200" dirty="0">
                <a:solidFill>
                  <a:srgbClr val="FFFF00"/>
                </a:solidFill>
              </a:rPr>
              <a:t>Sử Dụng Directive @if và @else để Kiểm Tra Điều Kiện: </a:t>
            </a:r>
            <a:r>
              <a:rPr lang="vi-VN" sz="1200" dirty="0">
                <a:solidFill>
                  <a:schemeClr val="bg1"/>
                </a:solidFill>
              </a:rPr>
              <a:t>có thể sử dụng các directive điều kiện để hiển thị các phần tử dựa trên các điều kiện logic:</a:t>
            </a:r>
            <a:endParaRPr lang="en-US" sz="1200" i="1" dirty="0" smtClean="0">
              <a:solidFill>
                <a:schemeClr val="bg1"/>
              </a:solidFill>
            </a:endParaRPr>
          </a:p>
        </p:txBody>
      </p:sp>
      <p:pic>
        <p:nvPicPr>
          <p:cNvPr id="5" name="Picture 4"/>
          <p:cNvPicPr>
            <a:picLocks noChangeAspect="1"/>
          </p:cNvPicPr>
          <p:nvPr/>
        </p:nvPicPr>
        <p:blipFill>
          <a:blip r:embed="rId5"/>
          <a:stretch>
            <a:fillRect/>
          </a:stretch>
        </p:blipFill>
        <p:spPr>
          <a:xfrm>
            <a:off x="28005" y="4221940"/>
            <a:ext cx="1907585" cy="856910"/>
          </a:xfrm>
          <a:prstGeom prst="rect">
            <a:avLst/>
          </a:prstGeom>
        </p:spPr>
      </p:pic>
      <p:sp>
        <p:nvSpPr>
          <p:cNvPr id="13" name="TextBox 12"/>
          <p:cNvSpPr txBox="1"/>
          <p:nvPr/>
        </p:nvSpPr>
        <p:spPr>
          <a:xfrm>
            <a:off x="4231799" y="668640"/>
            <a:ext cx="4825433" cy="646331"/>
          </a:xfrm>
          <a:prstGeom prst="rect">
            <a:avLst/>
          </a:prstGeom>
          <a:noFill/>
        </p:spPr>
        <p:txBody>
          <a:bodyPr wrap="square" rtlCol="0">
            <a:spAutoFit/>
          </a:bodyPr>
          <a:lstStyle/>
          <a:p>
            <a:pPr algn="just"/>
            <a:r>
              <a:rPr lang="vi-VN" sz="1200" dirty="0">
                <a:solidFill>
                  <a:srgbClr val="FFFF00"/>
                </a:solidFill>
              </a:rPr>
              <a:t>Directive @empty và @isset: </a:t>
            </a:r>
            <a:r>
              <a:rPr lang="vi-VN" sz="1200" dirty="0">
                <a:solidFill>
                  <a:schemeClr val="bg1"/>
                </a:solidFill>
              </a:rPr>
              <a:t>Blade cung cấp directive @empty và @isset để kiểm tra xem biến có rỗng (empty) hay đã được set giá trị không:</a:t>
            </a:r>
            <a:endParaRPr lang="en-US" sz="1200" i="1" dirty="0" smtClean="0">
              <a:solidFill>
                <a:schemeClr val="bg1"/>
              </a:solidFill>
            </a:endParaRPr>
          </a:p>
        </p:txBody>
      </p:sp>
      <p:pic>
        <p:nvPicPr>
          <p:cNvPr id="8" name="Picture 7"/>
          <p:cNvPicPr>
            <a:picLocks noChangeAspect="1"/>
          </p:cNvPicPr>
          <p:nvPr/>
        </p:nvPicPr>
        <p:blipFill>
          <a:blip r:embed="rId6"/>
          <a:stretch>
            <a:fillRect/>
          </a:stretch>
        </p:blipFill>
        <p:spPr>
          <a:xfrm>
            <a:off x="4302976" y="1314972"/>
            <a:ext cx="2758595" cy="1040346"/>
          </a:xfrm>
          <a:prstGeom prst="rect">
            <a:avLst/>
          </a:prstGeom>
        </p:spPr>
      </p:pic>
      <p:sp>
        <p:nvSpPr>
          <p:cNvPr id="15" name="TextBox 14"/>
          <p:cNvSpPr txBox="1"/>
          <p:nvPr/>
        </p:nvSpPr>
        <p:spPr>
          <a:xfrm>
            <a:off x="4231798" y="2292554"/>
            <a:ext cx="4825433" cy="646331"/>
          </a:xfrm>
          <a:prstGeom prst="rect">
            <a:avLst/>
          </a:prstGeom>
          <a:noFill/>
        </p:spPr>
        <p:txBody>
          <a:bodyPr wrap="square" rtlCol="0">
            <a:spAutoFit/>
          </a:bodyPr>
          <a:lstStyle/>
          <a:p>
            <a:pPr algn="just"/>
            <a:r>
              <a:rPr lang="vi-VN" sz="1200" dirty="0">
                <a:solidFill>
                  <a:srgbClr val="FFFF00"/>
                </a:solidFill>
              </a:rPr>
              <a:t>Sử Dụng Directive @foreach Với Dữ Liệu Lồng Nhau: </a:t>
            </a:r>
            <a:r>
              <a:rPr lang="vi-VN" sz="1200" dirty="0">
                <a:solidFill>
                  <a:schemeClr val="bg1"/>
                </a:solidFill>
              </a:rPr>
              <a:t>Nếu có các mảng lồng nhau, có thể sử dụng @foreach để truy cập các phần tử bên trong mảng con:</a:t>
            </a:r>
            <a:endParaRPr lang="en-US" sz="1200" i="1" dirty="0" smtClean="0">
              <a:solidFill>
                <a:schemeClr val="bg1"/>
              </a:solidFill>
            </a:endParaRPr>
          </a:p>
        </p:txBody>
      </p:sp>
      <p:pic>
        <p:nvPicPr>
          <p:cNvPr id="12" name="Picture 11"/>
          <p:cNvPicPr>
            <a:picLocks noChangeAspect="1"/>
          </p:cNvPicPr>
          <p:nvPr/>
        </p:nvPicPr>
        <p:blipFill>
          <a:blip r:embed="rId7"/>
          <a:stretch>
            <a:fillRect/>
          </a:stretch>
        </p:blipFill>
        <p:spPr>
          <a:xfrm>
            <a:off x="6568943" y="2776930"/>
            <a:ext cx="2575057" cy="1139537"/>
          </a:xfrm>
          <a:prstGeom prst="rect">
            <a:avLst/>
          </a:prstGeom>
        </p:spPr>
      </p:pic>
      <p:sp>
        <p:nvSpPr>
          <p:cNvPr id="17" name="TextBox 16"/>
          <p:cNvSpPr txBox="1"/>
          <p:nvPr/>
        </p:nvSpPr>
        <p:spPr>
          <a:xfrm>
            <a:off x="4231798" y="4123813"/>
            <a:ext cx="2488288" cy="1015663"/>
          </a:xfrm>
          <a:prstGeom prst="rect">
            <a:avLst/>
          </a:prstGeom>
          <a:noFill/>
        </p:spPr>
        <p:txBody>
          <a:bodyPr wrap="square" rtlCol="0">
            <a:spAutoFit/>
          </a:bodyPr>
          <a:lstStyle/>
          <a:p>
            <a:pPr algn="just"/>
            <a:r>
              <a:rPr lang="vi-VN" sz="1200" dirty="0">
                <a:solidFill>
                  <a:srgbClr val="FFFF00"/>
                </a:solidFill>
              </a:rPr>
              <a:t>Directive @forelse: </a:t>
            </a:r>
            <a:r>
              <a:rPr lang="vi-VN" sz="1200" dirty="0">
                <a:solidFill>
                  <a:schemeClr val="bg1"/>
                </a:solidFill>
              </a:rPr>
              <a:t>@forelse tương tự như @foreach, nhưng được sử dụng để lặp qua một mảng và có thêm một phần tử cho trường hợp mảng rỗng:</a:t>
            </a:r>
            <a:endParaRPr lang="en-US" sz="1200" i="1" dirty="0" smtClean="0">
              <a:solidFill>
                <a:schemeClr val="bg1"/>
              </a:solidFill>
            </a:endParaRPr>
          </a:p>
        </p:txBody>
      </p:sp>
      <p:pic>
        <p:nvPicPr>
          <p:cNvPr id="16" name="Picture 15"/>
          <p:cNvPicPr>
            <a:picLocks noChangeAspect="1"/>
          </p:cNvPicPr>
          <p:nvPr/>
        </p:nvPicPr>
        <p:blipFill>
          <a:blip r:embed="rId8"/>
          <a:stretch>
            <a:fillRect/>
          </a:stretch>
        </p:blipFill>
        <p:spPr>
          <a:xfrm>
            <a:off x="6650888" y="4138188"/>
            <a:ext cx="2411165" cy="910692"/>
          </a:xfrm>
          <a:prstGeom prst="rect">
            <a:avLst/>
          </a:prstGeom>
        </p:spPr>
      </p:pic>
    </p:spTree>
    <p:extLst>
      <p:ext uri="{BB962C8B-B14F-4D97-AF65-F5344CB8AC3E}">
        <p14:creationId xmlns:p14="http://schemas.microsoft.com/office/powerpoint/2010/main" val="12911072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670509" y="366479"/>
            <a:ext cx="4571272" cy="307777"/>
          </a:xfrm>
          <a:prstGeom prst="rect">
            <a:avLst/>
          </a:prstGeom>
          <a:noFill/>
        </p:spPr>
        <p:txBody>
          <a:bodyPr wrap="square" rtlCol="0">
            <a:spAutoFit/>
          </a:bodyPr>
          <a:lstStyle/>
          <a:p>
            <a:r>
              <a:rPr lang="vi-VN" dirty="0">
                <a:solidFill>
                  <a:srgbClr val="FFFF00"/>
                </a:solidFill>
              </a:rPr>
              <a:t>Blade template - Cấu trúc điều khiển (Control structure)</a:t>
            </a:r>
            <a:endParaRPr lang="en-US" dirty="0">
              <a:solidFill>
                <a:srgbClr val="FFFF00"/>
              </a:solidFill>
            </a:endParaRPr>
          </a:p>
        </p:txBody>
      </p:sp>
      <p:sp>
        <p:nvSpPr>
          <p:cNvPr id="9" name="TextBox 8"/>
          <p:cNvSpPr txBox="1"/>
          <p:nvPr/>
        </p:nvSpPr>
        <p:spPr>
          <a:xfrm>
            <a:off x="28008" y="613629"/>
            <a:ext cx="4043407" cy="1384995"/>
          </a:xfrm>
          <a:prstGeom prst="rect">
            <a:avLst/>
          </a:prstGeom>
          <a:noFill/>
        </p:spPr>
        <p:txBody>
          <a:bodyPr wrap="square" rtlCol="0">
            <a:spAutoFit/>
          </a:bodyPr>
          <a:lstStyle/>
          <a:p>
            <a:pPr algn="just"/>
            <a:r>
              <a:rPr lang="vi-VN" sz="1200" dirty="0">
                <a:solidFill>
                  <a:srgbClr val="FFFF00"/>
                </a:solidFill>
              </a:rPr>
              <a:t>Trong Blade template của Laravel, </a:t>
            </a:r>
            <a:r>
              <a:rPr lang="vi-VN" sz="1200" dirty="0">
                <a:solidFill>
                  <a:schemeClr val="bg1"/>
                </a:solidFill>
              </a:rPr>
              <a:t>có thể sử dụng các cấu trúc điều khiển (control structures) như @if, @else, @elseif, @unless, @switch, và các vòng lặp như @for, @foreach, @while để quản lý logic và điều kiện hiển thị trong views của một cách dễ dàng và linh hoạt. Dưới đây là các ví dụ cụ thể về cách sử dụng các cấu trúc điều khiển trong Blade template:</a:t>
            </a:r>
            <a:endParaRPr lang="en-US" sz="1200" dirty="0" smtClean="0">
              <a:solidFill>
                <a:schemeClr val="bg1"/>
              </a:solidFill>
            </a:endParaRPr>
          </a:p>
        </p:txBody>
      </p:sp>
      <p:sp>
        <p:nvSpPr>
          <p:cNvPr id="14" name="TextBox 13"/>
          <p:cNvSpPr txBox="1"/>
          <p:nvPr/>
        </p:nvSpPr>
        <p:spPr>
          <a:xfrm>
            <a:off x="0" y="1919335"/>
            <a:ext cx="4043407" cy="461665"/>
          </a:xfrm>
          <a:prstGeom prst="rect">
            <a:avLst/>
          </a:prstGeom>
          <a:noFill/>
        </p:spPr>
        <p:txBody>
          <a:bodyPr wrap="square" rtlCol="0">
            <a:spAutoFit/>
          </a:bodyPr>
          <a:lstStyle/>
          <a:p>
            <a:pPr algn="just"/>
            <a:r>
              <a:rPr lang="vi-VN" sz="1200" dirty="0" smtClean="0">
                <a:solidFill>
                  <a:srgbClr val="FFFF00"/>
                </a:solidFill>
              </a:rPr>
              <a:t>Directive </a:t>
            </a:r>
            <a:r>
              <a:rPr lang="vi-VN" sz="1200" dirty="0">
                <a:solidFill>
                  <a:srgbClr val="FFFF00"/>
                </a:solidFill>
              </a:rPr>
              <a:t>@if, @else, @elseif: </a:t>
            </a:r>
            <a:r>
              <a:rPr lang="vi-VN" sz="1200" dirty="0">
                <a:solidFill>
                  <a:schemeClr val="bg1"/>
                </a:solidFill>
              </a:rPr>
              <a:t>@if: Sử dụng để kiểm tra một điều kiện và hiển thị nội dung nếu điều kiện đúng.</a:t>
            </a:r>
            <a:endParaRPr lang="en-US" sz="1200" i="1" dirty="0" smtClean="0">
              <a:solidFill>
                <a:schemeClr val="bg1"/>
              </a:solidFill>
            </a:endParaRPr>
          </a:p>
        </p:txBody>
      </p:sp>
      <p:sp>
        <p:nvSpPr>
          <p:cNvPr id="13" name="TextBox 12"/>
          <p:cNvSpPr txBox="1"/>
          <p:nvPr/>
        </p:nvSpPr>
        <p:spPr>
          <a:xfrm>
            <a:off x="4231799" y="668640"/>
            <a:ext cx="4825433" cy="276999"/>
          </a:xfrm>
          <a:prstGeom prst="rect">
            <a:avLst/>
          </a:prstGeom>
          <a:noFill/>
        </p:spPr>
        <p:txBody>
          <a:bodyPr wrap="square" rtlCol="0">
            <a:spAutoFit/>
          </a:bodyPr>
          <a:lstStyle/>
          <a:p>
            <a:pPr algn="just"/>
            <a:r>
              <a:rPr lang="vi-VN" sz="1200" dirty="0">
                <a:solidFill>
                  <a:srgbClr val="FFFF00"/>
                </a:solidFill>
              </a:rPr>
              <a:t>Directive @unless: @unless: </a:t>
            </a:r>
            <a:r>
              <a:rPr lang="vi-VN" sz="1200" dirty="0">
                <a:solidFill>
                  <a:schemeClr val="bg1"/>
                </a:solidFill>
              </a:rPr>
              <a:t>Hiển thị nội dung nếu điều kiện sai</a:t>
            </a:r>
            <a:endParaRPr lang="en-US" sz="1200" i="1" dirty="0" smtClean="0">
              <a:solidFill>
                <a:schemeClr val="bg1"/>
              </a:solidFill>
            </a:endParaRPr>
          </a:p>
        </p:txBody>
      </p:sp>
      <p:sp>
        <p:nvSpPr>
          <p:cNvPr id="15" name="TextBox 14"/>
          <p:cNvSpPr txBox="1"/>
          <p:nvPr/>
        </p:nvSpPr>
        <p:spPr>
          <a:xfrm>
            <a:off x="4151704" y="3569362"/>
            <a:ext cx="4825433" cy="646331"/>
          </a:xfrm>
          <a:prstGeom prst="rect">
            <a:avLst/>
          </a:prstGeom>
          <a:noFill/>
        </p:spPr>
        <p:txBody>
          <a:bodyPr wrap="square" rtlCol="0">
            <a:spAutoFit/>
          </a:bodyPr>
          <a:lstStyle/>
          <a:p>
            <a:pPr algn="just"/>
            <a:r>
              <a:rPr lang="vi-VN" sz="1200" dirty="0">
                <a:solidFill>
                  <a:srgbClr val="FFFF00"/>
                </a:solidFill>
              </a:rPr>
              <a:t>Sử Dụng PHP Trong Blade Template: </a:t>
            </a:r>
            <a:r>
              <a:rPr lang="vi-VN" sz="1200" dirty="0">
                <a:solidFill>
                  <a:schemeClr val="bg1"/>
                </a:solidFill>
              </a:rPr>
              <a:t>Ngoài các directive, có thể sử dụng PHP thuần trong Blade template bằng cách sử dụng @php và @endphp.</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217209" y="2348982"/>
            <a:ext cx="1731731" cy="457438"/>
          </a:xfrm>
          <a:prstGeom prst="rect">
            <a:avLst/>
          </a:prstGeom>
        </p:spPr>
      </p:pic>
      <p:sp>
        <p:nvSpPr>
          <p:cNvPr id="18" name="TextBox 17"/>
          <p:cNvSpPr txBox="1"/>
          <p:nvPr/>
        </p:nvSpPr>
        <p:spPr>
          <a:xfrm>
            <a:off x="-1" y="2806420"/>
            <a:ext cx="4043407" cy="276999"/>
          </a:xfrm>
          <a:prstGeom prst="rect">
            <a:avLst/>
          </a:prstGeom>
          <a:noFill/>
        </p:spPr>
        <p:txBody>
          <a:bodyPr wrap="square" rtlCol="0">
            <a:spAutoFit/>
          </a:bodyPr>
          <a:lstStyle/>
          <a:p>
            <a:pPr algn="just"/>
            <a:r>
              <a:rPr lang="vi-VN" sz="1200" dirty="0">
                <a:solidFill>
                  <a:srgbClr val="FFFF00"/>
                </a:solidFill>
              </a:rPr>
              <a:t>@else: </a:t>
            </a:r>
            <a:r>
              <a:rPr lang="vi-VN" sz="1200" dirty="0">
                <a:solidFill>
                  <a:schemeClr val="bg1"/>
                </a:solidFill>
              </a:rPr>
              <a:t>Sử dụng khi điều kiện @if không đúng.</a:t>
            </a:r>
            <a:endParaRPr lang="en-US" sz="1200" i="1" dirty="0" smtClean="0">
              <a:solidFill>
                <a:schemeClr val="bg1"/>
              </a:solidFill>
            </a:endParaRPr>
          </a:p>
        </p:txBody>
      </p:sp>
      <p:pic>
        <p:nvPicPr>
          <p:cNvPr id="7" name="Picture 6"/>
          <p:cNvPicPr>
            <a:picLocks noChangeAspect="1"/>
          </p:cNvPicPr>
          <p:nvPr/>
        </p:nvPicPr>
        <p:blipFill>
          <a:blip r:embed="rId4"/>
          <a:stretch>
            <a:fillRect/>
          </a:stretch>
        </p:blipFill>
        <p:spPr>
          <a:xfrm>
            <a:off x="217209" y="3075389"/>
            <a:ext cx="1653775" cy="755329"/>
          </a:xfrm>
          <a:prstGeom prst="rect">
            <a:avLst/>
          </a:prstGeom>
        </p:spPr>
      </p:pic>
      <p:sp>
        <p:nvSpPr>
          <p:cNvPr id="21" name="TextBox 20"/>
          <p:cNvSpPr txBox="1"/>
          <p:nvPr/>
        </p:nvSpPr>
        <p:spPr>
          <a:xfrm>
            <a:off x="-2" y="3835430"/>
            <a:ext cx="4043407" cy="276999"/>
          </a:xfrm>
          <a:prstGeom prst="rect">
            <a:avLst/>
          </a:prstGeom>
          <a:noFill/>
        </p:spPr>
        <p:txBody>
          <a:bodyPr wrap="square" rtlCol="0">
            <a:spAutoFit/>
          </a:bodyPr>
          <a:lstStyle/>
          <a:p>
            <a:pPr algn="just"/>
            <a:r>
              <a:rPr lang="vi-VN" sz="1200" dirty="0">
                <a:solidFill>
                  <a:srgbClr val="FFFF00"/>
                </a:solidFill>
              </a:rPr>
              <a:t>@else: </a:t>
            </a:r>
            <a:r>
              <a:rPr lang="vi-VN" sz="1200" dirty="0">
                <a:solidFill>
                  <a:schemeClr val="bg1"/>
                </a:solidFill>
              </a:rPr>
              <a:t>Sử dụng khi điều kiện @if không đúng.</a:t>
            </a:r>
            <a:endParaRPr lang="en-US" sz="1200" i="1" dirty="0" smtClean="0">
              <a:solidFill>
                <a:schemeClr val="bg1"/>
              </a:solidFill>
            </a:endParaRPr>
          </a:p>
        </p:txBody>
      </p:sp>
      <p:pic>
        <p:nvPicPr>
          <p:cNvPr id="19" name="Picture 18"/>
          <p:cNvPicPr>
            <a:picLocks noChangeAspect="1"/>
          </p:cNvPicPr>
          <p:nvPr/>
        </p:nvPicPr>
        <p:blipFill>
          <a:blip r:embed="rId5"/>
          <a:stretch>
            <a:fillRect/>
          </a:stretch>
        </p:blipFill>
        <p:spPr>
          <a:xfrm>
            <a:off x="166860" y="4099687"/>
            <a:ext cx="2255047" cy="959548"/>
          </a:xfrm>
          <a:prstGeom prst="rect">
            <a:avLst/>
          </a:prstGeom>
        </p:spPr>
      </p:pic>
      <p:pic>
        <p:nvPicPr>
          <p:cNvPr id="22" name="Picture 21"/>
          <p:cNvPicPr>
            <a:picLocks noChangeAspect="1"/>
          </p:cNvPicPr>
          <p:nvPr/>
        </p:nvPicPr>
        <p:blipFill>
          <a:blip r:embed="rId6"/>
          <a:stretch>
            <a:fillRect/>
          </a:stretch>
        </p:blipFill>
        <p:spPr>
          <a:xfrm>
            <a:off x="4301373" y="939912"/>
            <a:ext cx="2476846" cy="543001"/>
          </a:xfrm>
          <a:prstGeom prst="rect">
            <a:avLst/>
          </a:prstGeom>
        </p:spPr>
      </p:pic>
      <p:pic>
        <p:nvPicPr>
          <p:cNvPr id="23" name="Picture 22"/>
          <p:cNvPicPr>
            <a:picLocks noChangeAspect="1"/>
          </p:cNvPicPr>
          <p:nvPr/>
        </p:nvPicPr>
        <p:blipFill>
          <a:blip r:embed="rId7"/>
          <a:stretch>
            <a:fillRect/>
          </a:stretch>
        </p:blipFill>
        <p:spPr>
          <a:xfrm>
            <a:off x="4721208" y="2089757"/>
            <a:ext cx="1637176" cy="1433325"/>
          </a:xfrm>
          <a:prstGeom prst="rect">
            <a:avLst/>
          </a:prstGeom>
        </p:spPr>
      </p:pic>
      <p:sp>
        <p:nvSpPr>
          <p:cNvPr id="26" name="TextBox 25"/>
          <p:cNvSpPr txBox="1"/>
          <p:nvPr/>
        </p:nvSpPr>
        <p:spPr>
          <a:xfrm>
            <a:off x="4330802" y="1656236"/>
            <a:ext cx="4825433" cy="461665"/>
          </a:xfrm>
          <a:prstGeom prst="rect">
            <a:avLst/>
          </a:prstGeom>
          <a:noFill/>
        </p:spPr>
        <p:txBody>
          <a:bodyPr wrap="square" rtlCol="0">
            <a:spAutoFit/>
          </a:bodyPr>
          <a:lstStyle/>
          <a:p>
            <a:pPr algn="just"/>
            <a:r>
              <a:rPr lang="vi-VN" sz="1200" dirty="0">
                <a:solidFill>
                  <a:srgbClr val="FFFF00"/>
                </a:solidFill>
              </a:rPr>
              <a:t>Directive @switch, @case, @default: @switch, @case, @default: </a:t>
            </a:r>
            <a:r>
              <a:rPr lang="vi-VN" sz="1200" dirty="0">
                <a:solidFill>
                  <a:schemeClr val="bg1"/>
                </a:solidFill>
              </a:rPr>
              <a:t>Sử dụng cho các trường hợp khi cần kiểm tra nhiều giá trị của biến.</a:t>
            </a:r>
            <a:endParaRPr lang="en-US" sz="1200" i="1" dirty="0" smtClean="0">
              <a:solidFill>
                <a:schemeClr val="bg1"/>
              </a:solidFill>
            </a:endParaRPr>
          </a:p>
        </p:txBody>
      </p:sp>
      <p:pic>
        <p:nvPicPr>
          <p:cNvPr id="24" name="Picture 23"/>
          <p:cNvPicPr>
            <a:picLocks noChangeAspect="1"/>
          </p:cNvPicPr>
          <p:nvPr/>
        </p:nvPicPr>
        <p:blipFill>
          <a:blip r:embed="rId8"/>
          <a:stretch>
            <a:fillRect/>
          </a:stretch>
        </p:blipFill>
        <p:spPr>
          <a:xfrm>
            <a:off x="5564493" y="4024934"/>
            <a:ext cx="1587781" cy="1109053"/>
          </a:xfrm>
          <a:prstGeom prst="rect">
            <a:avLst/>
          </a:prstGeom>
        </p:spPr>
      </p:pic>
    </p:spTree>
    <p:extLst>
      <p:ext uri="{BB962C8B-B14F-4D97-AF65-F5344CB8AC3E}">
        <p14:creationId xmlns:p14="http://schemas.microsoft.com/office/powerpoint/2010/main" val="286780343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670509" y="366479"/>
            <a:ext cx="4571272" cy="307777"/>
          </a:xfrm>
          <a:prstGeom prst="rect">
            <a:avLst/>
          </a:prstGeom>
          <a:noFill/>
        </p:spPr>
        <p:txBody>
          <a:bodyPr wrap="square" rtlCol="0">
            <a:spAutoFit/>
          </a:bodyPr>
          <a:lstStyle/>
          <a:p>
            <a:r>
              <a:rPr lang="vi-VN" dirty="0">
                <a:solidFill>
                  <a:srgbClr val="FFFF00"/>
                </a:solidFill>
              </a:rPr>
              <a:t>Blade template - Cấu trúc điều khiển (Control structure)</a:t>
            </a:r>
            <a:endParaRPr lang="en-US" dirty="0">
              <a:solidFill>
                <a:srgbClr val="FFFF00"/>
              </a:solidFill>
            </a:endParaRPr>
          </a:p>
        </p:txBody>
      </p:sp>
      <p:sp>
        <p:nvSpPr>
          <p:cNvPr id="9" name="TextBox 8"/>
          <p:cNvSpPr txBox="1"/>
          <p:nvPr/>
        </p:nvSpPr>
        <p:spPr>
          <a:xfrm>
            <a:off x="299509" y="870010"/>
            <a:ext cx="3580651" cy="461665"/>
          </a:xfrm>
          <a:prstGeom prst="rect">
            <a:avLst/>
          </a:prstGeom>
          <a:noFill/>
        </p:spPr>
        <p:txBody>
          <a:bodyPr wrap="square" rtlCol="0">
            <a:spAutoFit/>
          </a:bodyPr>
          <a:lstStyle/>
          <a:p>
            <a:pPr algn="just"/>
            <a:r>
              <a:rPr lang="vi-VN" sz="1200" dirty="0">
                <a:solidFill>
                  <a:srgbClr val="FFFF00"/>
                </a:solidFill>
              </a:rPr>
              <a:t>Vòng Lặp: @for, @foreach, @while</a:t>
            </a:r>
            <a:r>
              <a:rPr lang="vi-VN" sz="1200" dirty="0">
                <a:solidFill>
                  <a:schemeClr val="bg1"/>
                </a:solidFill>
              </a:rPr>
              <a:t>: </a:t>
            </a:r>
            <a:endParaRPr lang="en-US" sz="1200" dirty="0" smtClean="0">
              <a:solidFill>
                <a:schemeClr val="bg1"/>
              </a:solidFill>
            </a:endParaRPr>
          </a:p>
          <a:p>
            <a:pPr algn="just"/>
            <a:r>
              <a:rPr lang="vi-VN" sz="1200" dirty="0" smtClean="0">
                <a:solidFill>
                  <a:schemeClr val="bg1"/>
                </a:solidFill>
              </a:rPr>
              <a:t>@</a:t>
            </a:r>
            <a:r>
              <a:rPr lang="vi-VN" sz="1200" dirty="0">
                <a:solidFill>
                  <a:schemeClr val="bg1"/>
                </a:solidFill>
              </a:rPr>
              <a:t>for: Dùng để lặp một số lần cụ thể.</a:t>
            </a:r>
            <a:endParaRPr lang="en-US" sz="1200" dirty="0" smtClean="0">
              <a:solidFill>
                <a:schemeClr val="bg1"/>
              </a:solidFill>
            </a:endParaRPr>
          </a:p>
        </p:txBody>
      </p:sp>
      <p:sp>
        <p:nvSpPr>
          <p:cNvPr id="14" name="TextBox 13"/>
          <p:cNvSpPr txBox="1"/>
          <p:nvPr/>
        </p:nvSpPr>
        <p:spPr>
          <a:xfrm>
            <a:off x="271501" y="2175716"/>
            <a:ext cx="4941246" cy="461665"/>
          </a:xfrm>
          <a:prstGeom prst="rect">
            <a:avLst/>
          </a:prstGeom>
          <a:noFill/>
        </p:spPr>
        <p:txBody>
          <a:bodyPr wrap="square" rtlCol="0">
            <a:spAutoFit/>
          </a:bodyPr>
          <a:lstStyle/>
          <a:p>
            <a:pPr algn="just"/>
            <a:r>
              <a:rPr lang="vi-VN" sz="1200" dirty="0">
                <a:solidFill>
                  <a:srgbClr val="FFFF00"/>
                </a:solidFill>
              </a:rPr>
              <a:t>@foreach: </a:t>
            </a:r>
            <a:r>
              <a:rPr lang="vi-VN" sz="1200" dirty="0">
                <a:solidFill>
                  <a:schemeClr val="bg1"/>
                </a:solidFill>
              </a:rPr>
              <a:t>Dùng để lặp qua các phần tử của một mảng hoặc collection.</a:t>
            </a:r>
            <a:endParaRPr lang="en-US" sz="1200" i="1" dirty="0" smtClean="0">
              <a:solidFill>
                <a:schemeClr val="bg1"/>
              </a:solidFill>
            </a:endParaRPr>
          </a:p>
        </p:txBody>
      </p:sp>
      <p:sp>
        <p:nvSpPr>
          <p:cNvPr id="21" name="TextBox 20"/>
          <p:cNvSpPr txBox="1"/>
          <p:nvPr/>
        </p:nvSpPr>
        <p:spPr>
          <a:xfrm>
            <a:off x="4648755" y="2733577"/>
            <a:ext cx="5186051" cy="276999"/>
          </a:xfrm>
          <a:prstGeom prst="rect">
            <a:avLst/>
          </a:prstGeom>
          <a:noFill/>
        </p:spPr>
        <p:txBody>
          <a:bodyPr wrap="square" rtlCol="0">
            <a:spAutoFit/>
          </a:bodyPr>
          <a:lstStyle/>
          <a:p>
            <a:pPr algn="just"/>
            <a:r>
              <a:rPr lang="vi-VN" sz="1200" dirty="0">
                <a:solidFill>
                  <a:srgbClr val="FFFF00"/>
                </a:solidFill>
              </a:rPr>
              <a:t>@while: </a:t>
            </a:r>
            <a:r>
              <a:rPr lang="vi-VN" sz="1200" dirty="0">
                <a:solidFill>
                  <a:schemeClr val="bg1"/>
                </a:solidFill>
              </a:rPr>
              <a:t>Dùng để lặp vô hạn khi một điều kiện cụ thể đúng.</a:t>
            </a:r>
            <a:endParaRPr lang="en-US" sz="1200" i="1" dirty="0" smtClean="0">
              <a:solidFill>
                <a:schemeClr val="bg1"/>
              </a:solidFill>
            </a:endParaRPr>
          </a:p>
        </p:txBody>
      </p:sp>
      <p:pic>
        <p:nvPicPr>
          <p:cNvPr id="2" name="Picture 1"/>
          <p:cNvPicPr>
            <a:picLocks noChangeAspect="1"/>
          </p:cNvPicPr>
          <p:nvPr/>
        </p:nvPicPr>
        <p:blipFill>
          <a:blip r:embed="rId3"/>
          <a:stretch>
            <a:fillRect/>
          </a:stretch>
        </p:blipFill>
        <p:spPr>
          <a:xfrm>
            <a:off x="399732" y="1469835"/>
            <a:ext cx="2775467" cy="609685"/>
          </a:xfrm>
          <a:prstGeom prst="rect">
            <a:avLst/>
          </a:prstGeom>
        </p:spPr>
      </p:pic>
      <p:pic>
        <p:nvPicPr>
          <p:cNvPr id="3" name="Picture 2"/>
          <p:cNvPicPr>
            <a:picLocks noChangeAspect="1"/>
          </p:cNvPicPr>
          <p:nvPr/>
        </p:nvPicPr>
        <p:blipFill>
          <a:blip r:embed="rId4"/>
          <a:stretch>
            <a:fillRect/>
          </a:stretch>
        </p:blipFill>
        <p:spPr>
          <a:xfrm>
            <a:off x="399733" y="2714545"/>
            <a:ext cx="1923424" cy="523948"/>
          </a:xfrm>
          <a:prstGeom prst="rect">
            <a:avLst/>
          </a:prstGeom>
        </p:spPr>
      </p:pic>
      <p:pic>
        <p:nvPicPr>
          <p:cNvPr id="5" name="Picture 4"/>
          <p:cNvPicPr>
            <a:picLocks noChangeAspect="1"/>
          </p:cNvPicPr>
          <p:nvPr/>
        </p:nvPicPr>
        <p:blipFill>
          <a:blip r:embed="rId5"/>
          <a:stretch>
            <a:fillRect/>
          </a:stretch>
        </p:blipFill>
        <p:spPr>
          <a:xfrm>
            <a:off x="5059527" y="3010576"/>
            <a:ext cx="2419621" cy="1325713"/>
          </a:xfrm>
          <a:prstGeom prst="rect">
            <a:avLst/>
          </a:prstGeom>
        </p:spPr>
      </p:pic>
    </p:spTree>
    <p:extLst>
      <p:ext uri="{BB962C8B-B14F-4D97-AF65-F5344CB8AC3E}">
        <p14:creationId xmlns:p14="http://schemas.microsoft.com/office/powerpoint/2010/main" val="36196512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2617114" y="404392"/>
            <a:ext cx="4571272" cy="307777"/>
          </a:xfrm>
          <a:prstGeom prst="rect">
            <a:avLst/>
          </a:prstGeom>
          <a:noFill/>
        </p:spPr>
        <p:txBody>
          <a:bodyPr wrap="square" rtlCol="0">
            <a:spAutoFit/>
          </a:bodyPr>
          <a:lstStyle/>
          <a:p>
            <a:r>
              <a:rPr lang="vi-VN" dirty="0">
                <a:solidFill>
                  <a:srgbClr val="FFFF00"/>
                </a:solidFill>
              </a:rPr>
              <a:t>Blade template Stacks, Service injection, directive</a:t>
            </a:r>
            <a:endParaRPr lang="en-US" dirty="0">
              <a:solidFill>
                <a:srgbClr val="FFFF00"/>
              </a:solidFill>
            </a:endParaRPr>
          </a:p>
        </p:txBody>
      </p:sp>
      <p:sp>
        <p:nvSpPr>
          <p:cNvPr id="9" name="TextBox 8"/>
          <p:cNvSpPr txBox="1"/>
          <p:nvPr/>
        </p:nvSpPr>
        <p:spPr>
          <a:xfrm>
            <a:off x="52555" y="712169"/>
            <a:ext cx="3958791" cy="1569660"/>
          </a:xfrm>
          <a:prstGeom prst="rect">
            <a:avLst/>
          </a:prstGeom>
          <a:noFill/>
        </p:spPr>
        <p:txBody>
          <a:bodyPr wrap="square" rtlCol="0">
            <a:spAutoFit/>
          </a:bodyPr>
          <a:lstStyle/>
          <a:p>
            <a:pPr algn="just"/>
            <a:r>
              <a:rPr lang="vi-VN" sz="1200" dirty="0">
                <a:solidFill>
                  <a:srgbClr val="FFFF00"/>
                </a:solidFill>
              </a:rPr>
              <a:t>Blade Ngăn Xếp (Stacks): </a:t>
            </a:r>
            <a:r>
              <a:rPr lang="vi-VN" sz="1200" dirty="0">
                <a:solidFill>
                  <a:schemeClr val="bg1"/>
                </a:solidFill>
              </a:rPr>
              <a:t>Blade stacks cho phép bạn đẩy nội dung vào một ngăn xếp và sau đó hiển thị nó ở nơi khác trong layout . Điều này rất hữu ích để quản lý các scripts và styles cụ thể cho từng view nhưng cần được bao gồm trong một template layout. @push và @stack: Các directives này được sử dụng để thêm nội dung vào một ngăn xếp và hiển thị nội dung của ngăn xếp đó.</a:t>
            </a:r>
            <a:endParaRPr lang="en-US" sz="1200" dirty="0" smtClean="0">
              <a:solidFill>
                <a:schemeClr val="bg1"/>
              </a:solidFill>
            </a:endParaRPr>
          </a:p>
        </p:txBody>
      </p:sp>
      <p:sp>
        <p:nvSpPr>
          <p:cNvPr id="14" name="TextBox 13"/>
          <p:cNvSpPr txBox="1"/>
          <p:nvPr/>
        </p:nvSpPr>
        <p:spPr>
          <a:xfrm>
            <a:off x="4011346" y="707209"/>
            <a:ext cx="4941246" cy="1015663"/>
          </a:xfrm>
          <a:prstGeom prst="rect">
            <a:avLst/>
          </a:prstGeom>
          <a:noFill/>
        </p:spPr>
        <p:txBody>
          <a:bodyPr wrap="square" rtlCol="0">
            <a:spAutoFit/>
          </a:bodyPr>
          <a:lstStyle/>
          <a:p>
            <a:pPr algn="just"/>
            <a:r>
              <a:rPr lang="vi-VN" sz="1200" dirty="0">
                <a:solidFill>
                  <a:srgbClr val="FFFF00"/>
                </a:solidFill>
              </a:rPr>
              <a:t>Tiêm Dịch Vụ (Service Injection): </a:t>
            </a:r>
            <a:r>
              <a:rPr lang="vi-VN" sz="1200" dirty="0">
                <a:solidFill>
                  <a:schemeClr val="bg1"/>
                </a:solidFill>
              </a:rPr>
              <a:t>Blade cho phép tiêm các dịch vụ trực tiếp vào trong views . Điều này rất hữu ích để truy cập các dịch vụ như cài đặt cấu hình, các hàm hỗ trợ hoặc bất kỳ lớp nào cần sử dụng trong views. @inject: Directive này được sử dụng để tiêm một lớp dịch vụ vào trong view .</a:t>
            </a:r>
            <a:endParaRPr lang="en-US" sz="1200" i="1" dirty="0" smtClean="0">
              <a:solidFill>
                <a:schemeClr val="bg1"/>
              </a:solidFill>
            </a:endParaRPr>
          </a:p>
        </p:txBody>
      </p:sp>
      <p:sp>
        <p:nvSpPr>
          <p:cNvPr id="21" name="TextBox 20"/>
          <p:cNvSpPr txBox="1"/>
          <p:nvPr/>
        </p:nvSpPr>
        <p:spPr>
          <a:xfrm>
            <a:off x="3987852" y="2424916"/>
            <a:ext cx="2332855" cy="1938992"/>
          </a:xfrm>
          <a:prstGeom prst="rect">
            <a:avLst/>
          </a:prstGeom>
          <a:noFill/>
        </p:spPr>
        <p:txBody>
          <a:bodyPr wrap="square" rtlCol="0">
            <a:spAutoFit/>
          </a:bodyPr>
          <a:lstStyle/>
          <a:p>
            <a:pPr algn="just"/>
            <a:r>
              <a:rPr lang="vi-VN" sz="1200" dirty="0">
                <a:solidFill>
                  <a:srgbClr val="FFFF00"/>
                </a:solidFill>
              </a:rPr>
              <a:t>Directive Tùy Chỉnh: </a:t>
            </a:r>
            <a:r>
              <a:rPr lang="vi-VN" sz="1200" dirty="0">
                <a:solidFill>
                  <a:schemeClr val="bg1"/>
                </a:solidFill>
              </a:rPr>
              <a:t>Blade cho phép định nghĩa các directives tùy chỉnh để đóng gói các đoạn mã thường được sử dụng hoặc để thêm chức năng mới.</a:t>
            </a:r>
          </a:p>
          <a:p>
            <a:pPr algn="just"/>
            <a:r>
              <a:rPr lang="vi-VN" sz="1200" dirty="0">
                <a:solidFill>
                  <a:srgbClr val="FFFF00"/>
                </a:solidFill>
              </a:rPr>
              <a:t>Định nghĩa Directive Tùy Chỉnh: </a:t>
            </a:r>
            <a:r>
              <a:rPr lang="vi-VN" sz="1200" dirty="0">
                <a:solidFill>
                  <a:schemeClr val="bg1"/>
                </a:solidFill>
              </a:rPr>
              <a:t>có thể định nghĩa các directive tùy chỉnh trong AppServiceProvider hoặc bất kỳ service provider nào.</a:t>
            </a:r>
            <a:endParaRPr lang="en-US" sz="1200" i="1" dirty="0" smtClean="0">
              <a:solidFill>
                <a:schemeClr val="bg1"/>
              </a:solidFill>
            </a:endParaRPr>
          </a:p>
        </p:txBody>
      </p:sp>
      <p:pic>
        <p:nvPicPr>
          <p:cNvPr id="6" name="Picture 5"/>
          <p:cNvPicPr>
            <a:picLocks noChangeAspect="1"/>
          </p:cNvPicPr>
          <p:nvPr/>
        </p:nvPicPr>
        <p:blipFill>
          <a:blip r:embed="rId3"/>
          <a:stretch>
            <a:fillRect/>
          </a:stretch>
        </p:blipFill>
        <p:spPr>
          <a:xfrm>
            <a:off x="103809" y="2298904"/>
            <a:ext cx="2085411" cy="2526725"/>
          </a:xfrm>
          <a:prstGeom prst="rect">
            <a:avLst/>
          </a:prstGeom>
        </p:spPr>
      </p:pic>
      <p:pic>
        <p:nvPicPr>
          <p:cNvPr id="7" name="Picture 6"/>
          <p:cNvPicPr>
            <a:picLocks noChangeAspect="1"/>
          </p:cNvPicPr>
          <p:nvPr/>
        </p:nvPicPr>
        <p:blipFill>
          <a:blip r:embed="rId4"/>
          <a:stretch>
            <a:fillRect/>
          </a:stretch>
        </p:blipFill>
        <p:spPr>
          <a:xfrm>
            <a:off x="2255273" y="2281829"/>
            <a:ext cx="1732579" cy="2510415"/>
          </a:xfrm>
          <a:prstGeom prst="rect">
            <a:avLst/>
          </a:prstGeom>
        </p:spPr>
      </p:pic>
      <p:pic>
        <p:nvPicPr>
          <p:cNvPr id="8" name="Picture 7"/>
          <p:cNvPicPr>
            <a:picLocks noChangeAspect="1"/>
          </p:cNvPicPr>
          <p:nvPr/>
        </p:nvPicPr>
        <p:blipFill>
          <a:blip r:embed="rId5"/>
          <a:stretch>
            <a:fillRect/>
          </a:stretch>
        </p:blipFill>
        <p:spPr>
          <a:xfrm>
            <a:off x="4077399" y="1730907"/>
            <a:ext cx="3458058" cy="728012"/>
          </a:xfrm>
          <a:prstGeom prst="rect">
            <a:avLst/>
          </a:prstGeom>
        </p:spPr>
      </p:pic>
      <p:pic>
        <p:nvPicPr>
          <p:cNvPr id="10" name="Picture 9"/>
          <p:cNvPicPr>
            <a:picLocks noChangeAspect="1"/>
          </p:cNvPicPr>
          <p:nvPr/>
        </p:nvPicPr>
        <p:blipFill>
          <a:blip r:embed="rId6"/>
          <a:stretch>
            <a:fillRect/>
          </a:stretch>
        </p:blipFill>
        <p:spPr>
          <a:xfrm>
            <a:off x="6436323" y="2624604"/>
            <a:ext cx="2631885" cy="2387910"/>
          </a:xfrm>
          <a:prstGeom prst="rect">
            <a:avLst/>
          </a:prstGeom>
        </p:spPr>
      </p:pic>
    </p:spTree>
    <p:extLst>
      <p:ext uri="{BB962C8B-B14F-4D97-AF65-F5344CB8AC3E}">
        <p14:creationId xmlns:p14="http://schemas.microsoft.com/office/powerpoint/2010/main" val="11929697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86885" y="582884"/>
            <a:ext cx="8770230" cy="442963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342900" indent="-342900" algn="just">
              <a:lnSpc>
                <a:spcPct val="150000"/>
              </a:lnSpc>
              <a:buAutoNum type="arabicPeriod"/>
            </a:pPr>
            <a:r>
              <a:rPr lang="en-US" dirty="0" err="1" smtClean="0">
                <a:solidFill>
                  <a:srgbClr val="FFFF00"/>
                </a:solidFill>
              </a:rPr>
              <a:t>Tạo</a:t>
            </a:r>
            <a:r>
              <a:rPr lang="en-US" dirty="0" smtClean="0">
                <a:solidFill>
                  <a:srgbClr val="FFFF00"/>
                </a:solidFill>
              </a:rPr>
              <a:t> Model</a:t>
            </a:r>
          </a:p>
          <a:p>
            <a:pPr marL="285750" indent="-285750" algn="just">
              <a:lnSpc>
                <a:spcPct val="150000"/>
              </a:lnSpc>
              <a:buFont typeface="Arial" panose="020B0604020202020204" pitchFamily="34" charset="0"/>
              <a:buChar char="•"/>
            </a:pPr>
            <a:r>
              <a:rPr lang="vi-VN" dirty="0"/>
              <a:t>Để tạo một model trong Laravel, </a:t>
            </a:r>
            <a:r>
              <a:rPr lang="en-US" dirty="0" err="1" smtClean="0"/>
              <a:t>chúng</a:t>
            </a:r>
            <a:r>
              <a:rPr lang="en-US" dirty="0" smtClean="0"/>
              <a:t> ta</a:t>
            </a:r>
            <a:r>
              <a:rPr lang="vi-VN" dirty="0" smtClean="0"/>
              <a:t> </a:t>
            </a:r>
            <a:r>
              <a:rPr lang="vi-VN" dirty="0"/>
              <a:t>có thể sử dụng lệnh php artisan make:model. Model sẽ được tạo trong thư mục app/Models mặc định (nếu không có thư mục Models, Laravel sẽ tạo nó cho bạn</a:t>
            </a:r>
            <a:r>
              <a:rPr lang="vi-VN" dirty="0" smtClean="0"/>
              <a:t>).</a:t>
            </a:r>
            <a:endParaRPr lang="en-US" dirty="0" smtClean="0"/>
          </a:p>
          <a:p>
            <a:pPr marL="0" indent="0" algn="just">
              <a:lnSpc>
                <a:spcPct val="150000"/>
              </a:lnSpc>
              <a:buNone/>
            </a:pPr>
            <a:endParaRPr lang="en-US" dirty="0" smtClean="0"/>
          </a:p>
          <a:p>
            <a:pPr marL="0" indent="0" algn="just">
              <a:lnSpc>
                <a:spcPct val="150000"/>
              </a:lnSpc>
              <a:buNone/>
            </a:pPr>
            <a:r>
              <a:rPr lang="en-US" dirty="0"/>
              <a:t>2. </a:t>
            </a:r>
            <a:r>
              <a:rPr lang="en-US" dirty="0" err="1">
                <a:solidFill>
                  <a:srgbClr val="FFFF00"/>
                </a:solidFill>
              </a:rPr>
              <a:t>Tạo</a:t>
            </a:r>
            <a:r>
              <a:rPr lang="en-US" dirty="0">
                <a:solidFill>
                  <a:srgbClr val="FFFF00"/>
                </a:solidFill>
              </a:rPr>
              <a:t> </a:t>
            </a:r>
            <a:r>
              <a:rPr lang="en-US" dirty="0" smtClean="0">
                <a:solidFill>
                  <a:srgbClr val="FFFF00"/>
                </a:solidFill>
              </a:rPr>
              <a:t>Controller</a:t>
            </a:r>
          </a:p>
          <a:p>
            <a:pPr marL="285750" indent="-285750" algn="just">
              <a:lnSpc>
                <a:spcPct val="150000"/>
              </a:lnSpc>
              <a:buFont typeface="Arial" panose="020B0604020202020204" pitchFamily="34" charset="0"/>
              <a:buChar char="•"/>
            </a:pPr>
            <a:r>
              <a:rPr lang="en-US" dirty="0" err="1"/>
              <a:t>Để</a:t>
            </a:r>
            <a:r>
              <a:rPr lang="en-US" dirty="0"/>
              <a:t> </a:t>
            </a:r>
            <a:r>
              <a:rPr lang="en-US" dirty="0" err="1"/>
              <a:t>tạo</a:t>
            </a:r>
            <a:r>
              <a:rPr lang="en-US" dirty="0"/>
              <a:t> </a:t>
            </a:r>
            <a:r>
              <a:rPr lang="en-US" dirty="0" err="1"/>
              <a:t>một</a:t>
            </a:r>
            <a:r>
              <a:rPr lang="en-US" dirty="0"/>
              <a:t> controller </a:t>
            </a:r>
            <a:r>
              <a:rPr lang="en-US" dirty="0" err="1"/>
              <a:t>trong</a:t>
            </a:r>
            <a:r>
              <a:rPr lang="en-US" dirty="0"/>
              <a:t> </a:t>
            </a:r>
            <a:r>
              <a:rPr lang="en-US" dirty="0" err="1"/>
              <a:t>Laravel</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lệnh</a:t>
            </a:r>
            <a:r>
              <a:rPr lang="en-US" dirty="0"/>
              <a:t> </a:t>
            </a:r>
            <a:r>
              <a:rPr lang="en-US" dirty="0" err="1"/>
              <a:t>php</a:t>
            </a:r>
            <a:r>
              <a:rPr lang="en-US" dirty="0"/>
              <a:t> artisan </a:t>
            </a:r>
            <a:r>
              <a:rPr lang="en-US" dirty="0" err="1"/>
              <a:t>make:controller</a:t>
            </a:r>
            <a:r>
              <a:rPr lang="en-US" dirty="0" smtClean="0"/>
              <a:t>.</a:t>
            </a:r>
          </a:p>
          <a:p>
            <a:pPr marL="0" indent="0" algn="just">
              <a:lnSpc>
                <a:spcPct val="150000"/>
              </a:lnSpc>
              <a:buNone/>
            </a:pPr>
            <a:endParaRPr lang="en-US" dirty="0" smtClean="0"/>
          </a:p>
          <a:p>
            <a:pPr marL="0" indent="0" algn="just">
              <a:lnSpc>
                <a:spcPct val="150000"/>
              </a:lnSpc>
              <a:buNone/>
            </a:pPr>
            <a:r>
              <a:rPr lang="en-US" dirty="0" smtClean="0"/>
              <a:t>3</a:t>
            </a:r>
            <a:r>
              <a:rPr lang="en-US" dirty="0"/>
              <a:t>. </a:t>
            </a:r>
            <a:r>
              <a:rPr lang="en-US" dirty="0" err="1">
                <a:solidFill>
                  <a:srgbClr val="FFFF00"/>
                </a:solidFill>
              </a:rPr>
              <a:t>Tạo</a:t>
            </a:r>
            <a:r>
              <a:rPr lang="en-US" dirty="0">
                <a:solidFill>
                  <a:srgbClr val="FFFF00"/>
                </a:solidFill>
              </a:rPr>
              <a:t> </a:t>
            </a:r>
            <a:r>
              <a:rPr lang="en-US" dirty="0" smtClean="0">
                <a:solidFill>
                  <a:srgbClr val="FFFF00"/>
                </a:solidFill>
              </a:rPr>
              <a:t>Migration</a:t>
            </a:r>
            <a:endParaRPr lang="en-US" dirty="0">
              <a:solidFill>
                <a:srgbClr val="FFFF00"/>
              </a:solidFill>
            </a:endParaRPr>
          </a:p>
          <a:p>
            <a:pPr marL="285750" indent="-285750" algn="just">
              <a:lnSpc>
                <a:spcPct val="150000"/>
              </a:lnSpc>
              <a:buFont typeface="Arial" panose="020B0604020202020204" pitchFamily="34" charset="0"/>
              <a:buChar char="•"/>
            </a:pPr>
            <a:r>
              <a:rPr lang="vi-VN" dirty="0"/>
              <a:t>Migration trong Laravel được sử dụng để quản lý cấu trúc của cơ sở dữ liệu. Để tạo một migration, bạn có thể sử dụng lệnh php artisan make:migration</a:t>
            </a:r>
            <a:r>
              <a:rPr lang="vi-VN" dirty="0" smtClean="0"/>
              <a:t>.</a:t>
            </a:r>
            <a:endParaRPr lang="en-US" dirty="0" smtClean="0"/>
          </a:p>
          <a:p>
            <a:pPr marL="0" indent="0" algn="just">
              <a:lnSpc>
                <a:spcPct val="150000"/>
              </a:lnSpc>
              <a:buNone/>
            </a:pPr>
            <a:endParaRPr lang="en-US" dirty="0" smtClean="0"/>
          </a:p>
        </p:txBody>
      </p:sp>
      <p:sp>
        <p:nvSpPr>
          <p:cNvPr id="467" name="Google Shape;467;p46"/>
          <p:cNvSpPr txBox="1">
            <a:spLocks noGrp="1"/>
          </p:cNvSpPr>
          <p:nvPr>
            <p:ph type="title"/>
          </p:nvPr>
        </p:nvSpPr>
        <p:spPr>
          <a:xfrm>
            <a:off x="619883" y="125684"/>
            <a:ext cx="7704000" cy="457200"/>
          </a:xfrm>
          <a:prstGeom prst="rect">
            <a:avLst/>
          </a:prstGeom>
        </p:spPr>
        <p:txBody>
          <a:bodyPr spcFirstLastPara="1" wrap="square" lIns="91425" tIns="91425" rIns="91425" bIns="91425" anchor="ctr" anchorCtr="0">
            <a:noAutofit/>
          </a:bodyPr>
          <a:lstStyle/>
          <a:p>
            <a:pPr lvl="0"/>
            <a:r>
              <a:rPr lang="en" dirty="0" smtClean="0"/>
              <a:t>2.5. </a:t>
            </a:r>
            <a:r>
              <a:rPr lang="en-US" dirty="0" err="1" smtClean="0"/>
              <a:t>Sử</a:t>
            </a:r>
            <a:r>
              <a:rPr lang="en-US" dirty="0" smtClean="0"/>
              <a:t> </a:t>
            </a:r>
            <a:r>
              <a:rPr lang="en-US" dirty="0" err="1" smtClean="0"/>
              <a:t>dụng</a:t>
            </a:r>
            <a:r>
              <a:rPr lang="en-US" dirty="0" smtClean="0"/>
              <a:t> </a:t>
            </a:r>
            <a:r>
              <a:rPr lang="en-US" dirty="0" err="1" smtClean="0"/>
              <a:t>lệnh</a:t>
            </a:r>
            <a:r>
              <a:rPr lang="en-US" dirty="0" smtClean="0"/>
              <a:t> </a:t>
            </a:r>
            <a:r>
              <a:rPr lang="en-US" dirty="0" err="1" smtClean="0"/>
              <a:t>trong</a:t>
            </a:r>
            <a:r>
              <a:rPr lang="vi-VN" dirty="0" smtClean="0"/>
              <a:t> </a:t>
            </a:r>
            <a:r>
              <a:rPr lang="vi-VN" dirty="0"/>
              <a:t>Laravel</a:t>
            </a:r>
            <a:endParaRPr dirty="0"/>
          </a:p>
        </p:txBody>
      </p:sp>
      <p:pic>
        <p:nvPicPr>
          <p:cNvPr id="2" name="Picture 1"/>
          <p:cNvPicPr>
            <a:picLocks noChangeAspect="1"/>
          </p:cNvPicPr>
          <p:nvPr/>
        </p:nvPicPr>
        <p:blipFill>
          <a:blip r:embed="rId3"/>
          <a:stretch>
            <a:fillRect/>
          </a:stretch>
        </p:blipFill>
        <p:spPr>
          <a:xfrm>
            <a:off x="341399" y="3162103"/>
            <a:ext cx="4277322" cy="314369"/>
          </a:xfrm>
          <a:prstGeom prst="rect">
            <a:avLst/>
          </a:prstGeom>
        </p:spPr>
      </p:pic>
      <p:pic>
        <p:nvPicPr>
          <p:cNvPr id="3" name="Picture 2"/>
          <p:cNvPicPr>
            <a:picLocks noChangeAspect="1"/>
          </p:cNvPicPr>
          <p:nvPr/>
        </p:nvPicPr>
        <p:blipFill>
          <a:blip r:embed="rId4"/>
          <a:stretch>
            <a:fillRect/>
          </a:stretch>
        </p:blipFill>
        <p:spPr>
          <a:xfrm>
            <a:off x="498327" y="2079923"/>
            <a:ext cx="3448531" cy="352474"/>
          </a:xfrm>
          <a:prstGeom prst="rect">
            <a:avLst/>
          </a:prstGeom>
        </p:spPr>
      </p:pic>
      <p:pic>
        <p:nvPicPr>
          <p:cNvPr id="4" name="Picture 3"/>
          <p:cNvPicPr>
            <a:picLocks noChangeAspect="1"/>
          </p:cNvPicPr>
          <p:nvPr/>
        </p:nvPicPr>
        <p:blipFill>
          <a:blip r:embed="rId5"/>
          <a:stretch>
            <a:fillRect/>
          </a:stretch>
        </p:blipFill>
        <p:spPr>
          <a:xfrm>
            <a:off x="498327" y="4512285"/>
            <a:ext cx="4210638" cy="390580"/>
          </a:xfrm>
          <a:prstGeom prst="rect">
            <a:avLst/>
          </a:prstGeom>
        </p:spPr>
      </p:pic>
    </p:spTree>
    <p:extLst>
      <p:ext uri="{BB962C8B-B14F-4D97-AF65-F5344CB8AC3E}">
        <p14:creationId xmlns:p14="http://schemas.microsoft.com/office/powerpoint/2010/main" val="4138545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20792" y="391397"/>
            <a:ext cx="4571272" cy="307777"/>
          </a:xfrm>
          <a:prstGeom prst="rect">
            <a:avLst/>
          </a:prstGeom>
          <a:noFill/>
        </p:spPr>
        <p:txBody>
          <a:bodyPr wrap="square" rtlCol="0">
            <a:spAutoFit/>
          </a:bodyPr>
          <a:lstStyle/>
          <a:p>
            <a:r>
              <a:rPr lang="vi-VN" dirty="0">
                <a:solidFill>
                  <a:srgbClr val="FFFF00"/>
                </a:solidFill>
              </a:rPr>
              <a:t>Controller Laravel</a:t>
            </a:r>
            <a:endParaRPr lang="en-US" dirty="0">
              <a:solidFill>
                <a:srgbClr val="FFFF00"/>
              </a:solidFill>
            </a:endParaRPr>
          </a:p>
        </p:txBody>
      </p:sp>
      <p:sp>
        <p:nvSpPr>
          <p:cNvPr id="9" name="TextBox 8"/>
          <p:cNvSpPr txBox="1"/>
          <p:nvPr/>
        </p:nvSpPr>
        <p:spPr>
          <a:xfrm>
            <a:off x="52555" y="712169"/>
            <a:ext cx="3958791" cy="1015663"/>
          </a:xfrm>
          <a:prstGeom prst="rect">
            <a:avLst/>
          </a:prstGeom>
          <a:noFill/>
        </p:spPr>
        <p:txBody>
          <a:bodyPr wrap="square" rtlCol="0">
            <a:spAutoFit/>
          </a:bodyPr>
          <a:lstStyle/>
          <a:p>
            <a:pPr algn="just"/>
            <a:r>
              <a:rPr lang="vi-VN" sz="1200" dirty="0">
                <a:solidFill>
                  <a:srgbClr val="FFFF00"/>
                </a:solidFill>
              </a:rPr>
              <a:t>Controllers trong Laravel là </a:t>
            </a:r>
            <a:r>
              <a:rPr lang="vi-VN" sz="1200" dirty="0">
                <a:solidFill>
                  <a:schemeClr val="bg1"/>
                </a:solidFill>
              </a:rPr>
              <a:t>một phần của mô hình MVC (Model-View-Controller), giúp tổ chức và quản lý logic ứng dụng của mình một cách rõ ràng và dễ duy trì. Controllers xử lý các yêu cầu HTTP và trả về các phản hồi tương ứng, thường là các views hoặc JSON.</a:t>
            </a:r>
            <a:endParaRPr lang="en-US" sz="1200" dirty="0" smtClean="0">
              <a:solidFill>
                <a:schemeClr val="bg1"/>
              </a:solidFill>
            </a:endParaRPr>
          </a:p>
        </p:txBody>
      </p:sp>
      <p:sp>
        <p:nvSpPr>
          <p:cNvPr id="14" name="TextBox 13"/>
          <p:cNvSpPr txBox="1"/>
          <p:nvPr/>
        </p:nvSpPr>
        <p:spPr>
          <a:xfrm>
            <a:off x="4104788" y="670187"/>
            <a:ext cx="4941246" cy="830997"/>
          </a:xfrm>
          <a:prstGeom prst="rect">
            <a:avLst/>
          </a:prstGeom>
          <a:noFill/>
        </p:spPr>
        <p:txBody>
          <a:bodyPr wrap="square" rtlCol="0">
            <a:spAutoFit/>
          </a:bodyPr>
          <a:lstStyle/>
          <a:p>
            <a:pPr algn="just"/>
            <a:r>
              <a:rPr lang="vi-VN" sz="1200" dirty="0">
                <a:solidFill>
                  <a:srgbClr val="FFFF00"/>
                </a:solidFill>
              </a:rPr>
              <a:t>Định Nghĩa Các Phương Thức Trong Controller: </a:t>
            </a:r>
            <a:r>
              <a:rPr lang="vi-VN" sz="1200" dirty="0">
                <a:solidFill>
                  <a:schemeClr val="bg1"/>
                </a:solidFill>
              </a:rPr>
              <a:t>Các phương thức trong controller sẽ xử lý các yêu cầu HTTP. Ví dụ, có thể định nghĩa các phương thức để hiển thị danh sách người dùng, tạo người dùng mới, cập nhật người dùng, và xóa người dùng.</a:t>
            </a:r>
            <a:endParaRPr lang="en-US" sz="1200" i="1" dirty="0" smtClean="0">
              <a:solidFill>
                <a:schemeClr val="bg1"/>
              </a:solidFill>
            </a:endParaRPr>
          </a:p>
        </p:txBody>
      </p:sp>
      <p:sp>
        <p:nvSpPr>
          <p:cNvPr id="11" name="TextBox 10"/>
          <p:cNvSpPr txBox="1"/>
          <p:nvPr/>
        </p:nvSpPr>
        <p:spPr>
          <a:xfrm>
            <a:off x="52555" y="1697116"/>
            <a:ext cx="3905396" cy="646331"/>
          </a:xfrm>
          <a:prstGeom prst="rect">
            <a:avLst/>
          </a:prstGeom>
          <a:noFill/>
        </p:spPr>
        <p:txBody>
          <a:bodyPr wrap="square" rtlCol="0">
            <a:spAutoFit/>
          </a:bodyPr>
          <a:lstStyle/>
          <a:p>
            <a:pPr algn="just"/>
            <a:r>
              <a:rPr lang="vi-VN" sz="1200" dirty="0">
                <a:solidFill>
                  <a:srgbClr val="FFFF00"/>
                </a:solidFill>
              </a:rPr>
              <a:t>Tạo Controller: </a:t>
            </a:r>
            <a:r>
              <a:rPr lang="vi-VN" sz="1200" dirty="0">
                <a:solidFill>
                  <a:schemeClr val="bg1"/>
                </a:solidFill>
              </a:rPr>
              <a:t>có thể tạo một controller bằng cách sử dụng lệnh artisan</a:t>
            </a:r>
            <a:r>
              <a:rPr lang="vi-VN" sz="1200" dirty="0" smtClean="0">
                <a:solidFill>
                  <a:schemeClr val="bg1"/>
                </a:solidFill>
              </a:rPr>
              <a:t>:</a:t>
            </a:r>
            <a:r>
              <a:rPr lang="en-US" sz="1200" dirty="0">
                <a:solidFill>
                  <a:schemeClr val="bg1"/>
                </a:solidFill>
              </a:rPr>
              <a:t> </a:t>
            </a:r>
            <a:endParaRPr lang="en-US" sz="1200" dirty="0" smtClean="0">
              <a:solidFill>
                <a:schemeClr val="bg1"/>
              </a:solidFill>
            </a:endParaRPr>
          </a:p>
          <a:p>
            <a:pPr algn="just"/>
            <a:r>
              <a:rPr lang="en-US" sz="1200" dirty="0" err="1" smtClean="0">
                <a:solidFill>
                  <a:schemeClr val="bg1"/>
                </a:solidFill>
              </a:rPr>
              <a:t>php</a:t>
            </a:r>
            <a:r>
              <a:rPr lang="en-US" sz="1200" dirty="0" smtClean="0">
                <a:solidFill>
                  <a:schemeClr val="bg1"/>
                </a:solidFill>
              </a:rPr>
              <a:t> </a:t>
            </a:r>
            <a:r>
              <a:rPr lang="en-US" sz="1200" dirty="0">
                <a:solidFill>
                  <a:schemeClr val="bg1"/>
                </a:solidFill>
              </a:rPr>
              <a:t>artisan </a:t>
            </a:r>
            <a:r>
              <a:rPr lang="en-US" sz="1200" dirty="0" err="1">
                <a:solidFill>
                  <a:schemeClr val="bg1"/>
                </a:solidFill>
              </a:rPr>
              <a:t>make:controller</a:t>
            </a:r>
            <a:r>
              <a:rPr lang="en-US" sz="1200" dirty="0">
                <a:solidFill>
                  <a:schemeClr val="bg1"/>
                </a:solidFill>
              </a:rPr>
              <a:t> </a:t>
            </a:r>
            <a:r>
              <a:rPr lang="en-US" sz="1200" dirty="0" err="1" smtClean="0">
                <a:solidFill>
                  <a:schemeClr val="bg1"/>
                </a:solidFill>
              </a:rPr>
              <a:t>UserController</a:t>
            </a:r>
            <a:endParaRPr lang="en-US" sz="1200" dirty="0">
              <a:solidFill>
                <a:schemeClr val="bg1"/>
              </a:solidFill>
            </a:endParaRPr>
          </a:p>
        </p:txBody>
      </p:sp>
      <p:sp>
        <p:nvSpPr>
          <p:cNvPr id="12" name="TextBox 11"/>
          <p:cNvSpPr txBox="1"/>
          <p:nvPr/>
        </p:nvSpPr>
        <p:spPr>
          <a:xfrm>
            <a:off x="79252" y="2290030"/>
            <a:ext cx="3905396" cy="1015663"/>
          </a:xfrm>
          <a:prstGeom prst="rect">
            <a:avLst/>
          </a:prstGeom>
          <a:noFill/>
        </p:spPr>
        <p:txBody>
          <a:bodyPr wrap="square" rtlCol="0">
            <a:spAutoFit/>
          </a:bodyPr>
          <a:lstStyle/>
          <a:p>
            <a:pPr algn="just"/>
            <a:r>
              <a:rPr lang="vi-VN" sz="1200" dirty="0">
                <a:solidFill>
                  <a:srgbClr val="FFFF00"/>
                </a:solidFill>
              </a:rPr>
              <a:t>Định Nghĩa Các Phương Thức Trong Controller: </a:t>
            </a:r>
            <a:r>
              <a:rPr lang="vi-VN" sz="1200" dirty="0">
                <a:solidFill>
                  <a:schemeClr val="bg1"/>
                </a:solidFill>
              </a:rPr>
              <a:t>Các phương thức trong controller sẽ xử lý các yêu cầu HTTP. Ví dụ, có thể định nghĩa các phương thức để hiển thị danh sách người dùng, tạo người dùng mới, cập nhật người dùng, và xóa người dùng.</a:t>
            </a:r>
            <a:endParaRPr lang="en-US" sz="1200" dirty="0">
              <a:solidFill>
                <a:schemeClr val="bg1"/>
              </a:solidFill>
            </a:endParaRPr>
          </a:p>
        </p:txBody>
      </p:sp>
      <p:pic>
        <p:nvPicPr>
          <p:cNvPr id="2" name="Picture 1"/>
          <p:cNvPicPr>
            <a:picLocks noChangeAspect="1"/>
          </p:cNvPicPr>
          <p:nvPr/>
        </p:nvPicPr>
        <p:blipFill>
          <a:blip r:embed="rId3"/>
          <a:stretch>
            <a:fillRect/>
          </a:stretch>
        </p:blipFill>
        <p:spPr>
          <a:xfrm>
            <a:off x="132835" y="3328394"/>
            <a:ext cx="3971953" cy="654128"/>
          </a:xfrm>
          <a:prstGeom prst="rect">
            <a:avLst/>
          </a:prstGeom>
        </p:spPr>
      </p:pic>
      <p:pic>
        <p:nvPicPr>
          <p:cNvPr id="3" name="Picture 2"/>
          <p:cNvPicPr>
            <a:picLocks noChangeAspect="1"/>
          </p:cNvPicPr>
          <p:nvPr/>
        </p:nvPicPr>
        <p:blipFill>
          <a:blip r:embed="rId4"/>
          <a:stretch>
            <a:fillRect/>
          </a:stretch>
        </p:blipFill>
        <p:spPr>
          <a:xfrm>
            <a:off x="4158373" y="1501184"/>
            <a:ext cx="2896523" cy="627859"/>
          </a:xfrm>
          <a:prstGeom prst="rect">
            <a:avLst/>
          </a:prstGeom>
        </p:spPr>
      </p:pic>
      <p:sp>
        <p:nvSpPr>
          <p:cNvPr id="15" name="TextBox 14"/>
          <p:cNvSpPr txBox="1"/>
          <p:nvPr/>
        </p:nvSpPr>
        <p:spPr>
          <a:xfrm>
            <a:off x="4104788" y="2151744"/>
            <a:ext cx="4941246" cy="830997"/>
          </a:xfrm>
          <a:prstGeom prst="rect">
            <a:avLst/>
          </a:prstGeom>
          <a:noFill/>
        </p:spPr>
        <p:txBody>
          <a:bodyPr wrap="square" rtlCol="0">
            <a:spAutoFit/>
          </a:bodyPr>
          <a:lstStyle/>
          <a:p>
            <a:pPr algn="just"/>
            <a:r>
              <a:rPr lang="vi-VN" sz="1200" dirty="0">
                <a:solidFill>
                  <a:srgbClr val="FFFF00"/>
                </a:solidFill>
              </a:rPr>
              <a:t> Middleware: </a:t>
            </a:r>
            <a:r>
              <a:rPr lang="vi-VN" sz="1200" dirty="0">
                <a:solidFill>
                  <a:schemeClr val="bg1"/>
                </a:solidFill>
              </a:rPr>
              <a:t>Controllers trong Laravel có thể sử dụng middleware để xử lý các nhiệm vụ cụ thể trước khi hoặc sau khi một yêu cầu được xử lý. Có thể áp dụng middleware cho một controller hoặc cho các phương thức cụ thể trong controller.</a:t>
            </a:r>
            <a:endParaRPr lang="en-US" sz="1200" i="1" dirty="0" smtClean="0">
              <a:solidFill>
                <a:schemeClr val="bg1"/>
              </a:solidFill>
            </a:endParaRPr>
          </a:p>
        </p:txBody>
      </p:sp>
      <p:pic>
        <p:nvPicPr>
          <p:cNvPr id="17" name="Picture 16"/>
          <p:cNvPicPr>
            <a:picLocks noChangeAspect="1"/>
          </p:cNvPicPr>
          <p:nvPr/>
        </p:nvPicPr>
        <p:blipFill>
          <a:blip r:embed="rId5"/>
          <a:stretch>
            <a:fillRect/>
          </a:stretch>
        </p:blipFill>
        <p:spPr>
          <a:xfrm>
            <a:off x="4158373" y="3005442"/>
            <a:ext cx="3481300" cy="1973700"/>
          </a:xfrm>
          <a:prstGeom prst="rect">
            <a:avLst/>
          </a:prstGeom>
        </p:spPr>
      </p:pic>
    </p:spTree>
    <p:extLst>
      <p:ext uri="{BB962C8B-B14F-4D97-AF65-F5344CB8AC3E}">
        <p14:creationId xmlns:p14="http://schemas.microsoft.com/office/powerpoint/2010/main" val="142135339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Model Laravel</a:t>
            </a:r>
            <a:endParaRPr lang="en-US" dirty="0">
              <a:solidFill>
                <a:srgbClr val="FFFF00"/>
              </a:solidFill>
            </a:endParaRPr>
          </a:p>
        </p:txBody>
      </p:sp>
      <p:sp>
        <p:nvSpPr>
          <p:cNvPr id="9" name="TextBox 8"/>
          <p:cNvSpPr txBox="1"/>
          <p:nvPr/>
        </p:nvSpPr>
        <p:spPr>
          <a:xfrm>
            <a:off x="52555" y="712169"/>
            <a:ext cx="3958791" cy="1200329"/>
          </a:xfrm>
          <a:prstGeom prst="rect">
            <a:avLst/>
          </a:prstGeom>
          <a:noFill/>
        </p:spPr>
        <p:txBody>
          <a:bodyPr wrap="square" rtlCol="0">
            <a:spAutoFit/>
          </a:bodyPr>
          <a:lstStyle/>
          <a:p>
            <a:pPr algn="just"/>
            <a:r>
              <a:rPr lang="vi-VN" sz="1200" dirty="0">
                <a:solidFill>
                  <a:srgbClr val="FFFF00"/>
                </a:solidFill>
              </a:rPr>
              <a:t>Models trong Laravel là </a:t>
            </a:r>
            <a:r>
              <a:rPr lang="vi-VN" sz="1200" dirty="0">
                <a:solidFill>
                  <a:schemeClr val="bg1"/>
                </a:solidFill>
              </a:rPr>
              <a:t>phần của mô hình MVC (Model-View-Controller), chịu trách nhiệm làm việc với cơ sở dữ liệu và xử lý logic nghiệp vụ liên quan đến dữ liệu. Model trong Laravel thường tương tác với cơ sở dữ liệu thông qua Eloquent ORM, giúp làm việc với cơ sở dữ liệu một cách dễ dàng và trực quan.</a:t>
            </a:r>
            <a:endParaRPr lang="en-US" sz="1200" dirty="0" smtClean="0">
              <a:solidFill>
                <a:schemeClr val="bg1"/>
              </a:solidFill>
            </a:endParaRPr>
          </a:p>
        </p:txBody>
      </p:sp>
      <p:sp>
        <p:nvSpPr>
          <p:cNvPr id="14" name="TextBox 13"/>
          <p:cNvSpPr txBox="1"/>
          <p:nvPr/>
        </p:nvSpPr>
        <p:spPr>
          <a:xfrm>
            <a:off x="52555" y="2374465"/>
            <a:ext cx="3905396" cy="646331"/>
          </a:xfrm>
          <a:prstGeom prst="rect">
            <a:avLst/>
          </a:prstGeom>
          <a:noFill/>
        </p:spPr>
        <p:txBody>
          <a:bodyPr wrap="square" rtlCol="0">
            <a:spAutoFit/>
          </a:bodyPr>
          <a:lstStyle/>
          <a:p>
            <a:pPr algn="just"/>
            <a:r>
              <a:rPr lang="vi-VN" sz="1200" dirty="0">
                <a:solidFill>
                  <a:srgbClr val="FFFF00"/>
                </a:solidFill>
              </a:rPr>
              <a:t>Định Nghĩa Model: </a:t>
            </a:r>
            <a:r>
              <a:rPr lang="vi-VN" sz="1200" dirty="0">
                <a:solidFill>
                  <a:schemeClr val="bg1"/>
                </a:solidFill>
              </a:rPr>
              <a:t>Một model trong Laravel đơn giản chỉ là một lớp PHP. Có thể thêm các thuộc tính và phương thức để quản lý dữ liệu của mình</a:t>
            </a:r>
            <a:r>
              <a:rPr lang="vi-VN" sz="1200" dirty="0">
                <a:solidFill>
                  <a:srgbClr val="FFFF00"/>
                </a:solidFill>
              </a:rPr>
              <a:t>.</a:t>
            </a:r>
            <a:endParaRPr lang="en-US" sz="1200" i="1" dirty="0" smtClean="0">
              <a:solidFill>
                <a:schemeClr val="bg1"/>
              </a:solidFill>
            </a:endParaRPr>
          </a:p>
        </p:txBody>
      </p:sp>
      <p:sp>
        <p:nvSpPr>
          <p:cNvPr id="12" name="TextBox 11"/>
          <p:cNvSpPr txBox="1"/>
          <p:nvPr/>
        </p:nvSpPr>
        <p:spPr>
          <a:xfrm>
            <a:off x="52555" y="1912800"/>
            <a:ext cx="3905396" cy="461665"/>
          </a:xfrm>
          <a:prstGeom prst="rect">
            <a:avLst/>
          </a:prstGeom>
          <a:noFill/>
        </p:spPr>
        <p:txBody>
          <a:bodyPr wrap="square" rtlCol="0">
            <a:spAutoFit/>
          </a:bodyPr>
          <a:lstStyle/>
          <a:p>
            <a:pPr algn="just"/>
            <a:r>
              <a:rPr lang="vi-VN" sz="1200" dirty="0">
                <a:solidFill>
                  <a:srgbClr val="FFFF00"/>
                </a:solidFill>
              </a:rPr>
              <a:t>Có thể tạo một model bằng lệnh artisan</a:t>
            </a:r>
            <a:r>
              <a:rPr lang="vi-VN" sz="1200" dirty="0" smtClean="0">
                <a:solidFill>
                  <a:srgbClr val="FFFF00"/>
                </a:solidFill>
              </a:rPr>
              <a:t>:</a:t>
            </a:r>
            <a:r>
              <a:rPr lang="en-US" sz="1200" dirty="0">
                <a:solidFill>
                  <a:srgbClr val="FFFF00"/>
                </a:solidFill>
              </a:rPr>
              <a:t> </a:t>
            </a:r>
            <a:r>
              <a:rPr lang="en-US" sz="1200" dirty="0" err="1">
                <a:solidFill>
                  <a:srgbClr val="FFFF00"/>
                </a:solidFill>
              </a:rPr>
              <a:t>php</a:t>
            </a:r>
            <a:r>
              <a:rPr lang="en-US" sz="1200" dirty="0">
                <a:solidFill>
                  <a:srgbClr val="FFFF00"/>
                </a:solidFill>
              </a:rPr>
              <a:t> artisan </a:t>
            </a:r>
            <a:r>
              <a:rPr lang="en-US" sz="1200" dirty="0" err="1">
                <a:solidFill>
                  <a:srgbClr val="FFFF00"/>
                </a:solidFill>
              </a:rPr>
              <a:t>make:model</a:t>
            </a:r>
            <a:r>
              <a:rPr lang="en-US" sz="1200" dirty="0">
                <a:solidFill>
                  <a:srgbClr val="FFFF00"/>
                </a:solidFill>
              </a:rPr>
              <a:t> </a:t>
            </a:r>
            <a:r>
              <a:rPr lang="en-US" sz="1200" dirty="0" smtClean="0">
                <a:solidFill>
                  <a:srgbClr val="FFFF00"/>
                </a:solidFill>
              </a:rPr>
              <a:t>User</a:t>
            </a:r>
            <a:endParaRPr lang="en-US" sz="1200" dirty="0">
              <a:solidFill>
                <a:srgbClr val="FFFF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39" y="3020796"/>
            <a:ext cx="2433578" cy="2038439"/>
          </a:xfrm>
          <a:prstGeom prst="rect">
            <a:avLst/>
          </a:prstGeom>
        </p:spPr>
      </p:pic>
      <p:sp>
        <p:nvSpPr>
          <p:cNvPr id="13" name="TextBox 12"/>
          <p:cNvSpPr txBox="1"/>
          <p:nvPr/>
        </p:nvSpPr>
        <p:spPr>
          <a:xfrm>
            <a:off x="4011346" y="712077"/>
            <a:ext cx="5132654" cy="646331"/>
          </a:xfrm>
          <a:prstGeom prst="rect">
            <a:avLst/>
          </a:prstGeom>
          <a:noFill/>
        </p:spPr>
        <p:txBody>
          <a:bodyPr wrap="square" rtlCol="0">
            <a:spAutoFit/>
          </a:bodyPr>
          <a:lstStyle/>
          <a:p>
            <a:pPr algn="just"/>
            <a:r>
              <a:rPr lang="vi-VN" sz="1200" dirty="0">
                <a:solidFill>
                  <a:srgbClr val="FFFF00"/>
                </a:solidFill>
              </a:rPr>
              <a:t>Migration được </a:t>
            </a:r>
            <a:r>
              <a:rPr lang="vi-VN" sz="1200" dirty="0">
                <a:solidFill>
                  <a:schemeClr val="bg1"/>
                </a:solidFill>
              </a:rPr>
              <a:t>sử dụng để tạo, thay đổi, hoặc xóa bảng trong cơ sở dữ liệu. Khi tạo một model với tùy chọn -m, Laravel sẽ tạo một file migration tương ứng trong thư mục database/migrations.</a:t>
            </a:r>
            <a:endParaRPr lang="en-US" sz="1200" dirty="0">
              <a:solidFill>
                <a:schemeClr val="bg1"/>
              </a:solidFill>
            </a:endParaRPr>
          </a:p>
        </p:txBody>
      </p:sp>
      <p:pic>
        <p:nvPicPr>
          <p:cNvPr id="6" name="Picture 5"/>
          <p:cNvPicPr>
            <a:picLocks noChangeAspect="1"/>
          </p:cNvPicPr>
          <p:nvPr/>
        </p:nvPicPr>
        <p:blipFill>
          <a:blip r:embed="rId4"/>
          <a:stretch>
            <a:fillRect/>
          </a:stretch>
        </p:blipFill>
        <p:spPr>
          <a:xfrm>
            <a:off x="4105630" y="1377659"/>
            <a:ext cx="2933764" cy="3625333"/>
          </a:xfrm>
          <a:prstGeom prst="rect">
            <a:avLst/>
          </a:prstGeom>
        </p:spPr>
      </p:pic>
    </p:spTree>
    <p:extLst>
      <p:ext uri="{BB962C8B-B14F-4D97-AF65-F5344CB8AC3E}">
        <p14:creationId xmlns:p14="http://schemas.microsoft.com/office/powerpoint/2010/main" val="249789043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Model Laravel</a:t>
            </a:r>
            <a:endParaRPr lang="en-US" dirty="0">
              <a:solidFill>
                <a:srgbClr val="FFFF00"/>
              </a:solidFill>
            </a:endParaRPr>
          </a:p>
        </p:txBody>
      </p:sp>
      <p:sp>
        <p:nvSpPr>
          <p:cNvPr id="9" name="TextBox 8"/>
          <p:cNvSpPr txBox="1"/>
          <p:nvPr/>
        </p:nvSpPr>
        <p:spPr>
          <a:xfrm>
            <a:off x="52555" y="712169"/>
            <a:ext cx="3958791" cy="461665"/>
          </a:xfrm>
          <a:prstGeom prst="rect">
            <a:avLst/>
          </a:prstGeom>
          <a:noFill/>
        </p:spPr>
        <p:txBody>
          <a:bodyPr wrap="square" rtlCol="0">
            <a:spAutoFit/>
          </a:bodyPr>
          <a:lstStyle/>
          <a:p>
            <a:pPr algn="just"/>
            <a:r>
              <a:rPr lang="vi-VN" sz="1200" dirty="0">
                <a:solidFill>
                  <a:srgbClr val="FFFF00"/>
                </a:solidFill>
              </a:rPr>
              <a:t>Eloquent ORM: </a:t>
            </a:r>
            <a:r>
              <a:rPr lang="vi-VN" sz="1200" dirty="0">
                <a:solidFill>
                  <a:schemeClr val="bg1"/>
                </a:solidFill>
              </a:rPr>
              <a:t>Eloquent cung cấp một cách tiếp cận đơn giản và đẹp mắt để tương tác với cơ sở dữ liệu</a:t>
            </a:r>
            <a:endParaRPr lang="en-US" sz="1200" dirty="0" smtClean="0">
              <a:solidFill>
                <a:schemeClr val="bg1"/>
              </a:solidFill>
            </a:endParaRPr>
          </a:p>
        </p:txBody>
      </p:sp>
      <p:sp>
        <p:nvSpPr>
          <p:cNvPr id="14" name="TextBox 13"/>
          <p:cNvSpPr txBox="1"/>
          <p:nvPr/>
        </p:nvSpPr>
        <p:spPr>
          <a:xfrm>
            <a:off x="52555" y="2374465"/>
            <a:ext cx="3905396" cy="276999"/>
          </a:xfrm>
          <a:prstGeom prst="rect">
            <a:avLst/>
          </a:prstGeom>
          <a:noFill/>
        </p:spPr>
        <p:txBody>
          <a:bodyPr wrap="square" rtlCol="0">
            <a:spAutoFit/>
          </a:bodyPr>
          <a:lstStyle/>
          <a:p>
            <a:pPr algn="just"/>
            <a:r>
              <a:rPr lang="vi-VN" sz="1200" dirty="0">
                <a:solidFill>
                  <a:srgbClr val="FFFF00"/>
                </a:solidFill>
              </a:rPr>
              <a:t>Sử dụng phương thức tạo nhanh (mass assignment):</a:t>
            </a:r>
            <a:endParaRPr lang="en-US" sz="1200" i="1" dirty="0" smtClean="0">
              <a:solidFill>
                <a:schemeClr val="bg1"/>
              </a:solidFill>
            </a:endParaRPr>
          </a:p>
        </p:txBody>
      </p:sp>
      <p:sp>
        <p:nvSpPr>
          <p:cNvPr id="12" name="TextBox 11"/>
          <p:cNvSpPr txBox="1"/>
          <p:nvPr/>
        </p:nvSpPr>
        <p:spPr>
          <a:xfrm>
            <a:off x="79252" y="1171746"/>
            <a:ext cx="3905396" cy="276999"/>
          </a:xfrm>
          <a:prstGeom prst="rect">
            <a:avLst/>
          </a:prstGeom>
          <a:noFill/>
        </p:spPr>
        <p:txBody>
          <a:bodyPr wrap="square" rtlCol="0">
            <a:spAutoFit/>
          </a:bodyPr>
          <a:lstStyle/>
          <a:p>
            <a:pPr algn="just"/>
            <a:r>
              <a:rPr lang="vi-VN" sz="1200" dirty="0">
                <a:solidFill>
                  <a:srgbClr val="FFFF00"/>
                </a:solidFill>
              </a:rPr>
              <a:t>Tạo mới một bản ghi:</a:t>
            </a:r>
            <a:endParaRPr lang="en-US" sz="1200" dirty="0">
              <a:solidFill>
                <a:srgbClr val="FFFF00"/>
              </a:solidFill>
            </a:endParaRPr>
          </a:p>
        </p:txBody>
      </p:sp>
      <p:sp>
        <p:nvSpPr>
          <p:cNvPr id="13" name="TextBox 12"/>
          <p:cNvSpPr txBox="1"/>
          <p:nvPr/>
        </p:nvSpPr>
        <p:spPr>
          <a:xfrm>
            <a:off x="4011346" y="712077"/>
            <a:ext cx="5132654" cy="276999"/>
          </a:xfrm>
          <a:prstGeom prst="rect">
            <a:avLst/>
          </a:prstGeom>
          <a:noFill/>
        </p:spPr>
        <p:txBody>
          <a:bodyPr wrap="square" rtlCol="0">
            <a:spAutoFit/>
          </a:bodyPr>
          <a:lstStyle/>
          <a:p>
            <a:pPr algn="just"/>
            <a:r>
              <a:rPr lang="vi-VN" sz="1200" dirty="0">
                <a:solidFill>
                  <a:srgbClr val="FFFF00"/>
                </a:solidFill>
              </a:rPr>
              <a:t>Cập nhật một bản ghi</a:t>
            </a:r>
            <a:endParaRPr lang="en-US" sz="1200" dirty="0">
              <a:solidFill>
                <a:schemeClr val="bg1"/>
              </a:solidFill>
            </a:endParaRPr>
          </a:p>
        </p:txBody>
      </p:sp>
      <p:pic>
        <p:nvPicPr>
          <p:cNvPr id="2" name="Picture 1"/>
          <p:cNvPicPr>
            <a:picLocks noChangeAspect="1"/>
          </p:cNvPicPr>
          <p:nvPr/>
        </p:nvPicPr>
        <p:blipFill>
          <a:blip r:embed="rId3"/>
          <a:stretch>
            <a:fillRect/>
          </a:stretch>
        </p:blipFill>
        <p:spPr>
          <a:xfrm>
            <a:off x="146839" y="1393946"/>
            <a:ext cx="2225151" cy="1028751"/>
          </a:xfrm>
          <a:prstGeom prst="rect">
            <a:avLst/>
          </a:prstGeom>
        </p:spPr>
      </p:pic>
      <p:pic>
        <p:nvPicPr>
          <p:cNvPr id="7" name="Picture 6"/>
          <p:cNvPicPr>
            <a:picLocks noChangeAspect="1"/>
          </p:cNvPicPr>
          <p:nvPr/>
        </p:nvPicPr>
        <p:blipFill>
          <a:blip r:embed="rId4"/>
          <a:stretch>
            <a:fillRect/>
          </a:stretch>
        </p:blipFill>
        <p:spPr>
          <a:xfrm>
            <a:off x="79252" y="2635898"/>
            <a:ext cx="2800741" cy="971686"/>
          </a:xfrm>
          <a:prstGeom prst="rect">
            <a:avLst/>
          </a:prstGeom>
        </p:spPr>
      </p:pic>
      <p:sp>
        <p:nvSpPr>
          <p:cNvPr id="15" name="TextBox 14"/>
          <p:cNvSpPr txBox="1"/>
          <p:nvPr/>
        </p:nvSpPr>
        <p:spPr>
          <a:xfrm>
            <a:off x="23327" y="3623328"/>
            <a:ext cx="3905396" cy="276999"/>
          </a:xfrm>
          <a:prstGeom prst="rect">
            <a:avLst/>
          </a:prstGeom>
          <a:noFill/>
        </p:spPr>
        <p:txBody>
          <a:bodyPr wrap="square" rtlCol="0">
            <a:spAutoFit/>
          </a:bodyPr>
          <a:lstStyle/>
          <a:p>
            <a:pPr algn="just"/>
            <a:r>
              <a:rPr lang="vi-VN" sz="1200" dirty="0">
                <a:solidFill>
                  <a:srgbClr val="FFFF00"/>
                </a:solidFill>
              </a:rPr>
              <a:t>Truy vấn cơ bản</a:t>
            </a:r>
            <a:endParaRPr lang="en-US" sz="1200" i="1" dirty="0" smtClean="0">
              <a:solidFill>
                <a:schemeClr val="bg1"/>
              </a:solidFill>
            </a:endParaRPr>
          </a:p>
        </p:txBody>
      </p:sp>
      <p:pic>
        <p:nvPicPr>
          <p:cNvPr id="8" name="Picture 7"/>
          <p:cNvPicPr>
            <a:picLocks noChangeAspect="1"/>
          </p:cNvPicPr>
          <p:nvPr/>
        </p:nvPicPr>
        <p:blipFill>
          <a:blip r:embed="rId5"/>
          <a:stretch>
            <a:fillRect/>
          </a:stretch>
        </p:blipFill>
        <p:spPr>
          <a:xfrm>
            <a:off x="146839" y="4007868"/>
            <a:ext cx="3864507" cy="571580"/>
          </a:xfrm>
          <a:prstGeom prst="rect">
            <a:avLst/>
          </a:prstGeom>
        </p:spPr>
      </p:pic>
      <p:pic>
        <p:nvPicPr>
          <p:cNvPr id="11" name="Picture 10"/>
          <p:cNvPicPr>
            <a:picLocks noChangeAspect="1"/>
          </p:cNvPicPr>
          <p:nvPr/>
        </p:nvPicPr>
        <p:blipFill>
          <a:blip r:embed="rId6"/>
          <a:stretch>
            <a:fillRect/>
          </a:stretch>
        </p:blipFill>
        <p:spPr>
          <a:xfrm>
            <a:off x="4078932" y="1070051"/>
            <a:ext cx="1886213" cy="647790"/>
          </a:xfrm>
          <a:prstGeom prst="rect">
            <a:avLst/>
          </a:prstGeom>
        </p:spPr>
      </p:pic>
      <p:sp>
        <p:nvSpPr>
          <p:cNvPr id="17" name="TextBox 16"/>
          <p:cNvSpPr txBox="1"/>
          <p:nvPr/>
        </p:nvSpPr>
        <p:spPr>
          <a:xfrm>
            <a:off x="4011346" y="1694481"/>
            <a:ext cx="5072584" cy="276999"/>
          </a:xfrm>
          <a:prstGeom prst="rect">
            <a:avLst/>
          </a:prstGeom>
          <a:noFill/>
        </p:spPr>
        <p:txBody>
          <a:bodyPr wrap="square" rtlCol="0">
            <a:spAutoFit/>
          </a:bodyPr>
          <a:lstStyle/>
          <a:p>
            <a:pPr algn="just"/>
            <a:r>
              <a:rPr lang="vi-VN" sz="1200" dirty="0">
                <a:solidFill>
                  <a:srgbClr val="FFFF00"/>
                </a:solidFill>
              </a:rPr>
              <a:t>Xóa một bản ghi:</a:t>
            </a:r>
            <a:endParaRPr lang="en-US" sz="1200" dirty="0">
              <a:solidFill>
                <a:schemeClr val="bg1"/>
              </a:solidFill>
            </a:endParaRPr>
          </a:p>
        </p:txBody>
      </p:sp>
      <p:pic>
        <p:nvPicPr>
          <p:cNvPr id="16" name="Picture 15"/>
          <p:cNvPicPr>
            <a:picLocks noChangeAspect="1"/>
          </p:cNvPicPr>
          <p:nvPr/>
        </p:nvPicPr>
        <p:blipFill>
          <a:blip r:embed="rId7"/>
          <a:stretch>
            <a:fillRect/>
          </a:stretch>
        </p:blipFill>
        <p:spPr>
          <a:xfrm>
            <a:off x="4078932" y="2028909"/>
            <a:ext cx="1743318" cy="419158"/>
          </a:xfrm>
          <a:prstGeom prst="rect">
            <a:avLst/>
          </a:prstGeom>
        </p:spPr>
      </p:pic>
      <p:sp>
        <p:nvSpPr>
          <p:cNvPr id="19" name="TextBox 18"/>
          <p:cNvSpPr txBox="1"/>
          <p:nvPr/>
        </p:nvSpPr>
        <p:spPr>
          <a:xfrm>
            <a:off x="3984648" y="2518138"/>
            <a:ext cx="5045886" cy="461665"/>
          </a:xfrm>
          <a:prstGeom prst="rect">
            <a:avLst/>
          </a:prstGeom>
          <a:noFill/>
        </p:spPr>
        <p:txBody>
          <a:bodyPr wrap="square" rtlCol="0">
            <a:spAutoFit/>
          </a:bodyPr>
          <a:lstStyle/>
          <a:p>
            <a:pPr algn="just"/>
            <a:r>
              <a:rPr lang="vi-VN" sz="1200" dirty="0">
                <a:solidFill>
                  <a:srgbClr val="FFFF00"/>
                </a:solidFill>
              </a:rPr>
              <a:t>Quan Hệ (Relationships): </a:t>
            </a:r>
            <a:r>
              <a:rPr lang="vi-VN" sz="1200" dirty="0">
                <a:solidFill>
                  <a:schemeClr val="bg1"/>
                </a:solidFill>
              </a:rPr>
              <a:t>Eloquent hỗ trợ các loại quan hệ như một-một (one-to-one), một-nhiều (one-to-many), nhiều-nhiều (many-to-many).</a:t>
            </a:r>
            <a:endParaRPr lang="en-US" sz="1200" i="1" dirty="0" smtClean="0">
              <a:solidFill>
                <a:schemeClr val="bg1"/>
              </a:solidFill>
            </a:endParaRPr>
          </a:p>
        </p:txBody>
      </p:sp>
    </p:spTree>
    <p:extLst>
      <p:ext uri="{BB962C8B-B14F-4D97-AF65-F5344CB8AC3E}">
        <p14:creationId xmlns:p14="http://schemas.microsoft.com/office/powerpoint/2010/main" val="41996726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CSRF Laravel</a:t>
            </a:r>
            <a:endParaRPr lang="en-US" dirty="0">
              <a:solidFill>
                <a:srgbClr val="FFFF00"/>
              </a:solidFill>
            </a:endParaRPr>
          </a:p>
        </p:txBody>
      </p:sp>
      <p:sp>
        <p:nvSpPr>
          <p:cNvPr id="9" name="TextBox 8"/>
          <p:cNvSpPr txBox="1"/>
          <p:nvPr/>
        </p:nvSpPr>
        <p:spPr>
          <a:xfrm>
            <a:off x="52555" y="712169"/>
            <a:ext cx="3958791" cy="1200329"/>
          </a:xfrm>
          <a:prstGeom prst="rect">
            <a:avLst/>
          </a:prstGeom>
          <a:noFill/>
        </p:spPr>
        <p:txBody>
          <a:bodyPr wrap="square" rtlCol="0">
            <a:spAutoFit/>
          </a:bodyPr>
          <a:lstStyle/>
          <a:p>
            <a:pPr algn="just"/>
            <a:r>
              <a:rPr lang="vi-VN" sz="1200" dirty="0">
                <a:solidFill>
                  <a:srgbClr val="FFFF00"/>
                </a:solidFill>
              </a:rPr>
              <a:t>CSRF (Cross-Site Request Forgery) là </a:t>
            </a:r>
            <a:r>
              <a:rPr lang="vi-VN" sz="1200" dirty="0">
                <a:solidFill>
                  <a:schemeClr val="bg1"/>
                </a:solidFill>
              </a:rPr>
              <a:t>một loại tấn công mà kẻ tấn công gửi yêu cầu không hợp lệ từ người dùng đã xác thực vào một ứng dụng web khác. Laravel cung cấp bảo vệ chống lại các cuộc tấn công này bằng cách sử dụng các token CSRF, đảm bảo rằng các yêu cầu gửi đến từ các biểu mẫu hợp lệ.</a:t>
            </a:r>
            <a:endParaRPr lang="en-US" sz="1200" dirty="0" smtClean="0">
              <a:solidFill>
                <a:schemeClr val="bg1"/>
              </a:solidFill>
            </a:endParaRPr>
          </a:p>
        </p:txBody>
      </p:sp>
      <p:sp>
        <p:nvSpPr>
          <p:cNvPr id="14" name="TextBox 13"/>
          <p:cNvSpPr txBox="1"/>
          <p:nvPr/>
        </p:nvSpPr>
        <p:spPr>
          <a:xfrm>
            <a:off x="23327" y="1912498"/>
            <a:ext cx="3905396" cy="1015663"/>
          </a:xfrm>
          <a:prstGeom prst="rect">
            <a:avLst/>
          </a:prstGeom>
          <a:noFill/>
        </p:spPr>
        <p:txBody>
          <a:bodyPr wrap="square" rtlCol="0">
            <a:spAutoFit/>
          </a:bodyPr>
          <a:lstStyle/>
          <a:p>
            <a:pPr algn="just"/>
            <a:r>
              <a:rPr lang="vi-VN" sz="1200" dirty="0">
                <a:solidFill>
                  <a:srgbClr val="FFFF00"/>
                </a:solidFill>
              </a:rPr>
              <a:t>1. CSRF Token trong Laravel: </a:t>
            </a:r>
            <a:r>
              <a:rPr lang="vi-VN" sz="1200" dirty="0">
                <a:solidFill>
                  <a:schemeClr val="bg1"/>
                </a:solidFill>
              </a:rPr>
              <a:t>Laravel tự động tạo và quản lý các token CSRF cho các biểu mẫu. Token này được nhúng vào tất cả các biểu mẫu HTML do Blade tạo ra và được kiểm tra bởi Laravel khi nhận được yêu cầu POST, PUT, PATCH, hoặc DELETE.</a:t>
            </a:r>
            <a:endParaRPr lang="en-US" sz="1200" i="1" dirty="0" smtClean="0">
              <a:solidFill>
                <a:schemeClr val="bg1"/>
              </a:solidFill>
            </a:endParaRPr>
          </a:p>
        </p:txBody>
      </p:sp>
      <p:sp>
        <p:nvSpPr>
          <p:cNvPr id="15" name="TextBox 14"/>
          <p:cNvSpPr txBox="1"/>
          <p:nvPr/>
        </p:nvSpPr>
        <p:spPr>
          <a:xfrm>
            <a:off x="23327" y="2974327"/>
            <a:ext cx="3905396" cy="1015663"/>
          </a:xfrm>
          <a:prstGeom prst="rect">
            <a:avLst/>
          </a:prstGeom>
          <a:noFill/>
        </p:spPr>
        <p:txBody>
          <a:bodyPr wrap="square" rtlCol="0">
            <a:spAutoFit/>
          </a:bodyPr>
          <a:lstStyle/>
          <a:p>
            <a:pPr algn="just"/>
            <a:r>
              <a:rPr lang="vi-VN" sz="1200" dirty="0">
                <a:solidFill>
                  <a:srgbClr val="FFFF00"/>
                </a:solidFill>
              </a:rPr>
              <a:t>2. Sử Dụng CSRF Token Trong Biểu Mẫu</a:t>
            </a:r>
            <a:r>
              <a:rPr lang="vi-VN" sz="1200" dirty="0">
                <a:solidFill>
                  <a:schemeClr val="bg1"/>
                </a:solidFill>
              </a:rPr>
              <a:t>: Khi tạo các biểu mẫu trong Laravel, cần đảm bảo rằng CSRF token được bao gồm trong biểu mẫu. Blade cung cấp một directive tiện lợi @csrf để thêm token này vào biểu </a:t>
            </a:r>
            <a:r>
              <a:rPr lang="vi-VN" sz="1200" dirty="0" smtClean="0">
                <a:solidFill>
                  <a:schemeClr val="bg1"/>
                </a:solidFill>
              </a:rPr>
              <a:t>mẫu.</a:t>
            </a:r>
            <a:endParaRPr lang="en-US" sz="1200" i="1" dirty="0" smtClean="0">
              <a:solidFill>
                <a:schemeClr val="bg1"/>
              </a:solidFill>
            </a:endParaRPr>
          </a:p>
        </p:txBody>
      </p:sp>
      <p:pic>
        <p:nvPicPr>
          <p:cNvPr id="3" name="Picture 2"/>
          <p:cNvPicPr>
            <a:picLocks noChangeAspect="1"/>
          </p:cNvPicPr>
          <p:nvPr/>
        </p:nvPicPr>
        <p:blipFill>
          <a:blip r:embed="rId3"/>
          <a:stretch>
            <a:fillRect/>
          </a:stretch>
        </p:blipFill>
        <p:spPr>
          <a:xfrm>
            <a:off x="141699" y="4036156"/>
            <a:ext cx="3400900" cy="914528"/>
          </a:xfrm>
          <a:prstGeom prst="rect">
            <a:avLst/>
          </a:prstGeom>
        </p:spPr>
      </p:pic>
      <p:sp>
        <p:nvSpPr>
          <p:cNvPr id="18" name="TextBox 17"/>
          <p:cNvSpPr txBox="1"/>
          <p:nvPr/>
        </p:nvSpPr>
        <p:spPr>
          <a:xfrm>
            <a:off x="4096161" y="712169"/>
            <a:ext cx="4807559" cy="830997"/>
          </a:xfrm>
          <a:prstGeom prst="rect">
            <a:avLst/>
          </a:prstGeom>
          <a:noFill/>
        </p:spPr>
        <p:txBody>
          <a:bodyPr wrap="square" rtlCol="0">
            <a:spAutoFit/>
          </a:bodyPr>
          <a:lstStyle/>
          <a:p>
            <a:pPr algn="just"/>
            <a:r>
              <a:rPr lang="vi-VN" sz="1200" dirty="0">
                <a:solidFill>
                  <a:srgbClr val="FFFF00"/>
                </a:solidFill>
              </a:rPr>
              <a:t>3. Xác Thực CSRF Token</a:t>
            </a:r>
            <a:r>
              <a:rPr lang="vi-VN" sz="1200" dirty="0" smtClean="0">
                <a:solidFill>
                  <a:srgbClr val="FFFF00"/>
                </a:solidFill>
              </a:rPr>
              <a:t>:</a:t>
            </a:r>
            <a:r>
              <a:rPr lang="en-US" sz="1200" dirty="0" smtClean="0">
                <a:solidFill>
                  <a:srgbClr val="FFFF00"/>
                </a:solidFill>
              </a:rPr>
              <a:t> </a:t>
            </a:r>
            <a:r>
              <a:rPr lang="vi-VN" sz="1200" dirty="0" smtClean="0">
                <a:solidFill>
                  <a:schemeClr val="bg1"/>
                </a:solidFill>
              </a:rPr>
              <a:t>Laravel </a:t>
            </a:r>
            <a:r>
              <a:rPr lang="vi-VN" sz="1200" dirty="0">
                <a:solidFill>
                  <a:schemeClr val="bg1"/>
                </a:solidFill>
              </a:rPr>
              <a:t>tự động xác thực các token CSRF cho tất cả các yêu cầu POST, PUT, PATCH, và DELETE đến ứng dụng . Nếu token không hợp lệ, Laravel sẽ trả về một phản hồi lỗi HTTP 419 (Page Expired).</a:t>
            </a:r>
          </a:p>
        </p:txBody>
      </p:sp>
      <p:sp>
        <p:nvSpPr>
          <p:cNvPr id="20" name="TextBox 19"/>
          <p:cNvSpPr txBox="1"/>
          <p:nvPr/>
        </p:nvSpPr>
        <p:spPr>
          <a:xfrm>
            <a:off x="4096161" y="1543166"/>
            <a:ext cx="4807559" cy="830997"/>
          </a:xfrm>
          <a:prstGeom prst="rect">
            <a:avLst/>
          </a:prstGeom>
          <a:noFill/>
        </p:spPr>
        <p:txBody>
          <a:bodyPr wrap="square" rtlCol="0">
            <a:spAutoFit/>
          </a:bodyPr>
          <a:lstStyle/>
          <a:p>
            <a:pPr algn="just"/>
            <a:r>
              <a:rPr lang="vi-VN" sz="1200" dirty="0">
                <a:solidFill>
                  <a:srgbClr val="FFFF00"/>
                </a:solidFill>
              </a:rPr>
              <a:t>4. Xử Lý Yêu Cầu AJAX: </a:t>
            </a:r>
            <a:r>
              <a:rPr lang="vi-VN" sz="1200" dirty="0">
                <a:solidFill>
                  <a:schemeClr val="bg1"/>
                </a:solidFill>
              </a:rPr>
              <a:t>Khi gửi yêu cầu AJAX, chúng ta cũng cần đảm bảo rằng CSRF token được bao gồm trong các yêu cầu này. Có thể làm điều này bằng cách thêm token vào header của yêu cầu AJAX.</a:t>
            </a:r>
          </a:p>
        </p:txBody>
      </p:sp>
      <p:sp>
        <p:nvSpPr>
          <p:cNvPr id="21" name="TextBox 20"/>
          <p:cNvSpPr txBox="1"/>
          <p:nvPr/>
        </p:nvSpPr>
        <p:spPr>
          <a:xfrm>
            <a:off x="4096160" y="2374163"/>
            <a:ext cx="4807559" cy="830997"/>
          </a:xfrm>
          <a:prstGeom prst="rect">
            <a:avLst/>
          </a:prstGeom>
          <a:noFill/>
        </p:spPr>
        <p:txBody>
          <a:bodyPr wrap="square" rtlCol="0">
            <a:spAutoFit/>
          </a:bodyPr>
          <a:lstStyle/>
          <a:p>
            <a:pPr algn="just"/>
            <a:r>
              <a:rPr lang="vi-VN" sz="1200" dirty="0">
                <a:solidFill>
                  <a:srgbClr val="FFFF00"/>
                </a:solidFill>
              </a:rPr>
              <a:t>5. Ngoại Lệ (Exceptions):  </a:t>
            </a:r>
            <a:r>
              <a:rPr lang="vi-VN" sz="1200" dirty="0">
                <a:solidFill>
                  <a:schemeClr val="bg1"/>
                </a:solidFill>
              </a:rPr>
              <a:t>muốn loại trừ một số routes khỏi kiểm tra CSRF, chẳng hạn như webhook endpoints từ các dịch vụ bên ngoài. Chúng ta có thể làm điều này bằng cách thêm routes vào thuộc tính $except trong middleware VerifyCsrfToken</a:t>
            </a:r>
            <a:r>
              <a:rPr lang="vi-VN" sz="1200" dirty="0">
                <a:solidFill>
                  <a:srgbClr val="FFFF00"/>
                </a:solidFill>
              </a:rPr>
              <a:t>.</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4096160" y="3224503"/>
            <a:ext cx="2969389" cy="1193985"/>
          </a:xfrm>
          <a:prstGeom prst="rect">
            <a:avLst/>
          </a:prstGeom>
        </p:spPr>
      </p:pic>
      <p:sp>
        <p:nvSpPr>
          <p:cNvPr id="23" name="TextBox 22"/>
          <p:cNvSpPr txBox="1"/>
          <p:nvPr/>
        </p:nvSpPr>
        <p:spPr>
          <a:xfrm>
            <a:off x="7098551" y="3053205"/>
            <a:ext cx="2045449" cy="1384995"/>
          </a:xfrm>
          <a:prstGeom prst="rect">
            <a:avLst/>
          </a:prstGeom>
          <a:noFill/>
        </p:spPr>
        <p:txBody>
          <a:bodyPr wrap="square" rtlCol="0">
            <a:spAutoFit/>
          </a:bodyPr>
          <a:lstStyle/>
          <a:p>
            <a:pPr algn="just"/>
            <a:r>
              <a:rPr lang="en-US" sz="1200" dirty="0" smtClean="0">
                <a:solidFill>
                  <a:srgbClr val="FFFF00"/>
                </a:solidFill>
              </a:rPr>
              <a:t>6. </a:t>
            </a:r>
            <a:r>
              <a:rPr lang="vi-VN" sz="1200" dirty="0" smtClean="0">
                <a:solidFill>
                  <a:srgbClr val="FFFF00"/>
                </a:solidFill>
              </a:rPr>
              <a:t>Tạo </a:t>
            </a:r>
            <a:r>
              <a:rPr lang="vi-VN" sz="1200" dirty="0">
                <a:solidFill>
                  <a:srgbClr val="FFFF00"/>
                </a:solidFill>
              </a:rPr>
              <a:t>CSRF Token Thủ Công: </a:t>
            </a:r>
            <a:r>
              <a:rPr lang="vi-VN" sz="1200" dirty="0">
                <a:solidFill>
                  <a:schemeClr val="bg1"/>
                </a:solidFill>
              </a:rPr>
              <a:t>Trong một số trường hợp,  có thể cần tạo và sử dụng token CSRF thủ công. Laravel cung cấp phương thức csrf_token() để làm điều này.</a:t>
            </a:r>
          </a:p>
        </p:txBody>
      </p:sp>
      <p:pic>
        <p:nvPicPr>
          <p:cNvPr id="22" name="Picture 21"/>
          <p:cNvPicPr>
            <a:picLocks noChangeAspect="1"/>
          </p:cNvPicPr>
          <p:nvPr/>
        </p:nvPicPr>
        <p:blipFill>
          <a:blip r:embed="rId5"/>
          <a:stretch>
            <a:fillRect/>
          </a:stretch>
        </p:blipFill>
        <p:spPr>
          <a:xfrm>
            <a:off x="7265190" y="4531978"/>
            <a:ext cx="1638529" cy="285790"/>
          </a:xfrm>
          <a:prstGeom prst="rect">
            <a:avLst/>
          </a:prstGeom>
        </p:spPr>
      </p:pic>
    </p:spTree>
    <p:extLst>
      <p:ext uri="{BB962C8B-B14F-4D97-AF65-F5344CB8AC3E}">
        <p14:creationId xmlns:p14="http://schemas.microsoft.com/office/powerpoint/2010/main" val="400715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002485" y="678370"/>
            <a:ext cx="5646097" cy="307777"/>
          </a:xfrm>
          <a:prstGeom prst="rect">
            <a:avLst/>
          </a:prstGeom>
          <a:noFill/>
        </p:spPr>
        <p:txBody>
          <a:bodyPr wrap="none" rtlCol="0">
            <a:spAutoFit/>
          </a:bodyPr>
          <a:lstStyle/>
          <a:p>
            <a:r>
              <a:rPr lang="en-US" dirty="0" err="1">
                <a:solidFill>
                  <a:srgbClr val="FFFF00"/>
                </a:solidFill>
              </a:rPr>
              <a:t>Ký</a:t>
            </a:r>
            <a:r>
              <a:rPr lang="en-US" dirty="0">
                <a:solidFill>
                  <a:srgbClr val="FFFF00"/>
                </a:solidFill>
              </a:rPr>
              <a:t> </a:t>
            </a:r>
            <a:r>
              <a:rPr lang="en-US" dirty="0" err="1">
                <a:solidFill>
                  <a:srgbClr val="FFFF00"/>
                </a:solidFill>
              </a:rPr>
              <a:t>hiệu</a:t>
            </a:r>
            <a:r>
              <a:rPr lang="en-US" dirty="0">
                <a:solidFill>
                  <a:srgbClr val="FFFF00"/>
                </a:solidFill>
              </a:rPr>
              <a:t> </a:t>
            </a:r>
            <a:r>
              <a:rPr lang="en-US" dirty="0" err="1">
                <a:solidFill>
                  <a:srgbClr val="FFFF00"/>
                </a:solidFill>
              </a:rPr>
              <a:t>định</a:t>
            </a:r>
            <a:r>
              <a:rPr lang="en-US" dirty="0">
                <a:solidFill>
                  <a:srgbClr val="FFFF00"/>
                </a:solidFill>
              </a:rPr>
              <a:t> </a:t>
            </a:r>
            <a:r>
              <a:rPr lang="en-US" dirty="0" err="1">
                <a:solidFill>
                  <a:srgbClr val="FFFF00"/>
                </a:solidFill>
              </a:rPr>
              <a:t>dạng</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echo, print, </a:t>
            </a:r>
            <a:r>
              <a:rPr lang="en-US" dirty="0" err="1">
                <a:solidFill>
                  <a:srgbClr val="FFFF00"/>
                </a:solidFill>
              </a:rPr>
              <a:t>printf</a:t>
            </a:r>
            <a:r>
              <a:rPr lang="en-US" dirty="0">
                <a:solidFill>
                  <a:srgbClr val="FFFF00"/>
                </a:solidFill>
              </a:rPr>
              <a:t>, </a:t>
            </a:r>
            <a:r>
              <a:rPr lang="en-US" dirty="0" err="1">
                <a:solidFill>
                  <a:srgbClr val="FFFF00"/>
                </a:solidFill>
              </a:rPr>
              <a:t>sprintf</a:t>
            </a:r>
            <a:r>
              <a:rPr lang="en-US" dirty="0">
                <a:solidFill>
                  <a:srgbClr val="FFFF00"/>
                </a:solidFill>
              </a:rPr>
              <a:t> </a:t>
            </a:r>
            <a:r>
              <a:rPr lang="en-US" dirty="0" err="1">
                <a:solidFill>
                  <a:srgbClr val="FFFF00"/>
                </a:solidFill>
              </a:rPr>
              <a:t>trong</a:t>
            </a:r>
            <a:r>
              <a:rPr lang="en-US" dirty="0">
                <a:solidFill>
                  <a:srgbClr val="FFFF00"/>
                </a:solidFill>
              </a:rPr>
              <a:t> PHP</a:t>
            </a:r>
            <a:endParaRPr lang="en-US" dirty="0">
              <a:solidFill>
                <a:srgbClr val="FFFF00"/>
              </a:solidFill>
            </a:endParaRPr>
          </a:p>
        </p:txBody>
      </p:sp>
      <p:sp>
        <p:nvSpPr>
          <p:cNvPr id="11" name="TextBox 10"/>
          <p:cNvSpPr txBox="1"/>
          <p:nvPr/>
        </p:nvSpPr>
        <p:spPr>
          <a:xfrm>
            <a:off x="333724" y="1043525"/>
            <a:ext cx="8810276" cy="523220"/>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FF00"/>
                </a:solidFill>
              </a:rPr>
              <a:t>Các hàm printf và sprintf trong PHP cho phép định dạng chuỗi đầu ra bằng cách sử dụng các ký hiệu định dạng. Dưới đây là bảng các ký hiệu định dạng và cách chúng thể hiện ra các kiểu tham số khác nhau</a:t>
            </a:r>
            <a:endParaRPr lang="en-US" dirty="0">
              <a:solidFill>
                <a:srgbClr val="FFFF00"/>
              </a:solidFill>
            </a:endParaRPr>
          </a:p>
        </p:txBody>
      </p:sp>
      <p:pic>
        <p:nvPicPr>
          <p:cNvPr id="34" name="Picture 33"/>
          <p:cNvPicPr>
            <a:picLocks noChangeAspect="1"/>
          </p:cNvPicPr>
          <p:nvPr/>
        </p:nvPicPr>
        <p:blipFill>
          <a:blip r:embed="rId3"/>
          <a:stretch>
            <a:fillRect/>
          </a:stretch>
        </p:blipFill>
        <p:spPr>
          <a:xfrm>
            <a:off x="2275988" y="1732107"/>
            <a:ext cx="4784797" cy="3085847"/>
          </a:xfrm>
          <a:prstGeom prst="rect">
            <a:avLst/>
          </a:prstGeom>
        </p:spPr>
      </p:pic>
    </p:spTree>
    <p:extLst>
      <p:ext uri="{BB962C8B-B14F-4D97-AF65-F5344CB8AC3E}">
        <p14:creationId xmlns:p14="http://schemas.microsoft.com/office/powerpoint/2010/main" val="7809727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Request Laravel</a:t>
            </a:r>
            <a:endParaRPr lang="en-US" dirty="0">
              <a:solidFill>
                <a:srgbClr val="FFFF00"/>
              </a:solidFill>
            </a:endParaRPr>
          </a:p>
        </p:txBody>
      </p:sp>
      <p:sp>
        <p:nvSpPr>
          <p:cNvPr id="9" name="TextBox 8"/>
          <p:cNvSpPr txBox="1"/>
          <p:nvPr/>
        </p:nvSpPr>
        <p:spPr>
          <a:xfrm>
            <a:off x="52555" y="712169"/>
            <a:ext cx="3958791" cy="1015663"/>
          </a:xfrm>
          <a:prstGeom prst="rect">
            <a:avLst/>
          </a:prstGeom>
          <a:noFill/>
        </p:spPr>
        <p:txBody>
          <a:bodyPr wrap="square" rtlCol="0">
            <a:spAutoFit/>
          </a:bodyPr>
          <a:lstStyle/>
          <a:p>
            <a:pPr algn="just"/>
            <a:r>
              <a:rPr lang="vi-VN" sz="1200" dirty="0">
                <a:solidFill>
                  <a:srgbClr val="FFFF00"/>
                </a:solidFill>
              </a:rPr>
              <a:t>Trong Laravel, request là </a:t>
            </a:r>
            <a:r>
              <a:rPr lang="vi-VN" sz="1200" dirty="0">
                <a:solidFill>
                  <a:schemeClr val="bg1"/>
                </a:solidFill>
              </a:rPr>
              <a:t>một phần quan trọng trong việc xử lý các yêu cầu HTTP từ người dùng. Framework cung cấp nhiều công cụ mạnh mẽ để làm việc với request, bao gồm việc truy xuất dữ liệu, xác thực, và xử lý các loại yêu cầu khác nhau.</a:t>
            </a:r>
            <a:endParaRPr lang="en-US" sz="1200" dirty="0" smtClean="0">
              <a:solidFill>
                <a:schemeClr val="bg1"/>
              </a:solidFill>
            </a:endParaRPr>
          </a:p>
        </p:txBody>
      </p:sp>
      <p:sp>
        <p:nvSpPr>
          <p:cNvPr id="14" name="TextBox 13"/>
          <p:cNvSpPr txBox="1"/>
          <p:nvPr/>
        </p:nvSpPr>
        <p:spPr>
          <a:xfrm>
            <a:off x="23327" y="1727832"/>
            <a:ext cx="3905396" cy="646331"/>
          </a:xfrm>
          <a:prstGeom prst="rect">
            <a:avLst/>
          </a:prstGeom>
          <a:noFill/>
        </p:spPr>
        <p:txBody>
          <a:bodyPr wrap="square" rtlCol="0">
            <a:spAutoFit/>
          </a:bodyPr>
          <a:lstStyle/>
          <a:p>
            <a:pPr algn="just"/>
            <a:r>
              <a:rPr lang="vi-VN" sz="1200" dirty="0">
                <a:solidFill>
                  <a:srgbClr val="FFFF00"/>
                </a:solidFill>
              </a:rPr>
              <a:t>1. Lấy Dữ Liệu từ Request</a:t>
            </a:r>
            <a:r>
              <a:rPr lang="vi-VN" sz="1200" dirty="0">
                <a:solidFill>
                  <a:schemeClr val="bg1"/>
                </a:solidFill>
              </a:rPr>
              <a:t>: Laravel cung cấp nhiều cách để lấy dữ liệu từ request, bao gồm các tham số query, dữ liệu biểu mẫu, và các dữ liệu JSON.</a:t>
            </a:r>
            <a:endParaRPr lang="en-US" sz="1200" i="1" dirty="0" smtClean="0">
              <a:solidFill>
                <a:schemeClr val="bg1"/>
              </a:solidFill>
            </a:endParaRPr>
          </a:p>
        </p:txBody>
      </p:sp>
      <p:sp>
        <p:nvSpPr>
          <p:cNvPr id="15" name="TextBox 14"/>
          <p:cNvSpPr txBox="1"/>
          <p:nvPr/>
        </p:nvSpPr>
        <p:spPr>
          <a:xfrm>
            <a:off x="23327" y="2354819"/>
            <a:ext cx="3905396" cy="276999"/>
          </a:xfrm>
          <a:prstGeom prst="rect">
            <a:avLst/>
          </a:prstGeom>
          <a:noFill/>
        </p:spPr>
        <p:txBody>
          <a:bodyPr wrap="square" rtlCol="0">
            <a:spAutoFit/>
          </a:bodyPr>
          <a:lstStyle/>
          <a:p>
            <a:pPr algn="just"/>
            <a:r>
              <a:rPr lang="vi-VN" sz="1200" dirty="0">
                <a:solidFill>
                  <a:srgbClr val="FFFF00"/>
                </a:solidFill>
              </a:rPr>
              <a:t>Lấy tất cả dữ liệu từ request:</a:t>
            </a:r>
            <a:endParaRPr lang="en-US" sz="1200" i="1" dirty="0" smtClean="0">
              <a:solidFill>
                <a:schemeClr val="bg1"/>
              </a:solidFill>
            </a:endParaRPr>
          </a:p>
        </p:txBody>
      </p:sp>
      <p:sp>
        <p:nvSpPr>
          <p:cNvPr id="18" name="TextBox 17"/>
          <p:cNvSpPr txBox="1"/>
          <p:nvPr/>
        </p:nvSpPr>
        <p:spPr>
          <a:xfrm>
            <a:off x="52556" y="3699664"/>
            <a:ext cx="3876168" cy="276999"/>
          </a:xfrm>
          <a:prstGeom prst="rect">
            <a:avLst/>
          </a:prstGeom>
          <a:noFill/>
        </p:spPr>
        <p:txBody>
          <a:bodyPr wrap="square" rtlCol="0">
            <a:spAutoFit/>
          </a:bodyPr>
          <a:lstStyle/>
          <a:p>
            <a:pPr algn="just"/>
            <a:r>
              <a:rPr lang="vi-VN" sz="1200" dirty="0">
                <a:solidFill>
                  <a:srgbClr val="FFFF00"/>
                </a:solidFill>
              </a:rPr>
              <a:t>Lấy một giá trị cụ thể từ request:</a:t>
            </a:r>
            <a:endParaRPr lang="vi-VN" sz="1200" dirty="0">
              <a:solidFill>
                <a:schemeClr val="bg1"/>
              </a:solidFill>
            </a:endParaRPr>
          </a:p>
        </p:txBody>
      </p:sp>
      <p:sp>
        <p:nvSpPr>
          <p:cNvPr id="20" name="TextBox 19"/>
          <p:cNvSpPr txBox="1"/>
          <p:nvPr/>
        </p:nvSpPr>
        <p:spPr>
          <a:xfrm>
            <a:off x="4040574" y="786604"/>
            <a:ext cx="4807559" cy="276999"/>
          </a:xfrm>
          <a:prstGeom prst="rect">
            <a:avLst/>
          </a:prstGeom>
          <a:noFill/>
        </p:spPr>
        <p:txBody>
          <a:bodyPr wrap="square" rtlCol="0">
            <a:spAutoFit/>
          </a:bodyPr>
          <a:lstStyle/>
          <a:p>
            <a:pPr algn="just"/>
            <a:r>
              <a:rPr lang="vi-VN" sz="1200" dirty="0">
                <a:solidFill>
                  <a:srgbClr val="FFFF00"/>
                </a:solidFill>
              </a:rPr>
              <a:t>Lấy giá trị với giá trị mặc định nếu không tồn tại</a:t>
            </a:r>
            <a:endParaRPr lang="vi-VN" sz="1200" dirty="0">
              <a:solidFill>
                <a:schemeClr val="bg1"/>
              </a:solidFill>
            </a:endParaRPr>
          </a:p>
        </p:txBody>
      </p:sp>
      <p:sp>
        <p:nvSpPr>
          <p:cNvPr id="21" name="TextBox 20"/>
          <p:cNvSpPr txBox="1"/>
          <p:nvPr/>
        </p:nvSpPr>
        <p:spPr>
          <a:xfrm>
            <a:off x="4040574" y="2139304"/>
            <a:ext cx="4807559" cy="276999"/>
          </a:xfrm>
          <a:prstGeom prst="rect">
            <a:avLst/>
          </a:prstGeom>
          <a:noFill/>
        </p:spPr>
        <p:txBody>
          <a:bodyPr wrap="square" rtlCol="0">
            <a:spAutoFit/>
          </a:bodyPr>
          <a:lstStyle/>
          <a:p>
            <a:pPr algn="just"/>
            <a:r>
              <a:rPr lang="vi-VN" sz="1200" dirty="0">
                <a:solidFill>
                  <a:srgbClr val="FFFF00"/>
                </a:solidFill>
              </a:rPr>
              <a:t>Lấy dữ liệu từ query string</a:t>
            </a:r>
            <a:endParaRPr lang="vi-VN" sz="1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85" y="2631818"/>
            <a:ext cx="2536848" cy="1098763"/>
          </a:xfrm>
          <a:prstGeom prst="rect">
            <a:avLst/>
          </a:prstGeom>
        </p:spPr>
      </p:pic>
      <p:pic>
        <p:nvPicPr>
          <p:cNvPr id="7" name="Picture 6"/>
          <p:cNvPicPr>
            <a:picLocks noChangeAspect="1"/>
          </p:cNvPicPr>
          <p:nvPr/>
        </p:nvPicPr>
        <p:blipFill>
          <a:blip r:embed="rId4"/>
          <a:stretch>
            <a:fillRect/>
          </a:stretch>
        </p:blipFill>
        <p:spPr>
          <a:xfrm>
            <a:off x="119585" y="3976173"/>
            <a:ext cx="2924583" cy="924054"/>
          </a:xfrm>
          <a:prstGeom prst="rect">
            <a:avLst/>
          </a:prstGeom>
        </p:spPr>
      </p:pic>
      <p:pic>
        <p:nvPicPr>
          <p:cNvPr id="8" name="Picture 7"/>
          <p:cNvPicPr>
            <a:picLocks noChangeAspect="1"/>
          </p:cNvPicPr>
          <p:nvPr/>
        </p:nvPicPr>
        <p:blipFill>
          <a:blip r:embed="rId5"/>
          <a:stretch>
            <a:fillRect/>
          </a:stretch>
        </p:blipFill>
        <p:spPr>
          <a:xfrm>
            <a:off x="4096160" y="1056579"/>
            <a:ext cx="2918690" cy="1024261"/>
          </a:xfrm>
          <a:prstGeom prst="rect">
            <a:avLst/>
          </a:prstGeom>
        </p:spPr>
      </p:pic>
      <p:pic>
        <p:nvPicPr>
          <p:cNvPr id="11" name="Picture 10"/>
          <p:cNvPicPr>
            <a:picLocks noChangeAspect="1"/>
          </p:cNvPicPr>
          <p:nvPr/>
        </p:nvPicPr>
        <p:blipFill>
          <a:blip r:embed="rId6"/>
          <a:stretch>
            <a:fillRect/>
          </a:stretch>
        </p:blipFill>
        <p:spPr>
          <a:xfrm>
            <a:off x="4096161" y="2405927"/>
            <a:ext cx="2191174" cy="878023"/>
          </a:xfrm>
          <a:prstGeom prst="rect">
            <a:avLst/>
          </a:prstGeom>
        </p:spPr>
      </p:pic>
      <p:sp>
        <p:nvSpPr>
          <p:cNvPr id="24" name="TextBox 23"/>
          <p:cNvSpPr txBox="1"/>
          <p:nvPr/>
        </p:nvSpPr>
        <p:spPr>
          <a:xfrm>
            <a:off x="4040574" y="3215005"/>
            <a:ext cx="4807559" cy="276999"/>
          </a:xfrm>
          <a:prstGeom prst="rect">
            <a:avLst/>
          </a:prstGeom>
          <a:noFill/>
        </p:spPr>
        <p:txBody>
          <a:bodyPr wrap="square" rtlCol="0">
            <a:spAutoFit/>
          </a:bodyPr>
          <a:lstStyle/>
          <a:p>
            <a:pPr algn="just"/>
            <a:r>
              <a:rPr lang="vi-VN" sz="1200" dirty="0">
                <a:solidFill>
                  <a:srgbClr val="FFFF00"/>
                </a:solidFill>
              </a:rPr>
              <a:t>Lấy dữ liệu JSON</a:t>
            </a:r>
            <a:endParaRPr lang="vi-VN" sz="1200" dirty="0">
              <a:solidFill>
                <a:schemeClr val="bg1"/>
              </a:solidFill>
            </a:endParaRPr>
          </a:p>
        </p:txBody>
      </p:sp>
      <p:pic>
        <p:nvPicPr>
          <p:cNvPr id="12" name="Picture 11"/>
          <p:cNvPicPr>
            <a:picLocks noChangeAspect="1"/>
          </p:cNvPicPr>
          <p:nvPr/>
        </p:nvPicPr>
        <p:blipFill>
          <a:blip r:embed="rId7"/>
          <a:stretch>
            <a:fillRect/>
          </a:stretch>
        </p:blipFill>
        <p:spPr>
          <a:xfrm>
            <a:off x="4096160" y="3550573"/>
            <a:ext cx="2686425" cy="1009791"/>
          </a:xfrm>
          <a:prstGeom prst="rect">
            <a:avLst/>
          </a:prstGeom>
        </p:spPr>
      </p:pic>
    </p:spTree>
    <p:extLst>
      <p:ext uri="{BB962C8B-B14F-4D97-AF65-F5344CB8AC3E}">
        <p14:creationId xmlns:p14="http://schemas.microsoft.com/office/powerpoint/2010/main" val="28293051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Request Laravel</a:t>
            </a:r>
            <a:endParaRPr lang="en-US" dirty="0">
              <a:solidFill>
                <a:srgbClr val="FFFF00"/>
              </a:solidFill>
            </a:endParaRPr>
          </a:p>
        </p:txBody>
      </p:sp>
      <p:sp>
        <p:nvSpPr>
          <p:cNvPr id="9" name="TextBox 8"/>
          <p:cNvSpPr txBox="1"/>
          <p:nvPr/>
        </p:nvSpPr>
        <p:spPr>
          <a:xfrm>
            <a:off x="52555" y="712169"/>
            <a:ext cx="3958791" cy="276999"/>
          </a:xfrm>
          <a:prstGeom prst="rect">
            <a:avLst/>
          </a:prstGeom>
          <a:noFill/>
        </p:spPr>
        <p:txBody>
          <a:bodyPr wrap="square" rtlCol="0">
            <a:spAutoFit/>
          </a:bodyPr>
          <a:lstStyle/>
          <a:p>
            <a:pPr algn="just"/>
            <a:r>
              <a:rPr lang="en-US" sz="1200" dirty="0" smtClean="0">
                <a:solidFill>
                  <a:srgbClr val="FFFF00"/>
                </a:solidFill>
              </a:rPr>
              <a:t>2. </a:t>
            </a:r>
            <a:r>
              <a:rPr lang="vi-VN" sz="1200" dirty="0" smtClean="0">
                <a:solidFill>
                  <a:srgbClr val="FFFF00"/>
                </a:solidFill>
              </a:rPr>
              <a:t>Request </a:t>
            </a:r>
            <a:r>
              <a:rPr lang="vi-VN" sz="1200" dirty="0">
                <a:solidFill>
                  <a:srgbClr val="FFFF00"/>
                </a:solidFill>
              </a:rPr>
              <a:t>Path và URL</a:t>
            </a:r>
            <a:endParaRPr lang="en-US" sz="1200" dirty="0" smtClean="0">
              <a:solidFill>
                <a:schemeClr val="bg1"/>
              </a:solidFill>
            </a:endParaRPr>
          </a:p>
        </p:txBody>
      </p:sp>
      <p:sp>
        <p:nvSpPr>
          <p:cNvPr id="14" name="TextBox 13"/>
          <p:cNvSpPr txBox="1"/>
          <p:nvPr/>
        </p:nvSpPr>
        <p:spPr>
          <a:xfrm>
            <a:off x="52555" y="969335"/>
            <a:ext cx="3905396" cy="276999"/>
          </a:xfrm>
          <a:prstGeom prst="rect">
            <a:avLst/>
          </a:prstGeom>
          <a:noFill/>
        </p:spPr>
        <p:txBody>
          <a:bodyPr wrap="square" rtlCol="0">
            <a:spAutoFit/>
          </a:bodyPr>
          <a:lstStyle/>
          <a:p>
            <a:pPr algn="just"/>
            <a:r>
              <a:rPr lang="vi-VN" sz="1200" dirty="0">
                <a:solidFill>
                  <a:srgbClr val="FFFF00"/>
                </a:solidFill>
              </a:rPr>
              <a:t>Lấy URL đầy đủ của request</a:t>
            </a:r>
            <a:endParaRPr lang="en-US" sz="1200" i="1" dirty="0" smtClean="0">
              <a:solidFill>
                <a:schemeClr val="bg1"/>
              </a:solidFill>
            </a:endParaRPr>
          </a:p>
        </p:txBody>
      </p:sp>
      <p:sp>
        <p:nvSpPr>
          <p:cNvPr id="15" name="TextBox 14"/>
          <p:cNvSpPr txBox="1"/>
          <p:nvPr/>
        </p:nvSpPr>
        <p:spPr>
          <a:xfrm>
            <a:off x="79252" y="1978618"/>
            <a:ext cx="3849472" cy="276999"/>
          </a:xfrm>
          <a:prstGeom prst="rect">
            <a:avLst/>
          </a:prstGeom>
          <a:noFill/>
        </p:spPr>
        <p:txBody>
          <a:bodyPr wrap="square" rtlCol="0">
            <a:spAutoFit/>
          </a:bodyPr>
          <a:lstStyle/>
          <a:p>
            <a:pPr algn="just"/>
            <a:r>
              <a:rPr lang="vi-VN" sz="1200" dirty="0">
                <a:solidFill>
                  <a:srgbClr val="FFFF00"/>
                </a:solidFill>
              </a:rPr>
              <a:t>Lấy URI của request:</a:t>
            </a:r>
            <a:endParaRPr lang="en-US" sz="1200" i="1" dirty="0" smtClean="0">
              <a:solidFill>
                <a:schemeClr val="bg1"/>
              </a:solidFill>
            </a:endParaRPr>
          </a:p>
        </p:txBody>
      </p:sp>
      <p:sp>
        <p:nvSpPr>
          <p:cNvPr id="18" name="TextBox 17"/>
          <p:cNvSpPr txBox="1"/>
          <p:nvPr/>
        </p:nvSpPr>
        <p:spPr>
          <a:xfrm>
            <a:off x="93866" y="2987901"/>
            <a:ext cx="3876168" cy="276999"/>
          </a:xfrm>
          <a:prstGeom prst="rect">
            <a:avLst/>
          </a:prstGeom>
          <a:noFill/>
        </p:spPr>
        <p:txBody>
          <a:bodyPr wrap="square" rtlCol="0">
            <a:spAutoFit/>
          </a:bodyPr>
          <a:lstStyle/>
          <a:p>
            <a:pPr algn="just"/>
            <a:r>
              <a:rPr lang="vi-VN" sz="1200" dirty="0">
                <a:solidFill>
                  <a:srgbClr val="FFFF00"/>
                </a:solidFill>
              </a:rPr>
              <a:t>3. Request Headers</a:t>
            </a:r>
            <a:endParaRPr lang="vi-VN" sz="1200" dirty="0">
              <a:solidFill>
                <a:schemeClr val="bg1"/>
              </a:solidFill>
            </a:endParaRPr>
          </a:p>
        </p:txBody>
      </p:sp>
      <p:sp>
        <p:nvSpPr>
          <p:cNvPr id="20" name="TextBox 19"/>
          <p:cNvSpPr txBox="1"/>
          <p:nvPr/>
        </p:nvSpPr>
        <p:spPr>
          <a:xfrm>
            <a:off x="4040574" y="786604"/>
            <a:ext cx="4807559" cy="461665"/>
          </a:xfrm>
          <a:prstGeom prst="rect">
            <a:avLst/>
          </a:prstGeom>
          <a:noFill/>
        </p:spPr>
        <p:txBody>
          <a:bodyPr wrap="square" rtlCol="0">
            <a:spAutoFit/>
          </a:bodyPr>
          <a:lstStyle/>
          <a:p>
            <a:pPr algn="just"/>
            <a:r>
              <a:rPr lang="vi-VN" sz="1200" dirty="0">
                <a:solidFill>
                  <a:srgbClr val="FFFF00"/>
                </a:solidFill>
              </a:rPr>
              <a:t>4. Xác Thực Request: </a:t>
            </a:r>
            <a:r>
              <a:rPr lang="vi-VN" sz="1200" dirty="0">
                <a:solidFill>
                  <a:schemeClr val="bg1"/>
                </a:solidFill>
              </a:rPr>
              <a:t>Laravel cung cấp cách tiện lợi để xác thực request thông qua việc sử dụng các rules xác </a:t>
            </a:r>
            <a:r>
              <a:rPr lang="vi-VN" sz="1200" dirty="0" smtClean="0">
                <a:solidFill>
                  <a:schemeClr val="bg1"/>
                </a:solidFill>
              </a:rPr>
              <a:t>thự</a:t>
            </a:r>
            <a:r>
              <a:rPr lang="en-US" sz="1200" dirty="0" smtClean="0">
                <a:solidFill>
                  <a:schemeClr val="bg1"/>
                </a:solidFill>
              </a:rPr>
              <a:t>c</a:t>
            </a:r>
            <a:endParaRPr lang="vi-VN" sz="1200" dirty="0">
              <a:solidFill>
                <a:schemeClr val="bg1"/>
              </a:solidFill>
            </a:endParaRPr>
          </a:p>
        </p:txBody>
      </p:sp>
      <p:sp>
        <p:nvSpPr>
          <p:cNvPr id="21" name="TextBox 20"/>
          <p:cNvSpPr txBox="1"/>
          <p:nvPr/>
        </p:nvSpPr>
        <p:spPr>
          <a:xfrm>
            <a:off x="4040574" y="1234301"/>
            <a:ext cx="4807559" cy="276999"/>
          </a:xfrm>
          <a:prstGeom prst="rect">
            <a:avLst/>
          </a:prstGeom>
          <a:noFill/>
        </p:spPr>
        <p:txBody>
          <a:bodyPr wrap="square" rtlCol="0">
            <a:spAutoFit/>
          </a:bodyPr>
          <a:lstStyle/>
          <a:p>
            <a:pPr algn="just"/>
            <a:r>
              <a:rPr lang="vi-VN" sz="1200" dirty="0">
                <a:solidFill>
                  <a:srgbClr val="FFFF00"/>
                </a:solidFill>
              </a:rPr>
              <a:t>Sử dụng validate trong controller</a:t>
            </a:r>
            <a:endParaRPr lang="vi-VN" sz="1200" dirty="0">
              <a:solidFill>
                <a:schemeClr val="bg1"/>
              </a:solidFill>
            </a:endParaRPr>
          </a:p>
        </p:txBody>
      </p:sp>
      <p:sp>
        <p:nvSpPr>
          <p:cNvPr id="24" name="TextBox 23"/>
          <p:cNvSpPr txBox="1"/>
          <p:nvPr/>
        </p:nvSpPr>
        <p:spPr>
          <a:xfrm>
            <a:off x="6630975" y="3264900"/>
            <a:ext cx="2370120" cy="1015663"/>
          </a:xfrm>
          <a:prstGeom prst="rect">
            <a:avLst/>
          </a:prstGeom>
          <a:noFill/>
        </p:spPr>
        <p:txBody>
          <a:bodyPr wrap="square" rtlCol="0">
            <a:spAutoFit/>
          </a:bodyPr>
          <a:lstStyle/>
          <a:p>
            <a:pPr algn="just"/>
            <a:r>
              <a:rPr lang="vi-VN" sz="1200" dirty="0">
                <a:solidFill>
                  <a:srgbClr val="FFFF00"/>
                </a:solidFill>
              </a:rPr>
              <a:t>Sử dụng form request để xác thực:</a:t>
            </a:r>
          </a:p>
          <a:p>
            <a:pPr algn="just"/>
            <a:r>
              <a:rPr lang="vi-VN" sz="1200" dirty="0">
                <a:solidFill>
                  <a:srgbClr val="FFFF00"/>
                </a:solidFill>
              </a:rPr>
              <a:t>Tạo một form request: </a:t>
            </a:r>
            <a:r>
              <a:rPr lang="vi-VN" sz="1200" dirty="0">
                <a:solidFill>
                  <a:schemeClr val="bg1"/>
                </a:solidFill>
              </a:rPr>
              <a:t>php artisan make:request StoreUserRequest</a:t>
            </a:r>
          </a:p>
        </p:txBody>
      </p:sp>
      <p:pic>
        <p:nvPicPr>
          <p:cNvPr id="3" name="Picture 2"/>
          <p:cNvPicPr>
            <a:picLocks noChangeAspect="1"/>
          </p:cNvPicPr>
          <p:nvPr/>
        </p:nvPicPr>
        <p:blipFill>
          <a:blip r:embed="rId3"/>
          <a:stretch>
            <a:fillRect/>
          </a:stretch>
        </p:blipFill>
        <p:spPr>
          <a:xfrm>
            <a:off x="157690" y="1253356"/>
            <a:ext cx="2305183" cy="707532"/>
          </a:xfrm>
          <a:prstGeom prst="rect">
            <a:avLst/>
          </a:prstGeom>
        </p:spPr>
      </p:pic>
      <p:pic>
        <p:nvPicPr>
          <p:cNvPr id="5" name="Picture 4"/>
          <p:cNvPicPr>
            <a:picLocks noChangeAspect="1"/>
          </p:cNvPicPr>
          <p:nvPr/>
        </p:nvPicPr>
        <p:blipFill>
          <a:blip r:embed="rId4"/>
          <a:stretch>
            <a:fillRect/>
          </a:stretch>
        </p:blipFill>
        <p:spPr>
          <a:xfrm>
            <a:off x="157690" y="2261066"/>
            <a:ext cx="2305183" cy="708688"/>
          </a:xfrm>
          <a:prstGeom prst="rect">
            <a:avLst/>
          </a:prstGeom>
        </p:spPr>
      </p:pic>
      <p:sp>
        <p:nvSpPr>
          <p:cNvPr id="19" name="TextBox 18"/>
          <p:cNvSpPr txBox="1"/>
          <p:nvPr/>
        </p:nvSpPr>
        <p:spPr>
          <a:xfrm>
            <a:off x="93866" y="3245067"/>
            <a:ext cx="3876168" cy="276999"/>
          </a:xfrm>
          <a:prstGeom prst="rect">
            <a:avLst/>
          </a:prstGeom>
          <a:noFill/>
        </p:spPr>
        <p:txBody>
          <a:bodyPr wrap="square" rtlCol="0">
            <a:spAutoFit/>
          </a:bodyPr>
          <a:lstStyle/>
          <a:p>
            <a:pPr algn="just"/>
            <a:r>
              <a:rPr lang="en-US" sz="1200" dirty="0" err="1">
                <a:solidFill>
                  <a:srgbClr val="FFFF00"/>
                </a:solidFill>
              </a:rPr>
              <a:t>Lấy</a:t>
            </a:r>
            <a:r>
              <a:rPr lang="en-US" sz="1200" dirty="0">
                <a:solidFill>
                  <a:srgbClr val="FFFF00"/>
                </a:solidFill>
              </a:rPr>
              <a:t> </a:t>
            </a:r>
            <a:r>
              <a:rPr lang="en-US" sz="1200" dirty="0" err="1">
                <a:solidFill>
                  <a:srgbClr val="FFFF00"/>
                </a:solidFill>
              </a:rPr>
              <a:t>một</a:t>
            </a:r>
            <a:r>
              <a:rPr lang="en-US" sz="1200" dirty="0">
                <a:solidFill>
                  <a:srgbClr val="FFFF00"/>
                </a:solidFill>
              </a:rPr>
              <a:t> header </a:t>
            </a:r>
            <a:r>
              <a:rPr lang="en-US" sz="1200" dirty="0" err="1">
                <a:solidFill>
                  <a:srgbClr val="FFFF00"/>
                </a:solidFill>
              </a:rPr>
              <a:t>cụ</a:t>
            </a:r>
            <a:r>
              <a:rPr lang="en-US" sz="1200" dirty="0">
                <a:solidFill>
                  <a:srgbClr val="FFFF00"/>
                </a:solidFill>
              </a:rPr>
              <a:t> </a:t>
            </a:r>
            <a:r>
              <a:rPr lang="en-US" sz="1200" dirty="0" err="1">
                <a:solidFill>
                  <a:srgbClr val="FFFF00"/>
                </a:solidFill>
              </a:rPr>
              <a:t>thể</a:t>
            </a:r>
            <a:endParaRPr lang="vi-VN" sz="1200" dirty="0">
              <a:solidFill>
                <a:schemeClr val="bg1"/>
              </a:solidFill>
            </a:endParaRPr>
          </a:p>
        </p:txBody>
      </p:sp>
      <p:pic>
        <p:nvPicPr>
          <p:cNvPr id="6" name="Picture 5"/>
          <p:cNvPicPr>
            <a:picLocks noChangeAspect="1"/>
          </p:cNvPicPr>
          <p:nvPr/>
        </p:nvPicPr>
        <p:blipFill>
          <a:blip r:embed="rId5"/>
          <a:stretch>
            <a:fillRect/>
          </a:stretch>
        </p:blipFill>
        <p:spPr>
          <a:xfrm>
            <a:off x="192382" y="3500152"/>
            <a:ext cx="2475861" cy="644684"/>
          </a:xfrm>
          <a:prstGeom prst="rect">
            <a:avLst/>
          </a:prstGeom>
        </p:spPr>
      </p:pic>
      <p:sp>
        <p:nvSpPr>
          <p:cNvPr id="22" name="TextBox 21"/>
          <p:cNvSpPr txBox="1"/>
          <p:nvPr/>
        </p:nvSpPr>
        <p:spPr>
          <a:xfrm>
            <a:off x="93866" y="4115850"/>
            <a:ext cx="3876168" cy="276999"/>
          </a:xfrm>
          <a:prstGeom prst="rect">
            <a:avLst/>
          </a:prstGeom>
          <a:noFill/>
        </p:spPr>
        <p:txBody>
          <a:bodyPr wrap="square" rtlCol="0">
            <a:spAutoFit/>
          </a:bodyPr>
          <a:lstStyle/>
          <a:p>
            <a:pPr algn="just"/>
            <a:r>
              <a:rPr lang="en-US" sz="1200" dirty="0" err="1">
                <a:solidFill>
                  <a:srgbClr val="FFFF00"/>
                </a:solidFill>
              </a:rPr>
              <a:t>Lấy</a:t>
            </a:r>
            <a:r>
              <a:rPr lang="en-US" sz="1200" dirty="0">
                <a:solidFill>
                  <a:srgbClr val="FFFF00"/>
                </a:solidFill>
              </a:rPr>
              <a:t> </a:t>
            </a:r>
            <a:r>
              <a:rPr lang="en-US" sz="1200" dirty="0" err="1">
                <a:solidFill>
                  <a:srgbClr val="FFFF00"/>
                </a:solidFill>
              </a:rPr>
              <a:t>tất</a:t>
            </a:r>
            <a:r>
              <a:rPr lang="en-US" sz="1200" dirty="0">
                <a:solidFill>
                  <a:srgbClr val="FFFF00"/>
                </a:solidFill>
              </a:rPr>
              <a:t> </a:t>
            </a:r>
            <a:r>
              <a:rPr lang="en-US" sz="1200" dirty="0" err="1">
                <a:solidFill>
                  <a:srgbClr val="FFFF00"/>
                </a:solidFill>
              </a:rPr>
              <a:t>cả</a:t>
            </a:r>
            <a:r>
              <a:rPr lang="en-US" sz="1200" dirty="0">
                <a:solidFill>
                  <a:srgbClr val="FFFF00"/>
                </a:solidFill>
              </a:rPr>
              <a:t> headers</a:t>
            </a:r>
            <a:endParaRPr lang="vi-VN" sz="1200" dirty="0">
              <a:solidFill>
                <a:schemeClr val="bg1"/>
              </a:solidFill>
            </a:endParaRPr>
          </a:p>
        </p:txBody>
      </p:sp>
      <p:pic>
        <p:nvPicPr>
          <p:cNvPr id="10" name="Picture 9"/>
          <p:cNvPicPr>
            <a:picLocks noChangeAspect="1"/>
          </p:cNvPicPr>
          <p:nvPr/>
        </p:nvPicPr>
        <p:blipFill>
          <a:blip r:embed="rId6"/>
          <a:stretch>
            <a:fillRect/>
          </a:stretch>
        </p:blipFill>
        <p:spPr>
          <a:xfrm>
            <a:off x="176772" y="4373448"/>
            <a:ext cx="2267018" cy="675746"/>
          </a:xfrm>
          <a:prstGeom prst="rect">
            <a:avLst/>
          </a:prstGeom>
        </p:spPr>
      </p:pic>
      <p:pic>
        <p:nvPicPr>
          <p:cNvPr id="13" name="Picture 12"/>
          <p:cNvPicPr>
            <a:picLocks noChangeAspect="1"/>
          </p:cNvPicPr>
          <p:nvPr/>
        </p:nvPicPr>
        <p:blipFill>
          <a:blip r:embed="rId7"/>
          <a:stretch>
            <a:fillRect/>
          </a:stretch>
        </p:blipFill>
        <p:spPr>
          <a:xfrm>
            <a:off x="6630975" y="1269838"/>
            <a:ext cx="2203833" cy="1378317"/>
          </a:xfrm>
          <a:prstGeom prst="rect">
            <a:avLst/>
          </a:prstGeom>
        </p:spPr>
      </p:pic>
      <p:pic>
        <p:nvPicPr>
          <p:cNvPr id="16" name="Picture 15"/>
          <p:cNvPicPr>
            <a:picLocks noChangeAspect="1"/>
          </p:cNvPicPr>
          <p:nvPr/>
        </p:nvPicPr>
        <p:blipFill>
          <a:blip r:embed="rId8"/>
          <a:stretch>
            <a:fillRect/>
          </a:stretch>
        </p:blipFill>
        <p:spPr>
          <a:xfrm>
            <a:off x="4191960" y="2331380"/>
            <a:ext cx="2349944" cy="2812120"/>
          </a:xfrm>
          <a:prstGeom prst="rect">
            <a:avLst/>
          </a:prstGeom>
        </p:spPr>
      </p:pic>
    </p:spTree>
    <p:extLst>
      <p:ext uri="{BB962C8B-B14F-4D97-AF65-F5344CB8AC3E}">
        <p14:creationId xmlns:p14="http://schemas.microsoft.com/office/powerpoint/2010/main" val="381987409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Request Laravel</a:t>
            </a:r>
            <a:endParaRPr lang="en-US" dirty="0">
              <a:solidFill>
                <a:srgbClr val="FFFF00"/>
              </a:solidFill>
            </a:endParaRPr>
          </a:p>
        </p:txBody>
      </p:sp>
      <p:sp>
        <p:nvSpPr>
          <p:cNvPr id="9" name="TextBox 8"/>
          <p:cNvSpPr txBox="1"/>
          <p:nvPr/>
        </p:nvSpPr>
        <p:spPr>
          <a:xfrm>
            <a:off x="52555" y="712169"/>
            <a:ext cx="3958791" cy="461665"/>
          </a:xfrm>
          <a:prstGeom prst="rect">
            <a:avLst/>
          </a:prstGeom>
          <a:noFill/>
        </p:spPr>
        <p:txBody>
          <a:bodyPr wrap="square" rtlCol="0">
            <a:spAutoFit/>
          </a:bodyPr>
          <a:lstStyle/>
          <a:p>
            <a:pPr algn="just"/>
            <a:r>
              <a:rPr lang="en-US" sz="1200" dirty="0">
                <a:solidFill>
                  <a:srgbClr val="FFFF00"/>
                </a:solidFill>
              </a:rPr>
              <a:t>5. Upload </a:t>
            </a:r>
            <a:r>
              <a:rPr lang="en-US" sz="1200" dirty="0" smtClean="0">
                <a:solidFill>
                  <a:srgbClr val="FFFF00"/>
                </a:solidFill>
              </a:rPr>
              <a:t>File: </a:t>
            </a:r>
            <a:r>
              <a:rPr lang="vi-VN" sz="1200" dirty="0">
                <a:solidFill>
                  <a:srgbClr val="FFFF00"/>
                </a:solidFill>
              </a:rPr>
              <a:t>Laravel cung cấp các phương thức dễ dàng để xử lý việc upload file</a:t>
            </a:r>
            <a:r>
              <a:rPr lang="vi-VN" sz="1200" dirty="0" smtClean="0">
                <a:solidFill>
                  <a:srgbClr val="FFFF00"/>
                </a:solidFill>
              </a:rPr>
              <a:t>.</a:t>
            </a:r>
            <a:endParaRPr lang="vi-VN" sz="1200" dirty="0">
              <a:solidFill>
                <a:srgbClr val="FFFF00"/>
              </a:solidFill>
            </a:endParaRPr>
          </a:p>
        </p:txBody>
      </p:sp>
      <p:sp>
        <p:nvSpPr>
          <p:cNvPr id="14" name="TextBox 13"/>
          <p:cNvSpPr txBox="1"/>
          <p:nvPr/>
        </p:nvSpPr>
        <p:spPr>
          <a:xfrm>
            <a:off x="52555" y="1158341"/>
            <a:ext cx="3905396" cy="276999"/>
          </a:xfrm>
          <a:prstGeom prst="rect">
            <a:avLst/>
          </a:prstGeom>
          <a:noFill/>
        </p:spPr>
        <p:txBody>
          <a:bodyPr wrap="square" rtlCol="0">
            <a:spAutoFit/>
          </a:bodyPr>
          <a:lstStyle/>
          <a:p>
            <a:pPr algn="just"/>
            <a:r>
              <a:rPr lang="vi-VN" sz="1200" dirty="0">
                <a:solidFill>
                  <a:srgbClr val="FFFF00"/>
                </a:solidFill>
              </a:rPr>
              <a:t>Kiểm tra nếu có file trong request:</a:t>
            </a:r>
            <a:endParaRPr lang="en-US" sz="1200" dirty="0">
              <a:solidFill>
                <a:schemeClr val="bg1"/>
              </a:solidFill>
            </a:endParaRPr>
          </a:p>
        </p:txBody>
      </p:sp>
      <p:sp>
        <p:nvSpPr>
          <p:cNvPr id="15" name="TextBox 14"/>
          <p:cNvSpPr txBox="1"/>
          <p:nvPr/>
        </p:nvSpPr>
        <p:spPr>
          <a:xfrm>
            <a:off x="107214" y="2532677"/>
            <a:ext cx="3849472" cy="276999"/>
          </a:xfrm>
          <a:prstGeom prst="rect">
            <a:avLst/>
          </a:prstGeom>
          <a:noFill/>
        </p:spPr>
        <p:txBody>
          <a:bodyPr wrap="square" rtlCol="0">
            <a:spAutoFit/>
          </a:bodyPr>
          <a:lstStyle/>
          <a:p>
            <a:pPr algn="just"/>
            <a:r>
              <a:rPr lang="vi-VN" sz="1200" dirty="0">
                <a:solidFill>
                  <a:srgbClr val="FFFF00"/>
                </a:solidFill>
              </a:rPr>
              <a:t>Lưu file:</a:t>
            </a:r>
            <a:endParaRPr lang="en-US" sz="1200" i="1" dirty="0" smtClean="0">
              <a:solidFill>
                <a:schemeClr val="bg1"/>
              </a:solidFill>
            </a:endParaRPr>
          </a:p>
        </p:txBody>
      </p:sp>
      <p:sp>
        <p:nvSpPr>
          <p:cNvPr id="18" name="TextBox 17"/>
          <p:cNvSpPr txBox="1"/>
          <p:nvPr/>
        </p:nvSpPr>
        <p:spPr>
          <a:xfrm>
            <a:off x="5199824" y="1255461"/>
            <a:ext cx="3876168" cy="276999"/>
          </a:xfrm>
          <a:prstGeom prst="rect">
            <a:avLst/>
          </a:prstGeom>
          <a:noFill/>
        </p:spPr>
        <p:txBody>
          <a:bodyPr wrap="square" rtlCol="0">
            <a:spAutoFit/>
          </a:bodyPr>
          <a:lstStyle/>
          <a:p>
            <a:pPr algn="just"/>
            <a:r>
              <a:rPr lang="vi-VN" sz="1200" dirty="0">
                <a:solidFill>
                  <a:srgbClr val="FFFF00"/>
                </a:solidFill>
              </a:rPr>
              <a:t>Lưu file với tên cụ thể</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07214" y="1393961"/>
            <a:ext cx="2502535" cy="1078263"/>
          </a:xfrm>
          <a:prstGeom prst="rect">
            <a:avLst/>
          </a:prstGeom>
        </p:spPr>
      </p:pic>
      <p:pic>
        <p:nvPicPr>
          <p:cNvPr id="7" name="Picture 6"/>
          <p:cNvPicPr>
            <a:picLocks noChangeAspect="1"/>
          </p:cNvPicPr>
          <p:nvPr/>
        </p:nvPicPr>
        <p:blipFill>
          <a:blip r:embed="rId4"/>
          <a:stretch>
            <a:fillRect/>
          </a:stretch>
        </p:blipFill>
        <p:spPr>
          <a:xfrm>
            <a:off x="224065" y="3086675"/>
            <a:ext cx="4210638" cy="1305107"/>
          </a:xfrm>
          <a:prstGeom prst="rect">
            <a:avLst/>
          </a:prstGeom>
        </p:spPr>
      </p:pic>
      <p:pic>
        <p:nvPicPr>
          <p:cNvPr id="8" name="Picture 7"/>
          <p:cNvPicPr>
            <a:picLocks noChangeAspect="1"/>
          </p:cNvPicPr>
          <p:nvPr/>
        </p:nvPicPr>
        <p:blipFill>
          <a:blip r:embed="rId5"/>
          <a:stretch>
            <a:fillRect/>
          </a:stretch>
        </p:blipFill>
        <p:spPr>
          <a:xfrm>
            <a:off x="4525279" y="1716004"/>
            <a:ext cx="4220548" cy="1093672"/>
          </a:xfrm>
          <a:prstGeom prst="rect">
            <a:avLst/>
          </a:prstGeom>
        </p:spPr>
      </p:pic>
    </p:spTree>
    <p:extLst>
      <p:ext uri="{BB962C8B-B14F-4D97-AF65-F5344CB8AC3E}">
        <p14:creationId xmlns:p14="http://schemas.microsoft.com/office/powerpoint/2010/main" val="5107352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1015663"/>
          </a:xfrm>
          <a:prstGeom prst="rect">
            <a:avLst/>
          </a:prstGeom>
          <a:noFill/>
        </p:spPr>
        <p:txBody>
          <a:bodyPr wrap="square" rtlCol="0">
            <a:spAutoFit/>
          </a:bodyPr>
          <a:lstStyle/>
          <a:p>
            <a:pPr algn="just"/>
            <a:r>
              <a:rPr lang="vi-VN" sz="1200" dirty="0">
                <a:solidFill>
                  <a:srgbClr val="FFFF00"/>
                </a:solidFill>
              </a:rPr>
              <a:t>Trong Laravel, response là </a:t>
            </a:r>
            <a:r>
              <a:rPr lang="vi-VN" sz="1200" dirty="0">
                <a:solidFill>
                  <a:schemeClr val="bg1"/>
                </a:solidFill>
              </a:rPr>
              <a:t>kết quả được trả về từ server sau khi xử lý yêu cầu HTTP từ client. Laravel cung cấp nhiều cách để tạo và trả về response, bao gồm các phương thức để xử lý view, JSON, file, redirect và các loại response khác.</a:t>
            </a:r>
          </a:p>
        </p:txBody>
      </p:sp>
      <p:sp>
        <p:nvSpPr>
          <p:cNvPr id="15" name="TextBox 14"/>
          <p:cNvSpPr txBox="1"/>
          <p:nvPr/>
        </p:nvSpPr>
        <p:spPr>
          <a:xfrm>
            <a:off x="52555" y="1747175"/>
            <a:ext cx="3849472" cy="276999"/>
          </a:xfrm>
          <a:prstGeom prst="rect">
            <a:avLst/>
          </a:prstGeom>
          <a:noFill/>
        </p:spPr>
        <p:txBody>
          <a:bodyPr wrap="square" rtlCol="0">
            <a:spAutoFit/>
          </a:bodyPr>
          <a:lstStyle/>
          <a:p>
            <a:pPr algn="just"/>
            <a:r>
              <a:rPr lang="vi-VN" sz="1200" dirty="0">
                <a:solidFill>
                  <a:srgbClr val="FFFF00"/>
                </a:solidFill>
              </a:rPr>
              <a:t>I. Tạo response</a:t>
            </a:r>
            <a:endParaRPr lang="en-US" sz="1200" i="1" dirty="0" smtClean="0">
              <a:solidFill>
                <a:schemeClr val="bg1"/>
              </a:solidFill>
            </a:endParaRPr>
          </a:p>
        </p:txBody>
      </p:sp>
      <p:sp>
        <p:nvSpPr>
          <p:cNvPr id="18" name="TextBox 17"/>
          <p:cNvSpPr txBox="1"/>
          <p:nvPr/>
        </p:nvSpPr>
        <p:spPr>
          <a:xfrm>
            <a:off x="4064742" y="712169"/>
            <a:ext cx="5079258" cy="2123658"/>
          </a:xfrm>
          <a:prstGeom prst="rect">
            <a:avLst/>
          </a:prstGeom>
          <a:noFill/>
        </p:spPr>
        <p:txBody>
          <a:bodyPr wrap="square" rtlCol="0">
            <a:spAutoFit/>
          </a:bodyPr>
          <a:lstStyle/>
          <a:p>
            <a:pPr algn="just"/>
            <a:r>
              <a:rPr lang="vi-VN" sz="1200" dirty="0">
                <a:solidFill>
                  <a:srgbClr val="FFFF00"/>
                </a:solidFill>
              </a:rPr>
              <a:t>2. Đối tượng response (Response object)</a:t>
            </a:r>
          </a:p>
          <a:p>
            <a:pPr algn="just"/>
            <a:r>
              <a:rPr lang="vi-VN" sz="1200" dirty="0">
                <a:solidFill>
                  <a:schemeClr val="bg1"/>
                </a:solidFill>
              </a:rPr>
              <a:t>Thông thường thì bạn sẽ không trả về các chuỗi hoặc mảng đơn giản trong ứng dụng. Thay vào đó bạn sẽ trả về lớp khởi tạo đầy đủ Illuminate\Http\Response hoặc view.</a:t>
            </a:r>
          </a:p>
          <a:p>
            <a:pPr algn="just"/>
            <a:r>
              <a:rPr lang="vi-VN" sz="1200" dirty="0">
                <a:solidFill>
                  <a:schemeClr val="bg1"/>
                </a:solidFill>
              </a:rPr>
              <a:t>Trả về lớp khởi tạo đầy đủ Response cho phép chúng ta tùy chỉnh mã trạng thái (status code) của HTTP response và header. Lớp Response này kế thừa từ class Symfony\Component\HttpFoundation\Response, cung cấp nhiều method cho việc xây dựng HTTP response</a:t>
            </a:r>
            <a:r>
              <a:rPr lang="vi-VN" sz="1200" dirty="0" smtClean="0">
                <a:solidFill>
                  <a:srgbClr val="FFFF00"/>
                </a:solidFill>
              </a:rPr>
              <a:t>.</a:t>
            </a:r>
            <a:endParaRPr lang="en-US" sz="1200" dirty="0" smtClean="0">
              <a:solidFill>
                <a:srgbClr val="FFFF00"/>
              </a:solidFill>
            </a:endParaRPr>
          </a:p>
          <a:p>
            <a:pPr algn="just"/>
            <a:r>
              <a:rPr lang="vi-VN" sz="1200" dirty="0">
                <a:solidFill>
                  <a:schemeClr val="bg1"/>
                </a:solidFill>
              </a:rPr>
              <a:t>Chúng ta đã thiết lập status code HTTP response là 200 thông qua tham số thứ hai của method response. Ngoài ra còn đính kèm header Content-Type: text/plain bằng phương thức header kế tiếp</a:t>
            </a:r>
          </a:p>
        </p:txBody>
      </p:sp>
      <p:sp>
        <p:nvSpPr>
          <p:cNvPr id="11" name="TextBox 10"/>
          <p:cNvSpPr txBox="1"/>
          <p:nvPr/>
        </p:nvSpPr>
        <p:spPr>
          <a:xfrm>
            <a:off x="52555" y="2043517"/>
            <a:ext cx="3849472" cy="1938992"/>
          </a:xfrm>
          <a:prstGeom prst="rect">
            <a:avLst/>
          </a:prstGeom>
          <a:noFill/>
        </p:spPr>
        <p:txBody>
          <a:bodyPr wrap="square" rtlCol="0">
            <a:spAutoFit/>
          </a:bodyPr>
          <a:lstStyle/>
          <a:p>
            <a:pPr algn="just"/>
            <a:r>
              <a:rPr lang="vi-VN" sz="1200" dirty="0" smtClean="0">
                <a:solidFill>
                  <a:srgbClr val="FFFF00"/>
                </a:solidFill>
              </a:rPr>
              <a:t>Chuỗi </a:t>
            </a:r>
            <a:r>
              <a:rPr lang="vi-VN" sz="1200" dirty="0">
                <a:solidFill>
                  <a:srgbClr val="FFFF00"/>
                </a:solidFill>
              </a:rPr>
              <a:t>và mảng (String and array) : </a:t>
            </a:r>
            <a:r>
              <a:rPr lang="vi-VN" sz="1200" dirty="0">
                <a:solidFill>
                  <a:schemeClr val="bg1"/>
                </a:solidFill>
              </a:rPr>
              <a:t>Tất cả các route và controller nên trả về một response để gửi cho trình duyệt người dùng. Laravel cung cấp cho người sử dụng nhiều cách khác nhau để trả về response. Một response đơn giản nhất là trả về chuỗi từ route hoặc controller. Framework sẽ tự động chuyển chuỗi về HTTP response đầy đủ</a:t>
            </a:r>
            <a:r>
              <a:rPr lang="vi-VN" sz="1200" dirty="0" smtClean="0">
                <a:solidFill>
                  <a:schemeClr val="bg1"/>
                </a:solidFill>
              </a:rPr>
              <a:t>.</a:t>
            </a:r>
            <a:r>
              <a:rPr lang="en-US" sz="1200" dirty="0">
                <a:solidFill>
                  <a:schemeClr val="bg1"/>
                </a:solidFill>
              </a:rPr>
              <a:t> </a:t>
            </a:r>
            <a:endParaRPr lang="en-US" sz="1200" dirty="0" smtClean="0">
              <a:solidFill>
                <a:schemeClr val="bg1"/>
              </a:solidFill>
            </a:endParaRPr>
          </a:p>
          <a:p>
            <a:pPr algn="just"/>
            <a:r>
              <a:rPr lang="en-US" sz="1200" dirty="0" err="1" smtClean="0">
                <a:solidFill>
                  <a:schemeClr val="bg1"/>
                </a:solidFill>
              </a:rPr>
              <a:t>Ngoài</a:t>
            </a:r>
            <a:r>
              <a:rPr lang="en-US" sz="1200" dirty="0" smtClean="0">
                <a:solidFill>
                  <a:schemeClr val="bg1"/>
                </a:solidFill>
              </a:rPr>
              <a:t> </a:t>
            </a:r>
            <a:r>
              <a:rPr lang="en-US" sz="1200" dirty="0" err="1">
                <a:solidFill>
                  <a:schemeClr val="bg1"/>
                </a:solidFill>
              </a:rPr>
              <a:t>việc</a:t>
            </a:r>
            <a:r>
              <a:rPr lang="en-US" sz="1200" dirty="0">
                <a:solidFill>
                  <a:schemeClr val="bg1"/>
                </a:solidFill>
              </a:rPr>
              <a:t> </a:t>
            </a:r>
            <a:r>
              <a:rPr lang="en-US" sz="1200" dirty="0" err="1">
                <a:solidFill>
                  <a:schemeClr val="bg1"/>
                </a:solidFill>
              </a:rPr>
              <a:t>trả</a:t>
            </a:r>
            <a:r>
              <a:rPr lang="en-US" sz="1200" dirty="0">
                <a:solidFill>
                  <a:schemeClr val="bg1"/>
                </a:solidFill>
              </a:rPr>
              <a:t> </a:t>
            </a:r>
            <a:r>
              <a:rPr lang="en-US" sz="1200" dirty="0" err="1">
                <a:solidFill>
                  <a:schemeClr val="bg1"/>
                </a:solidFill>
              </a:rPr>
              <a:t>về</a:t>
            </a:r>
            <a:r>
              <a:rPr lang="en-US" sz="1200" dirty="0">
                <a:solidFill>
                  <a:schemeClr val="bg1"/>
                </a:solidFill>
              </a:rPr>
              <a:t> </a:t>
            </a:r>
            <a:r>
              <a:rPr lang="en-US" sz="1200" dirty="0" err="1">
                <a:solidFill>
                  <a:schemeClr val="bg1"/>
                </a:solidFill>
              </a:rPr>
              <a:t>chuỗi</a:t>
            </a:r>
            <a:r>
              <a:rPr lang="en-US" sz="1200" dirty="0">
                <a:solidFill>
                  <a:schemeClr val="bg1"/>
                </a:solidFill>
              </a:rPr>
              <a:t> </a:t>
            </a:r>
            <a:r>
              <a:rPr lang="en-US" sz="1200" dirty="0" err="1">
                <a:solidFill>
                  <a:schemeClr val="bg1"/>
                </a:solidFill>
              </a:rPr>
              <a:t>từ</a:t>
            </a:r>
            <a:r>
              <a:rPr lang="en-US" sz="1200" dirty="0">
                <a:solidFill>
                  <a:schemeClr val="bg1"/>
                </a:solidFill>
              </a:rPr>
              <a:t> route </a:t>
            </a:r>
            <a:r>
              <a:rPr lang="en-US" sz="1200" dirty="0" err="1">
                <a:solidFill>
                  <a:schemeClr val="bg1"/>
                </a:solidFill>
              </a:rPr>
              <a:t>hoặc</a:t>
            </a:r>
            <a:r>
              <a:rPr lang="en-US" sz="1200" dirty="0">
                <a:solidFill>
                  <a:schemeClr val="bg1"/>
                </a:solidFill>
              </a:rPr>
              <a:t> controller , </a:t>
            </a:r>
            <a:r>
              <a:rPr lang="en-US" sz="1200" dirty="0" err="1">
                <a:solidFill>
                  <a:schemeClr val="bg1"/>
                </a:solidFill>
              </a:rPr>
              <a:t>có</a:t>
            </a:r>
            <a:r>
              <a:rPr lang="en-US" sz="1200" dirty="0">
                <a:solidFill>
                  <a:schemeClr val="bg1"/>
                </a:solidFill>
              </a:rPr>
              <a:t> </a:t>
            </a:r>
            <a:r>
              <a:rPr lang="en-US" sz="1200" dirty="0" err="1">
                <a:solidFill>
                  <a:schemeClr val="bg1"/>
                </a:solidFill>
              </a:rPr>
              <a:t>thể</a:t>
            </a:r>
            <a:r>
              <a:rPr lang="en-US" sz="1200" dirty="0">
                <a:solidFill>
                  <a:schemeClr val="bg1"/>
                </a:solidFill>
              </a:rPr>
              <a:t> </a:t>
            </a:r>
            <a:r>
              <a:rPr lang="en-US" sz="1200" dirty="0" err="1">
                <a:solidFill>
                  <a:schemeClr val="bg1"/>
                </a:solidFill>
              </a:rPr>
              <a:t>trả</a:t>
            </a:r>
            <a:r>
              <a:rPr lang="en-US" sz="1200" dirty="0">
                <a:solidFill>
                  <a:schemeClr val="bg1"/>
                </a:solidFill>
              </a:rPr>
              <a:t> </a:t>
            </a:r>
            <a:r>
              <a:rPr lang="en-US" sz="1200" dirty="0" err="1">
                <a:solidFill>
                  <a:schemeClr val="bg1"/>
                </a:solidFill>
              </a:rPr>
              <a:t>về</a:t>
            </a:r>
            <a:r>
              <a:rPr lang="en-US" sz="1200" dirty="0">
                <a:solidFill>
                  <a:schemeClr val="bg1"/>
                </a:solidFill>
              </a:rPr>
              <a:t> </a:t>
            </a:r>
            <a:r>
              <a:rPr lang="en-US" sz="1200" dirty="0" err="1">
                <a:solidFill>
                  <a:schemeClr val="bg1"/>
                </a:solidFill>
              </a:rPr>
              <a:t>một</a:t>
            </a:r>
            <a:r>
              <a:rPr lang="en-US" sz="1200" dirty="0">
                <a:solidFill>
                  <a:schemeClr val="bg1"/>
                </a:solidFill>
              </a:rPr>
              <a:t> </a:t>
            </a:r>
            <a:r>
              <a:rPr lang="en-US" sz="1200" dirty="0" err="1">
                <a:solidFill>
                  <a:schemeClr val="bg1"/>
                </a:solidFill>
              </a:rPr>
              <a:t>mảng</a:t>
            </a:r>
            <a:r>
              <a:rPr lang="en-US" sz="1200" dirty="0">
                <a:solidFill>
                  <a:schemeClr val="bg1"/>
                </a:solidFill>
              </a:rPr>
              <a:t>. </a:t>
            </a:r>
            <a:r>
              <a:rPr lang="en-US" sz="1200" dirty="0" err="1">
                <a:solidFill>
                  <a:schemeClr val="bg1"/>
                </a:solidFill>
              </a:rPr>
              <a:t>Framrwork</a:t>
            </a:r>
            <a:r>
              <a:rPr lang="en-US" sz="1200" dirty="0">
                <a:solidFill>
                  <a:schemeClr val="bg1"/>
                </a:solidFill>
              </a:rPr>
              <a:t> </a:t>
            </a:r>
            <a:r>
              <a:rPr lang="en-US" sz="1200" dirty="0" err="1">
                <a:solidFill>
                  <a:schemeClr val="bg1"/>
                </a:solidFill>
              </a:rPr>
              <a:t>sẽ</a:t>
            </a:r>
            <a:r>
              <a:rPr lang="en-US" sz="1200" dirty="0">
                <a:solidFill>
                  <a:schemeClr val="bg1"/>
                </a:solidFill>
              </a:rPr>
              <a:t> </a:t>
            </a:r>
            <a:r>
              <a:rPr lang="en-US" sz="1200" dirty="0" err="1">
                <a:solidFill>
                  <a:schemeClr val="bg1"/>
                </a:solidFill>
              </a:rPr>
              <a:t>tự</a:t>
            </a:r>
            <a:r>
              <a:rPr lang="en-US" sz="1200" dirty="0">
                <a:solidFill>
                  <a:schemeClr val="bg1"/>
                </a:solidFill>
              </a:rPr>
              <a:t> </a:t>
            </a:r>
            <a:r>
              <a:rPr lang="en-US" sz="1200" dirty="0" err="1">
                <a:solidFill>
                  <a:schemeClr val="bg1"/>
                </a:solidFill>
              </a:rPr>
              <a:t>động</a:t>
            </a:r>
            <a:r>
              <a:rPr lang="en-US" sz="1200" dirty="0">
                <a:solidFill>
                  <a:schemeClr val="bg1"/>
                </a:solidFill>
              </a:rPr>
              <a:t> </a:t>
            </a:r>
            <a:r>
              <a:rPr lang="en-US" sz="1200" dirty="0" err="1">
                <a:solidFill>
                  <a:schemeClr val="bg1"/>
                </a:solidFill>
              </a:rPr>
              <a:t>chuyển</a:t>
            </a:r>
            <a:r>
              <a:rPr lang="en-US" sz="1200" dirty="0">
                <a:solidFill>
                  <a:schemeClr val="bg1"/>
                </a:solidFill>
              </a:rPr>
              <a:t> </a:t>
            </a:r>
            <a:r>
              <a:rPr lang="en-US" sz="1200" dirty="0" err="1">
                <a:solidFill>
                  <a:schemeClr val="bg1"/>
                </a:solidFill>
              </a:rPr>
              <a:t>mảng</a:t>
            </a:r>
            <a:r>
              <a:rPr lang="en-US" sz="1200" dirty="0">
                <a:solidFill>
                  <a:schemeClr val="bg1"/>
                </a:solidFill>
              </a:rPr>
              <a:t> </a:t>
            </a:r>
            <a:r>
              <a:rPr lang="en-US" sz="1200" dirty="0" err="1">
                <a:solidFill>
                  <a:schemeClr val="bg1"/>
                </a:solidFill>
              </a:rPr>
              <a:t>đó</a:t>
            </a:r>
            <a:r>
              <a:rPr lang="en-US" sz="1200" dirty="0">
                <a:solidFill>
                  <a:schemeClr val="bg1"/>
                </a:solidFill>
              </a:rPr>
              <a:t> </a:t>
            </a:r>
            <a:r>
              <a:rPr lang="en-US" sz="1200" dirty="0" err="1">
                <a:solidFill>
                  <a:schemeClr val="bg1"/>
                </a:solidFill>
              </a:rPr>
              <a:t>về</a:t>
            </a:r>
            <a:r>
              <a:rPr lang="en-US" sz="1200" dirty="0">
                <a:solidFill>
                  <a:schemeClr val="bg1"/>
                </a:solidFill>
              </a:rPr>
              <a:t> JSON response</a:t>
            </a:r>
            <a:endParaRPr lang="en-US" sz="1200" i="1" dirty="0" smtClean="0">
              <a:solidFill>
                <a:schemeClr val="bg1"/>
              </a:solidFill>
            </a:endParaRPr>
          </a:p>
        </p:txBody>
      </p:sp>
      <p:pic>
        <p:nvPicPr>
          <p:cNvPr id="3" name="Picture 2"/>
          <p:cNvPicPr>
            <a:picLocks noChangeAspect="1"/>
          </p:cNvPicPr>
          <p:nvPr/>
        </p:nvPicPr>
        <p:blipFill>
          <a:blip r:embed="rId3"/>
          <a:stretch>
            <a:fillRect/>
          </a:stretch>
        </p:blipFill>
        <p:spPr>
          <a:xfrm>
            <a:off x="299509" y="4299734"/>
            <a:ext cx="2238687" cy="562053"/>
          </a:xfrm>
          <a:prstGeom prst="rect">
            <a:avLst/>
          </a:prstGeom>
        </p:spPr>
      </p:pic>
      <p:pic>
        <p:nvPicPr>
          <p:cNvPr id="5" name="Picture 4"/>
          <p:cNvPicPr>
            <a:picLocks noChangeAspect="1"/>
          </p:cNvPicPr>
          <p:nvPr/>
        </p:nvPicPr>
        <p:blipFill>
          <a:blip r:embed="rId4"/>
          <a:stretch>
            <a:fillRect/>
          </a:stretch>
        </p:blipFill>
        <p:spPr>
          <a:xfrm>
            <a:off x="4117152" y="2855170"/>
            <a:ext cx="3518422" cy="669791"/>
          </a:xfrm>
          <a:prstGeom prst="rect">
            <a:avLst/>
          </a:prstGeom>
        </p:spPr>
      </p:pic>
    </p:spTree>
    <p:extLst>
      <p:ext uri="{BB962C8B-B14F-4D97-AF65-F5344CB8AC3E}">
        <p14:creationId xmlns:p14="http://schemas.microsoft.com/office/powerpoint/2010/main" val="421907556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1200329"/>
          </a:xfrm>
          <a:prstGeom prst="rect">
            <a:avLst/>
          </a:prstGeom>
          <a:noFill/>
        </p:spPr>
        <p:txBody>
          <a:bodyPr wrap="square" rtlCol="0">
            <a:spAutoFit/>
          </a:bodyPr>
          <a:lstStyle/>
          <a:p>
            <a:pPr algn="just"/>
            <a:r>
              <a:rPr lang="vi-VN" sz="1200" dirty="0">
                <a:solidFill>
                  <a:srgbClr val="FFFF00"/>
                </a:solidFill>
              </a:rPr>
              <a:t>3. Đính kèm header vào response (Attaching header to response)</a:t>
            </a:r>
          </a:p>
          <a:p>
            <a:pPr algn="just"/>
            <a:r>
              <a:rPr lang="vi-VN" sz="1200" dirty="0">
                <a:solidFill>
                  <a:schemeClr val="bg1"/>
                </a:solidFill>
              </a:rPr>
              <a:t>Cần nhớ rằng tất cả các method response có thể kết nối được, cho phép bạn xây dựng bất kỳ trường hợp response nào. Chẳng hạn bạn có thể thêm hàng loạt header với method header trước khi trả về người dùng.</a:t>
            </a:r>
          </a:p>
        </p:txBody>
      </p:sp>
      <p:sp>
        <p:nvSpPr>
          <p:cNvPr id="18" name="TextBox 17"/>
          <p:cNvSpPr txBox="1"/>
          <p:nvPr/>
        </p:nvSpPr>
        <p:spPr>
          <a:xfrm>
            <a:off x="4064742" y="712169"/>
            <a:ext cx="5079258" cy="830997"/>
          </a:xfrm>
          <a:prstGeom prst="rect">
            <a:avLst/>
          </a:prstGeom>
          <a:noFill/>
        </p:spPr>
        <p:txBody>
          <a:bodyPr wrap="square" rtlCol="0">
            <a:spAutoFit/>
          </a:bodyPr>
          <a:lstStyle/>
          <a:p>
            <a:pPr algn="just"/>
            <a:r>
              <a:rPr lang="vi-VN" sz="1200" dirty="0">
                <a:solidFill>
                  <a:srgbClr val="FFFF00"/>
                </a:solidFill>
              </a:rPr>
              <a:t>4. Cache controll middleware: </a:t>
            </a:r>
            <a:r>
              <a:rPr lang="vi-VN" sz="1200" dirty="0">
                <a:solidFill>
                  <a:schemeClr val="bg1"/>
                </a:solidFill>
              </a:rPr>
              <a:t>Laravel cung cấp cache.headers middleware, cung cấp cú pháp nhanh để thiết lập Cache-Controll header cho một nhóm route. Nếu etag được liệt kê trong cú pháp thì hàm băm MD5 của response sẽ tự động đặt cho ETag identifier.</a:t>
            </a:r>
          </a:p>
        </p:txBody>
      </p:sp>
      <p:pic>
        <p:nvPicPr>
          <p:cNvPr id="2" name="Picture 1"/>
          <p:cNvPicPr>
            <a:picLocks noChangeAspect="1"/>
          </p:cNvPicPr>
          <p:nvPr/>
        </p:nvPicPr>
        <p:blipFill>
          <a:blip r:embed="rId3"/>
          <a:stretch>
            <a:fillRect/>
          </a:stretch>
        </p:blipFill>
        <p:spPr>
          <a:xfrm>
            <a:off x="160828" y="1885179"/>
            <a:ext cx="3269610" cy="650709"/>
          </a:xfrm>
          <a:prstGeom prst="rect">
            <a:avLst/>
          </a:prstGeom>
        </p:spPr>
      </p:pic>
      <p:sp>
        <p:nvSpPr>
          <p:cNvPr id="12" name="TextBox 11"/>
          <p:cNvSpPr txBox="1"/>
          <p:nvPr/>
        </p:nvSpPr>
        <p:spPr>
          <a:xfrm>
            <a:off x="52555" y="2508569"/>
            <a:ext cx="3958791" cy="646331"/>
          </a:xfrm>
          <a:prstGeom prst="rect">
            <a:avLst/>
          </a:prstGeom>
          <a:noFill/>
        </p:spPr>
        <p:txBody>
          <a:bodyPr wrap="square" rtlCol="0">
            <a:spAutoFit/>
          </a:bodyPr>
          <a:lstStyle/>
          <a:p>
            <a:pPr algn="just"/>
            <a:r>
              <a:rPr lang="vi-VN" sz="1200" dirty="0">
                <a:solidFill>
                  <a:schemeClr val="bg1"/>
                </a:solidFill>
              </a:rPr>
              <a:t>Hoặc thay vì kết nối nhiều method như vậy, chúng ta có thể sử dụng method withHeaders để truyền nhiều header dưới dạng mảng.</a:t>
            </a:r>
          </a:p>
        </p:txBody>
      </p:sp>
      <p:pic>
        <p:nvPicPr>
          <p:cNvPr id="6" name="Picture 5"/>
          <p:cNvPicPr>
            <a:picLocks noChangeAspect="1"/>
          </p:cNvPicPr>
          <p:nvPr/>
        </p:nvPicPr>
        <p:blipFill>
          <a:blip r:embed="rId4"/>
          <a:stretch>
            <a:fillRect/>
          </a:stretch>
        </p:blipFill>
        <p:spPr>
          <a:xfrm>
            <a:off x="160828" y="3154900"/>
            <a:ext cx="2689163" cy="809493"/>
          </a:xfrm>
          <a:prstGeom prst="rect">
            <a:avLst/>
          </a:prstGeom>
        </p:spPr>
      </p:pic>
      <p:pic>
        <p:nvPicPr>
          <p:cNvPr id="7" name="Picture 6"/>
          <p:cNvPicPr>
            <a:picLocks noChangeAspect="1"/>
          </p:cNvPicPr>
          <p:nvPr/>
        </p:nvPicPr>
        <p:blipFill>
          <a:blip r:embed="rId5"/>
          <a:stretch>
            <a:fillRect/>
          </a:stretch>
        </p:blipFill>
        <p:spPr>
          <a:xfrm>
            <a:off x="4119619" y="1543167"/>
            <a:ext cx="3976492" cy="1139680"/>
          </a:xfrm>
          <a:prstGeom prst="rect">
            <a:avLst/>
          </a:prstGeom>
        </p:spPr>
      </p:pic>
      <p:sp>
        <p:nvSpPr>
          <p:cNvPr id="14" name="TextBox 13"/>
          <p:cNvSpPr txBox="1"/>
          <p:nvPr/>
        </p:nvSpPr>
        <p:spPr>
          <a:xfrm>
            <a:off x="4064742" y="2682847"/>
            <a:ext cx="5079258" cy="646331"/>
          </a:xfrm>
          <a:prstGeom prst="rect">
            <a:avLst/>
          </a:prstGeom>
          <a:noFill/>
        </p:spPr>
        <p:txBody>
          <a:bodyPr wrap="square" rtlCol="0">
            <a:spAutoFit/>
          </a:bodyPr>
          <a:lstStyle/>
          <a:p>
            <a:pPr algn="just"/>
            <a:r>
              <a:rPr lang="vi-VN" sz="1200" dirty="0">
                <a:solidFill>
                  <a:srgbClr val="FFFF00"/>
                </a:solidFill>
              </a:rPr>
              <a:t>5. Đính kèm cookie cho respons: </a:t>
            </a:r>
            <a:r>
              <a:rPr lang="vi-VN" sz="1200" dirty="0">
                <a:solidFill>
                  <a:schemeClr val="bg1"/>
                </a:solidFill>
              </a:rPr>
              <a:t>Với method cookie trên response object cho phép chúng ta dễ dàng đính kèm một cookie đến response. Chẳng hạn:</a:t>
            </a:r>
          </a:p>
        </p:txBody>
      </p:sp>
      <p:pic>
        <p:nvPicPr>
          <p:cNvPr id="8" name="Picture 7"/>
          <p:cNvPicPr>
            <a:picLocks noChangeAspect="1"/>
          </p:cNvPicPr>
          <p:nvPr/>
        </p:nvPicPr>
        <p:blipFill>
          <a:blip r:embed="rId6"/>
          <a:stretch>
            <a:fillRect/>
          </a:stretch>
        </p:blipFill>
        <p:spPr>
          <a:xfrm>
            <a:off x="4119619" y="3329178"/>
            <a:ext cx="3082115" cy="504894"/>
          </a:xfrm>
          <a:prstGeom prst="rect">
            <a:avLst/>
          </a:prstGeom>
        </p:spPr>
      </p:pic>
      <p:sp>
        <p:nvSpPr>
          <p:cNvPr id="16" name="TextBox 15"/>
          <p:cNvSpPr txBox="1"/>
          <p:nvPr/>
        </p:nvSpPr>
        <p:spPr>
          <a:xfrm>
            <a:off x="4064742" y="3834072"/>
            <a:ext cx="5079258" cy="461665"/>
          </a:xfrm>
          <a:prstGeom prst="rect">
            <a:avLst/>
          </a:prstGeom>
          <a:noFill/>
        </p:spPr>
        <p:txBody>
          <a:bodyPr wrap="square" rtlCol="0">
            <a:spAutoFit/>
          </a:bodyPr>
          <a:lstStyle/>
          <a:p>
            <a:pPr algn="just"/>
            <a:r>
              <a:rPr lang="vi-VN" sz="1200" dirty="0">
                <a:solidFill>
                  <a:srgbClr val="FFFF00"/>
                </a:solidFill>
              </a:rPr>
              <a:t>Method cookie này cũng nhận các tham số đặc biệt khác như setcookie của PHP.</a:t>
            </a:r>
            <a:endParaRPr lang="vi-VN" sz="1200" dirty="0">
              <a:solidFill>
                <a:schemeClr val="bg1"/>
              </a:solidFill>
            </a:endParaRPr>
          </a:p>
        </p:txBody>
      </p:sp>
      <p:pic>
        <p:nvPicPr>
          <p:cNvPr id="10" name="Picture 9"/>
          <p:cNvPicPr>
            <a:picLocks noChangeAspect="1"/>
          </p:cNvPicPr>
          <p:nvPr/>
        </p:nvPicPr>
        <p:blipFill>
          <a:blip r:embed="rId7"/>
          <a:stretch>
            <a:fillRect/>
          </a:stretch>
        </p:blipFill>
        <p:spPr>
          <a:xfrm>
            <a:off x="3864945" y="4480403"/>
            <a:ext cx="5191850" cy="419158"/>
          </a:xfrm>
          <a:prstGeom prst="rect">
            <a:avLst/>
          </a:prstGeom>
        </p:spPr>
      </p:pic>
    </p:spTree>
    <p:extLst>
      <p:ext uri="{BB962C8B-B14F-4D97-AF65-F5344CB8AC3E}">
        <p14:creationId xmlns:p14="http://schemas.microsoft.com/office/powerpoint/2010/main" val="245785912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830997"/>
          </a:xfrm>
          <a:prstGeom prst="rect">
            <a:avLst/>
          </a:prstGeom>
          <a:noFill/>
        </p:spPr>
        <p:txBody>
          <a:bodyPr wrap="square" rtlCol="0">
            <a:spAutoFit/>
          </a:bodyPr>
          <a:lstStyle/>
          <a:p>
            <a:pPr algn="just"/>
            <a:r>
              <a:rPr lang="vi-VN" sz="1200" dirty="0">
                <a:solidFill>
                  <a:srgbClr val="FFFF00"/>
                </a:solidFill>
              </a:rPr>
              <a:t>6. Cookie và mã hóa (Cookie and encryption): </a:t>
            </a:r>
            <a:r>
              <a:rPr lang="vi-VN" sz="1200" dirty="0">
                <a:solidFill>
                  <a:schemeClr val="bg1"/>
                </a:solidFill>
              </a:rPr>
              <a:t>Theo mặc định thì tất cả cookie tạo bởi Laravel đều được mã hóa khi đăng ký để user không thể thay đổi và đọc được chúng.</a:t>
            </a:r>
          </a:p>
        </p:txBody>
      </p:sp>
      <p:sp>
        <p:nvSpPr>
          <p:cNvPr id="18" name="TextBox 17"/>
          <p:cNvSpPr txBox="1"/>
          <p:nvPr/>
        </p:nvSpPr>
        <p:spPr>
          <a:xfrm>
            <a:off x="4064742" y="712169"/>
            <a:ext cx="5079258" cy="646331"/>
          </a:xfrm>
          <a:prstGeom prst="rect">
            <a:avLst/>
          </a:prstGeom>
          <a:noFill/>
        </p:spPr>
        <p:txBody>
          <a:bodyPr wrap="square" rtlCol="0">
            <a:spAutoFit/>
          </a:bodyPr>
          <a:lstStyle/>
          <a:p>
            <a:pPr algn="just"/>
            <a:r>
              <a:rPr lang="vi-VN" sz="1200" dirty="0">
                <a:solidFill>
                  <a:schemeClr val="bg1"/>
                </a:solidFill>
              </a:rPr>
              <a:t>Ngoài ra chúng ta cũng có thể truyền dữ liệu dưới dạng object model nếu chúng ta đang chuyển hướng đến URI có tham số dạng ID. Giá trị ID sẽ được xuất tự động</a:t>
            </a:r>
          </a:p>
        </p:txBody>
      </p:sp>
      <p:sp>
        <p:nvSpPr>
          <p:cNvPr id="14" name="TextBox 13"/>
          <p:cNvSpPr txBox="1"/>
          <p:nvPr/>
        </p:nvSpPr>
        <p:spPr>
          <a:xfrm>
            <a:off x="4064742" y="1543166"/>
            <a:ext cx="5079258" cy="1200329"/>
          </a:xfrm>
          <a:prstGeom prst="rect">
            <a:avLst/>
          </a:prstGeom>
          <a:noFill/>
        </p:spPr>
        <p:txBody>
          <a:bodyPr wrap="square" rtlCol="0">
            <a:spAutoFit/>
          </a:bodyPr>
          <a:lstStyle/>
          <a:p>
            <a:pPr algn="just"/>
            <a:r>
              <a:rPr lang="vi-VN" sz="1200" dirty="0">
                <a:solidFill>
                  <a:srgbClr val="FFFF00"/>
                </a:solidFill>
              </a:rPr>
              <a:t>3. Chuyển hướng đến controller action (Redirecting to controller action): </a:t>
            </a:r>
            <a:r>
              <a:rPr lang="vi-VN" sz="1200" dirty="0">
                <a:solidFill>
                  <a:schemeClr val="bg1"/>
                </a:solidFill>
              </a:rPr>
              <a:t>Chúng ta có thể tạo chuyển hướng đến route chứa controller action thông qua method action. Việc của chúng ta là chỉ cần truyền tên controller và tên method chứa trong route muốn chuyển đến. Nhớ rằng chúng ta không cần phải viết đầy đủ namespace App\Http\Controllers bởi vì RouteServiceProvider đã tự động load cho </a:t>
            </a:r>
            <a:r>
              <a:rPr lang="en-US" sz="1200" dirty="0" err="1" smtClean="0">
                <a:solidFill>
                  <a:schemeClr val="bg1"/>
                </a:solidFill>
              </a:rPr>
              <a:t>chúng</a:t>
            </a:r>
            <a:r>
              <a:rPr lang="en-US" sz="1200" dirty="0" smtClean="0">
                <a:solidFill>
                  <a:schemeClr val="bg1"/>
                </a:solidFill>
              </a:rPr>
              <a:t> ta </a:t>
            </a:r>
            <a:r>
              <a:rPr lang="vi-VN" sz="1200" dirty="0" smtClean="0">
                <a:solidFill>
                  <a:schemeClr val="bg1"/>
                </a:solidFill>
              </a:rPr>
              <a:t> </a:t>
            </a:r>
            <a:r>
              <a:rPr lang="vi-VN" sz="1200" dirty="0">
                <a:solidFill>
                  <a:schemeClr val="bg1"/>
                </a:solidFill>
              </a:rPr>
              <a:t>rồi.</a:t>
            </a:r>
          </a:p>
        </p:txBody>
      </p:sp>
      <p:sp>
        <p:nvSpPr>
          <p:cNvPr id="15" name="TextBox 14"/>
          <p:cNvSpPr txBox="1"/>
          <p:nvPr/>
        </p:nvSpPr>
        <p:spPr>
          <a:xfrm>
            <a:off x="51814" y="1524876"/>
            <a:ext cx="3958791" cy="276999"/>
          </a:xfrm>
          <a:prstGeom prst="rect">
            <a:avLst/>
          </a:prstGeom>
          <a:noFill/>
        </p:spPr>
        <p:txBody>
          <a:bodyPr wrap="square" rtlCol="0">
            <a:spAutoFit/>
          </a:bodyPr>
          <a:lstStyle/>
          <a:p>
            <a:pPr algn="just"/>
            <a:r>
              <a:rPr lang="vi-VN" sz="1200" dirty="0">
                <a:solidFill>
                  <a:srgbClr val="FFFF00"/>
                </a:solidFill>
              </a:rPr>
              <a:t>II. Chuyển hướng (Redirect)</a:t>
            </a:r>
            <a:endParaRPr lang="vi-VN" sz="1200" dirty="0">
              <a:solidFill>
                <a:schemeClr val="bg1"/>
              </a:solidFill>
            </a:endParaRPr>
          </a:p>
        </p:txBody>
      </p:sp>
      <p:sp>
        <p:nvSpPr>
          <p:cNvPr id="17" name="TextBox 16"/>
          <p:cNvSpPr txBox="1"/>
          <p:nvPr/>
        </p:nvSpPr>
        <p:spPr>
          <a:xfrm>
            <a:off x="51814" y="1777376"/>
            <a:ext cx="3958791" cy="1384995"/>
          </a:xfrm>
          <a:prstGeom prst="rect">
            <a:avLst/>
          </a:prstGeom>
          <a:noFill/>
        </p:spPr>
        <p:txBody>
          <a:bodyPr wrap="square" rtlCol="0">
            <a:spAutoFit/>
          </a:bodyPr>
          <a:lstStyle/>
          <a:p>
            <a:pPr algn="just"/>
            <a:r>
              <a:rPr lang="vi-VN" sz="1200" dirty="0">
                <a:solidFill>
                  <a:srgbClr val="FFFF00"/>
                </a:solidFill>
              </a:rPr>
              <a:t>1. Chuyển hướng đến URI (Redirecting to URI)</a:t>
            </a:r>
          </a:p>
          <a:p>
            <a:pPr algn="just"/>
            <a:r>
              <a:rPr lang="vi-VN" sz="1200" dirty="0">
                <a:solidFill>
                  <a:srgbClr val="FFFF00"/>
                </a:solidFill>
              </a:rPr>
              <a:t>Redirect response </a:t>
            </a:r>
            <a:r>
              <a:rPr lang="vi-VN" sz="1200" dirty="0">
                <a:solidFill>
                  <a:schemeClr val="bg1"/>
                </a:solidFill>
              </a:rPr>
              <a:t>khởi tạo từ lớp Illuminate\Http\RedirectResponse, chứa các header thích hợp để xây dựng một redirect response. Trong Laravel có rất nhiều cách để khởi tạo lớp RedirectResponse, nhưng có lẽ đơn giản nhất là sử dụng global helper function redirect.</a:t>
            </a:r>
          </a:p>
        </p:txBody>
      </p:sp>
      <p:pic>
        <p:nvPicPr>
          <p:cNvPr id="3" name="Picture 2"/>
          <p:cNvPicPr>
            <a:picLocks noChangeAspect="1"/>
          </p:cNvPicPr>
          <p:nvPr/>
        </p:nvPicPr>
        <p:blipFill>
          <a:blip r:embed="rId3"/>
          <a:stretch>
            <a:fillRect/>
          </a:stretch>
        </p:blipFill>
        <p:spPr>
          <a:xfrm>
            <a:off x="148073" y="3162371"/>
            <a:ext cx="2234708" cy="474973"/>
          </a:xfrm>
          <a:prstGeom prst="rect">
            <a:avLst/>
          </a:prstGeom>
        </p:spPr>
      </p:pic>
      <p:sp>
        <p:nvSpPr>
          <p:cNvPr id="19" name="TextBox 18"/>
          <p:cNvSpPr txBox="1"/>
          <p:nvPr/>
        </p:nvSpPr>
        <p:spPr>
          <a:xfrm>
            <a:off x="51814" y="3612845"/>
            <a:ext cx="3958791" cy="1384995"/>
          </a:xfrm>
          <a:prstGeom prst="rect">
            <a:avLst/>
          </a:prstGeom>
          <a:noFill/>
        </p:spPr>
        <p:txBody>
          <a:bodyPr wrap="square" rtlCol="0">
            <a:spAutoFit/>
          </a:bodyPr>
          <a:lstStyle/>
          <a:p>
            <a:pPr algn="just"/>
            <a:r>
              <a:rPr lang="vi-VN" sz="1200" dirty="0">
                <a:solidFill>
                  <a:srgbClr val="FFFF00"/>
                </a:solidFill>
              </a:rPr>
              <a:t>2. Chuyển hướng đến route được đặt tên (Redirecting to named route): </a:t>
            </a:r>
            <a:r>
              <a:rPr lang="vi-VN" sz="1200" dirty="0">
                <a:solidFill>
                  <a:schemeClr val="bg1"/>
                </a:solidFill>
              </a:rPr>
              <a:t>Khi gọi method redirect mà không truyền tham số vào, thì một lớp khởi tạo Illuminate\Routing\Redirector sẽ được trả về. Do đó, ta có thể gọi bất kỳ method nào từ lớp Redirector đó. Chẳng hạn để redirect đến named route, bạn chỉ cần kết nối theo phương thức route.</a:t>
            </a:r>
          </a:p>
        </p:txBody>
      </p:sp>
      <p:pic>
        <p:nvPicPr>
          <p:cNvPr id="13" name="Picture 12"/>
          <p:cNvPicPr>
            <a:picLocks noChangeAspect="1"/>
          </p:cNvPicPr>
          <p:nvPr/>
        </p:nvPicPr>
        <p:blipFill>
          <a:blip r:embed="rId4"/>
          <a:stretch>
            <a:fillRect/>
          </a:stretch>
        </p:blipFill>
        <p:spPr>
          <a:xfrm>
            <a:off x="4064742" y="4496624"/>
            <a:ext cx="2480597" cy="501216"/>
          </a:xfrm>
          <a:prstGeom prst="rect">
            <a:avLst/>
          </a:prstGeom>
        </p:spPr>
      </p:pic>
      <p:pic>
        <p:nvPicPr>
          <p:cNvPr id="20" name="Picture 19"/>
          <p:cNvPicPr>
            <a:picLocks noChangeAspect="1"/>
          </p:cNvPicPr>
          <p:nvPr/>
        </p:nvPicPr>
        <p:blipFill>
          <a:blip r:embed="rId5"/>
          <a:stretch>
            <a:fillRect/>
          </a:stretch>
        </p:blipFill>
        <p:spPr>
          <a:xfrm>
            <a:off x="4134902" y="1352306"/>
            <a:ext cx="3343742" cy="209579"/>
          </a:xfrm>
          <a:prstGeom prst="rect">
            <a:avLst/>
          </a:prstGeom>
        </p:spPr>
      </p:pic>
      <p:pic>
        <p:nvPicPr>
          <p:cNvPr id="21" name="Picture 20"/>
          <p:cNvPicPr>
            <a:picLocks noChangeAspect="1"/>
          </p:cNvPicPr>
          <p:nvPr/>
        </p:nvPicPr>
        <p:blipFill>
          <a:blip r:embed="rId6"/>
          <a:stretch>
            <a:fillRect/>
          </a:stretch>
        </p:blipFill>
        <p:spPr>
          <a:xfrm>
            <a:off x="4165601" y="2810118"/>
            <a:ext cx="4001058" cy="1009791"/>
          </a:xfrm>
          <a:prstGeom prst="rect">
            <a:avLst/>
          </a:prstGeom>
        </p:spPr>
      </p:pic>
    </p:spTree>
    <p:extLst>
      <p:ext uri="{BB962C8B-B14F-4D97-AF65-F5344CB8AC3E}">
        <p14:creationId xmlns:p14="http://schemas.microsoft.com/office/powerpoint/2010/main" val="277142404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830997"/>
          </a:xfrm>
          <a:prstGeom prst="rect">
            <a:avLst/>
          </a:prstGeom>
          <a:noFill/>
        </p:spPr>
        <p:txBody>
          <a:bodyPr wrap="square" rtlCol="0">
            <a:spAutoFit/>
          </a:bodyPr>
          <a:lstStyle/>
          <a:p>
            <a:pPr algn="just"/>
            <a:r>
              <a:rPr lang="vi-VN" sz="1200" dirty="0">
                <a:solidFill>
                  <a:srgbClr val="FFFF00"/>
                </a:solidFill>
              </a:rPr>
              <a:t>5. Chuyển hướng với flash session (Redirecting with flash session): </a:t>
            </a:r>
            <a:r>
              <a:rPr lang="vi-VN" sz="1200" dirty="0">
                <a:solidFill>
                  <a:schemeClr val="bg1"/>
                </a:solidFill>
              </a:rPr>
              <a:t>Việc Redirect đến một URL mới và flash session thường được thực hiện cùng một lúc. Chẳng hạn bây giờ chúng ta đăng ký hai route như sau:</a:t>
            </a:r>
          </a:p>
        </p:txBody>
      </p:sp>
      <p:sp>
        <p:nvSpPr>
          <p:cNvPr id="14" name="TextBox 13"/>
          <p:cNvSpPr txBox="1"/>
          <p:nvPr/>
        </p:nvSpPr>
        <p:spPr>
          <a:xfrm>
            <a:off x="3964625" y="732008"/>
            <a:ext cx="5079258" cy="646331"/>
          </a:xfrm>
          <a:prstGeom prst="rect">
            <a:avLst/>
          </a:prstGeom>
          <a:noFill/>
        </p:spPr>
        <p:txBody>
          <a:bodyPr wrap="square" rtlCol="0">
            <a:spAutoFit/>
          </a:bodyPr>
          <a:lstStyle/>
          <a:p>
            <a:pPr algn="just"/>
            <a:r>
              <a:rPr lang="vi-VN" sz="1200" dirty="0">
                <a:solidFill>
                  <a:srgbClr val="FFFF00"/>
                </a:solidFill>
              </a:rPr>
              <a:t>2. JSON response: </a:t>
            </a:r>
            <a:r>
              <a:rPr lang="vi-VN" sz="1200" dirty="0">
                <a:solidFill>
                  <a:schemeClr val="bg1"/>
                </a:solidFill>
              </a:rPr>
              <a:t>Phương thức json sẽ tự động set Content-type: application/json, chuyển đổi các mảng về dạng JSON sử dụng phương thức json_encode của PHP.</a:t>
            </a:r>
          </a:p>
        </p:txBody>
      </p:sp>
      <p:pic>
        <p:nvPicPr>
          <p:cNvPr id="2" name="Picture 1"/>
          <p:cNvPicPr>
            <a:picLocks noChangeAspect="1"/>
          </p:cNvPicPr>
          <p:nvPr/>
        </p:nvPicPr>
        <p:blipFill>
          <a:blip r:embed="rId3"/>
          <a:stretch>
            <a:fillRect/>
          </a:stretch>
        </p:blipFill>
        <p:spPr>
          <a:xfrm>
            <a:off x="155173" y="1519213"/>
            <a:ext cx="3753553" cy="1248233"/>
          </a:xfrm>
          <a:prstGeom prst="rect">
            <a:avLst/>
          </a:prstGeom>
        </p:spPr>
      </p:pic>
      <p:sp>
        <p:nvSpPr>
          <p:cNvPr id="16" name="TextBox 15"/>
          <p:cNvSpPr txBox="1"/>
          <p:nvPr/>
        </p:nvSpPr>
        <p:spPr>
          <a:xfrm>
            <a:off x="79253" y="2739957"/>
            <a:ext cx="3958791" cy="1015663"/>
          </a:xfrm>
          <a:prstGeom prst="rect">
            <a:avLst/>
          </a:prstGeom>
          <a:noFill/>
        </p:spPr>
        <p:txBody>
          <a:bodyPr wrap="square" rtlCol="0">
            <a:spAutoFit/>
          </a:bodyPr>
          <a:lstStyle/>
          <a:p>
            <a:pPr algn="just"/>
            <a:r>
              <a:rPr lang="vi-VN" sz="1200" dirty="0">
                <a:solidFill>
                  <a:srgbClr val="FFFF00"/>
                </a:solidFill>
              </a:rPr>
              <a:t>III. Các loại response khác (Other response types)</a:t>
            </a:r>
          </a:p>
          <a:p>
            <a:pPr algn="just"/>
            <a:r>
              <a:rPr lang="vi-VN" sz="1200" dirty="0">
                <a:solidFill>
                  <a:schemeClr val="bg1"/>
                </a:solidFill>
              </a:rPr>
              <a:t>Method response có thể dùng để khởi tạo các loại response khác khi chúng ta không truyền bất kỳ tham số nào vào nó. Lúc này method response sẽ trả về lớp khởi tạo Illuminate\Contracts\Routing\ResponseFactory.</a:t>
            </a:r>
          </a:p>
        </p:txBody>
      </p:sp>
      <p:sp>
        <p:nvSpPr>
          <p:cNvPr id="22" name="TextBox 21"/>
          <p:cNvSpPr txBox="1"/>
          <p:nvPr/>
        </p:nvSpPr>
        <p:spPr>
          <a:xfrm>
            <a:off x="79252" y="3706640"/>
            <a:ext cx="3958791" cy="646331"/>
          </a:xfrm>
          <a:prstGeom prst="rect">
            <a:avLst/>
          </a:prstGeom>
          <a:noFill/>
        </p:spPr>
        <p:txBody>
          <a:bodyPr wrap="square" rtlCol="0">
            <a:spAutoFit/>
          </a:bodyPr>
          <a:lstStyle/>
          <a:p>
            <a:pPr algn="just"/>
            <a:r>
              <a:rPr lang="vi-VN" sz="1200" dirty="0">
                <a:solidFill>
                  <a:srgbClr val="FFFF00"/>
                </a:solidFill>
              </a:rPr>
              <a:t>1. View response: </a:t>
            </a:r>
            <a:r>
              <a:rPr lang="vi-VN" sz="1200" dirty="0">
                <a:solidFill>
                  <a:schemeClr val="bg1"/>
                </a:solidFill>
              </a:rPr>
              <a:t>Nếu cần kiểm soát trạng thái của response cũng như header mà vẫn muốn trả về nội dung cho user thì bạn có thể làm như sau:</a:t>
            </a:r>
          </a:p>
        </p:txBody>
      </p:sp>
      <p:pic>
        <p:nvPicPr>
          <p:cNvPr id="5" name="Picture 4"/>
          <p:cNvPicPr>
            <a:picLocks noChangeAspect="1"/>
          </p:cNvPicPr>
          <p:nvPr/>
        </p:nvPicPr>
        <p:blipFill>
          <a:blip r:embed="rId4"/>
          <a:stretch>
            <a:fillRect/>
          </a:stretch>
        </p:blipFill>
        <p:spPr>
          <a:xfrm>
            <a:off x="155173" y="4352971"/>
            <a:ext cx="3013465" cy="613205"/>
          </a:xfrm>
          <a:prstGeom prst="rect">
            <a:avLst/>
          </a:prstGeom>
        </p:spPr>
      </p:pic>
      <p:pic>
        <p:nvPicPr>
          <p:cNvPr id="6" name="Picture 5"/>
          <p:cNvPicPr>
            <a:picLocks noChangeAspect="1"/>
          </p:cNvPicPr>
          <p:nvPr/>
        </p:nvPicPr>
        <p:blipFill>
          <a:blip r:embed="rId5"/>
          <a:stretch>
            <a:fillRect/>
          </a:stretch>
        </p:blipFill>
        <p:spPr>
          <a:xfrm>
            <a:off x="4038043" y="1360403"/>
            <a:ext cx="1755382" cy="716126"/>
          </a:xfrm>
          <a:prstGeom prst="rect">
            <a:avLst/>
          </a:prstGeom>
        </p:spPr>
      </p:pic>
      <p:sp>
        <p:nvSpPr>
          <p:cNvPr id="23" name="TextBox 22"/>
          <p:cNvSpPr txBox="1"/>
          <p:nvPr/>
        </p:nvSpPr>
        <p:spPr>
          <a:xfrm>
            <a:off x="3984646" y="2076529"/>
            <a:ext cx="5079258" cy="646331"/>
          </a:xfrm>
          <a:prstGeom prst="rect">
            <a:avLst/>
          </a:prstGeom>
          <a:noFill/>
        </p:spPr>
        <p:txBody>
          <a:bodyPr wrap="square" rtlCol="0">
            <a:spAutoFit/>
          </a:bodyPr>
          <a:lstStyle/>
          <a:p>
            <a:pPr algn="just"/>
            <a:r>
              <a:rPr lang="vi-VN" sz="1200" dirty="0">
                <a:solidFill>
                  <a:srgbClr val="FFFF00"/>
                </a:solidFill>
              </a:rPr>
              <a:t>3. Download file: </a:t>
            </a:r>
            <a:r>
              <a:rPr lang="vi-VN" sz="1200" dirty="0">
                <a:solidFill>
                  <a:schemeClr val="bg1"/>
                </a:solidFill>
              </a:rPr>
              <a:t>Method download thường được sử dụng để tạo một response bắt buộc người dùng download một file tại đường dẫn nhất </a:t>
            </a:r>
            <a:r>
              <a:rPr lang="vi-VN" sz="1200" dirty="0" smtClean="0">
                <a:solidFill>
                  <a:schemeClr val="bg1"/>
                </a:solidFill>
              </a:rPr>
              <a:t>địn</a:t>
            </a:r>
            <a:r>
              <a:rPr lang="en-US" sz="1200" dirty="0" smtClean="0">
                <a:solidFill>
                  <a:schemeClr val="bg1"/>
                </a:solidFill>
              </a:rPr>
              <a:t>h</a:t>
            </a:r>
            <a:endParaRPr lang="vi-VN" sz="1200" dirty="0">
              <a:solidFill>
                <a:schemeClr val="bg1"/>
              </a:solidFill>
            </a:endParaRPr>
          </a:p>
        </p:txBody>
      </p:sp>
      <p:pic>
        <p:nvPicPr>
          <p:cNvPr id="7" name="Picture 6"/>
          <p:cNvPicPr>
            <a:picLocks noChangeAspect="1"/>
          </p:cNvPicPr>
          <p:nvPr/>
        </p:nvPicPr>
        <p:blipFill>
          <a:blip r:embed="rId6"/>
          <a:stretch>
            <a:fillRect/>
          </a:stretch>
        </p:blipFill>
        <p:spPr>
          <a:xfrm>
            <a:off x="4065513" y="2729046"/>
            <a:ext cx="4877481" cy="638264"/>
          </a:xfrm>
          <a:prstGeom prst="rect">
            <a:avLst/>
          </a:prstGeom>
        </p:spPr>
      </p:pic>
    </p:spTree>
    <p:extLst>
      <p:ext uri="{BB962C8B-B14F-4D97-AF65-F5344CB8AC3E}">
        <p14:creationId xmlns:p14="http://schemas.microsoft.com/office/powerpoint/2010/main" val="59594852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830997"/>
          </a:xfrm>
          <a:prstGeom prst="rect">
            <a:avLst/>
          </a:prstGeom>
          <a:noFill/>
        </p:spPr>
        <p:txBody>
          <a:bodyPr wrap="square" rtlCol="0">
            <a:spAutoFit/>
          </a:bodyPr>
          <a:lstStyle/>
          <a:p>
            <a:pPr algn="just"/>
            <a:r>
              <a:rPr lang="vi-VN" sz="1200" dirty="0">
                <a:solidFill>
                  <a:srgbClr val="FFFF00"/>
                </a:solidFill>
              </a:rPr>
              <a:t>5. Chuyển hướng với flash session (Redirecting with flash session): </a:t>
            </a:r>
            <a:r>
              <a:rPr lang="vi-VN" sz="1200" dirty="0">
                <a:solidFill>
                  <a:schemeClr val="bg1"/>
                </a:solidFill>
              </a:rPr>
              <a:t>Việc Redirect đến một URL mới và flash session thường được thực hiện cùng một lúc. Chẳng hạn bây giờ chúng ta đăng ký hai route như sau:</a:t>
            </a:r>
          </a:p>
        </p:txBody>
      </p:sp>
      <p:sp>
        <p:nvSpPr>
          <p:cNvPr id="14" name="TextBox 13"/>
          <p:cNvSpPr txBox="1"/>
          <p:nvPr/>
        </p:nvSpPr>
        <p:spPr>
          <a:xfrm>
            <a:off x="3964625" y="732008"/>
            <a:ext cx="5079258" cy="646331"/>
          </a:xfrm>
          <a:prstGeom prst="rect">
            <a:avLst/>
          </a:prstGeom>
          <a:noFill/>
        </p:spPr>
        <p:txBody>
          <a:bodyPr wrap="square" rtlCol="0">
            <a:spAutoFit/>
          </a:bodyPr>
          <a:lstStyle/>
          <a:p>
            <a:pPr algn="just"/>
            <a:r>
              <a:rPr lang="vi-VN" sz="1200" dirty="0">
                <a:solidFill>
                  <a:srgbClr val="FFFF00"/>
                </a:solidFill>
              </a:rPr>
              <a:t>2. JSON response: </a:t>
            </a:r>
            <a:r>
              <a:rPr lang="vi-VN" sz="1200" dirty="0">
                <a:solidFill>
                  <a:schemeClr val="bg1"/>
                </a:solidFill>
              </a:rPr>
              <a:t>Phương thức json sẽ tự động set Content-type: application/json, chuyển đổi các mảng về dạng JSON sử dụng phương thức json_encode của PHP.</a:t>
            </a:r>
          </a:p>
        </p:txBody>
      </p:sp>
      <p:pic>
        <p:nvPicPr>
          <p:cNvPr id="2" name="Picture 1"/>
          <p:cNvPicPr>
            <a:picLocks noChangeAspect="1"/>
          </p:cNvPicPr>
          <p:nvPr/>
        </p:nvPicPr>
        <p:blipFill>
          <a:blip r:embed="rId3"/>
          <a:stretch>
            <a:fillRect/>
          </a:stretch>
        </p:blipFill>
        <p:spPr>
          <a:xfrm>
            <a:off x="155173" y="1519213"/>
            <a:ext cx="3753553" cy="1248233"/>
          </a:xfrm>
          <a:prstGeom prst="rect">
            <a:avLst/>
          </a:prstGeom>
        </p:spPr>
      </p:pic>
      <p:sp>
        <p:nvSpPr>
          <p:cNvPr id="16" name="TextBox 15"/>
          <p:cNvSpPr txBox="1"/>
          <p:nvPr/>
        </p:nvSpPr>
        <p:spPr>
          <a:xfrm>
            <a:off x="79253" y="2739957"/>
            <a:ext cx="3958791" cy="1015663"/>
          </a:xfrm>
          <a:prstGeom prst="rect">
            <a:avLst/>
          </a:prstGeom>
          <a:noFill/>
        </p:spPr>
        <p:txBody>
          <a:bodyPr wrap="square" rtlCol="0">
            <a:spAutoFit/>
          </a:bodyPr>
          <a:lstStyle/>
          <a:p>
            <a:pPr algn="just"/>
            <a:r>
              <a:rPr lang="vi-VN" sz="1200" dirty="0">
                <a:solidFill>
                  <a:srgbClr val="FFFF00"/>
                </a:solidFill>
              </a:rPr>
              <a:t>III. Các loại response khác (Other response types)</a:t>
            </a:r>
          </a:p>
          <a:p>
            <a:pPr algn="just"/>
            <a:r>
              <a:rPr lang="vi-VN" sz="1200" dirty="0">
                <a:solidFill>
                  <a:schemeClr val="bg1"/>
                </a:solidFill>
              </a:rPr>
              <a:t>Method response có thể dùng để khởi tạo các loại response khác khi chúng ta không truyền bất kỳ tham số nào vào nó. Lúc này method response sẽ trả về lớp khởi tạo Illuminate\Contracts\Routing\ResponseFactory.</a:t>
            </a:r>
          </a:p>
        </p:txBody>
      </p:sp>
      <p:sp>
        <p:nvSpPr>
          <p:cNvPr id="22" name="TextBox 21"/>
          <p:cNvSpPr txBox="1"/>
          <p:nvPr/>
        </p:nvSpPr>
        <p:spPr>
          <a:xfrm>
            <a:off x="79252" y="3706640"/>
            <a:ext cx="3958791" cy="646331"/>
          </a:xfrm>
          <a:prstGeom prst="rect">
            <a:avLst/>
          </a:prstGeom>
          <a:noFill/>
        </p:spPr>
        <p:txBody>
          <a:bodyPr wrap="square" rtlCol="0">
            <a:spAutoFit/>
          </a:bodyPr>
          <a:lstStyle/>
          <a:p>
            <a:pPr algn="just"/>
            <a:r>
              <a:rPr lang="vi-VN" sz="1200" dirty="0">
                <a:solidFill>
                  <a:srgbClr val="FFFF00"/>
                </a:solidFill>
              </a:rPr>
              <a:t>1. View response: </a:t>
            </a:r>
            <a:r>
              <a:rPr lang="vi-VN" sz="1200" dirty="0">
                <a:solidFill>
                  <a:schemeClr val="bg1"/>
                </a:solidFill>
              </a:rPr>
              <a:t>Nếu cần kiểm soát trạng thái của response cũng như header mà vẫn muốn trả về nội dung cho user thì bạn có thể làm như sau:</a:t>
            </a:r>
          </a:p>
        </p:txBody>
      </p:sp>
      <p:pic>
        <p:nvPicPr>
          <p:cNvPr id="5" name="Picture 4"/>
          <p:cNvPicPr>
            <a:picLocks noChangeAspect="1"/>
          </p:cNvPicPr>
          <p:nvPr/>
        </p:nvPicPr>
        <p:blipFill>
          <a:blip r:embed="rId4"/>
          <a:stretch>
            <a:fillRect/>
          </a:stretch>
        </p:blipFill>
        <p:spPr>
          <a:xfrm>
            <a:off x="155173" y="4352971"/>
            <a:ext cx="3013465" cy="613205"/>
          </a:xfrm>
          <a:prstGeom prst="rect">
            <a:avLst/>
          </a:prstGeom>
        </p:spPr>
      </p:pic>
      <p:pic>
        <p:nvPicPr>
          <p:cNvPr id="6" name="Picture 5"/>
          <p:cNvPicPr>
            <a:picLocks noChangeAspect="1"/>
          </p:cNvPicPr>
          <p:nvPr/>
        </p:nvPicPr>
        <p:blipFill>
          <a:blip r:embed="rId5"/>
          <a:stretch>
            <a:fillRect/>
          </a:stretch>
        </p:blipFill>
        <p:spPr>
          <a:xfrm>
            <a:off x="4038043" y="1360403"/>
            <a:ext cx="1755382" cy="716126"/>
          </a:xfrm>
          <a:prstGeom prst="rect">
            <a:avLst/>
          </a:prstGeom>
        </p:spPr>
      </p:pic>
      <p:sp>
        <p:nvSpPr>
          <p:cNvPr id="23" name="TextBox 22"/>
          <p:cNvSpPr txBox="1"/>
          <p:nvPr/>
        </p:nvSpPr>
        <p:spPr>
          <a:xfrm>
            <a:off x="3984646" y="2076529"/>
            <a:ext cx="5079258" cy="646331"/>
          </a:xfrm>
          <a:prstGeom prst="rect">
            <a:avLst/>
          </a:prstGeom>
          <a:noFill/>
        </p:spPr>
        <p:txBody>
          <a:bodyPr wrap="square" rtlCol="0">
            <a:spAutoFit/>
          </a:bodyPr>
          <a:lstStyle/>
          <a:p>
            <a:pPr algn="just"/>
            <a:r>
              <a:rPr lang="vi-VN" sz="1200" dirty="0">
                <a:solidFill>
                  <a:srgbClr val="FFFF00"/>
                </a:solidFill>
              </a:rPr>
              <a:t>3. Download file: </a:t>
            </a:r>
            <a:r>
              <a:rPr lang="vi-VN" sz="1200" dirty="0">
                <a:solidFill>
                  <a:schemeClr val="bg1"/>
                </a:solidFill>
              </a:rPr>
              <a:t>Method download thường được sử dụng để tạo một response bắt buộc người dùng download một file tại đường dẫn nhất </a:t>
            </a:r>
            <a:r>
              <a:rPr lang="vi-VN" sz="1200" dirty="0" smtClean="0">
                <a:solidFill>
                  <a:schemeClr val="bg1"/>
                </a:solidFill>
              </a:rPr>
              <a:t>địn</a:t>
            </a:r>
            <a:r>
              <a:rPr lang="en-US" sz="1200" dirty="0" smtClean="0">
                <a:solidFill>
                  <a:schemeClr val="bg1"/>
                </a:solidFill>
              </a:rPr>
              <a:t>h</a:t>
            </a:r>
            <a:endParaRPr lang="vi-VN" sz="1200" dirty="0">
              <a:solidFill>
                <a:schemeClr val="bg1"/>
              </a:solidFill>
            </a:endParaRPr>
          </a:p>
        </p:txBody>
      </p:sp>
      <p:pic>
        <p:nvPicPr>
          <p:cNvPr id="7" name="Picture 6"/>
          <p:cNvPicPr>
            <a:picLocks noChangeAspect="1"/>
          </p:cNvPicPr>
          <p:nvPr/>
        </p:nvPicPr>
        <p:blipFill>
          <a:blip r:embed="rId6"/>
          <a:stretch>
            <a:fillRect/>
          </a:stretch>
        </p:blipFill>
        <p:spPr>
          <a:xfrm>
            <a:off x="4065513" y="2729046"/>
            <a:ext cx="4877481" cy="638264"/>
          </a:xfrm>
          <a:prstGeom prst="rect">
            <a:avLst/>
          </a:prstGeom>
        </p:spPr>
      </p:pic>
    </p:spTree>
    <p:extLst>
      <p:ext uri="{BB962C8B-B14F-4D97-AF65-F5344CB8AC3E}">
        <p14:creationId xmlns:p14="http://schemas.microsoft.com/office/powerpoint/2010/main" val="421181164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Response Laravel</a:t>
            </a:r>
            <a:endParaRPr lang="en-US" dirty="0">
              <a:solidFill>
                <a:srgbClr val="FFFF00"/>
              </a:solidFill>
            </a:endParaRPr>
          </a:p>
        </p:txBody>
      </p:sp>
      <p:sp>
        <p:nvSpPr>
          <p:cNvPr id="9" name="TextBox 8"/>
          <p:cNvSpPr txBox="1"/>
          <p:nvPr/>
        </p:nvSpPr>
        <p:spPr>
          <a:xfrm>
            <a:off x="52555" y="712169"/>
            <a:ext cx="3958791" cy="1754326"/>
          </a:xfrm>
          <a:prstGeom prst="rect">
            <a:avLst/>
          </a:prstGeom>
          <a:noFill/>
        </p:spPr>
        <p:txBody>
          <a:bodyPr wrap="square" rtlCol="0">
            <a:spAutoFit/>
          </a:bodyPr>
          <a:lstStyle/>
          <a:p>
            <a:pPr algn="just"/>
            <a:r>
              <a:rPr lang="vi-VN" sz="1200" dirty="0">
                <a:solidFill>
                  <a:srgbClr val="FFFF00"/>
                </a:solidFill>
              </a:rPr>
              <a:t>4. Streamed download: </a:t>
            </a:r>
            <a:r>
              <a:rPr lang="vi-VN" sz="1200" dirty="0">
                <a:solidFill>
                  <a:schemeClr val="bg1"/>
                </a:solidFill>
              </a:rPr>
              <a:t>Nếu muốn người dùng download một nội dung nào đó mà chưa được ghi vào file nào trong hệ thống của bạn thì có thể dùng method streamDownload.</a:t>
            </a:r>
          </a:p>
          <a:p>
            <a:pPr algn="just"/>
            <a:r>
              <a:rPr lang="vi-VN" sz="1200" dirty="0">
                <a:solidFill>
                  <a:schemeClr val="bg1"/>
                </a:solidFill>
              </a:rPr>
              <a:t>Phương thức streamDownload sẽ nhận ba tham số:</a:t>
            </a:r>
          </a:p>
          <a:p>
            <a:pPr algn="just"/>
            <a:r>
              <a:rPr lang="vi-VN" sz="1200" dirty="0">
                <a:solidFill>
                  <a:schemeClr val="bg1"/>
                </a:solidFill>
              </a:rPr>
              <a:t>Tham số thứ nhất là một Closure có nhiệm vụ thực hiện xử lý để echo nội dung cho file.</a:t>
            </a:r>
          </a:p>
          <a:p>
            <a:pPr algn="just"/>
            <a:r>
              <a:rPr lang="vi-VN" sz="1200" dirty="0">
                <a:solidFill>
                  <a:schemeClr val="bg1"/>
                </a:solidFill>
              </a:rPr>
              <a:t>Tham số thứ hai là tên file download.</a:t>
            </a:r>
          </a:p>
          <a:p>
            <a:pPr algn="just"/>
            <a:r>
              <a:rPr lang="vi-VN" sz="1200" dirty="0">
                <a:solidFill>
                  <a:schemeClr val="bg1"/>
                </a:solidFill>
              </a:rPr>
              <a:t>Tham số thứ ba (tùy chọn) là các thiết lập header.</a:t>
            </a:r>
            <a:endParaRPr lang="vi-VN" sz="1200" dirty="0">
              <a:solidFill>
                <a:schemeClr val="bg1"/>
              </a:solidFill>
            </a:endParaRPr>
          </a:p>
        </p:txBody>
      </p:sp>
      <p:sp>
        <p:nvSpPr>
          <p:cNvPr id="14" name="TextBox 13"/>
          <p:cNvSpPr txBox="1"/>
          <p:nvPr/>
        </p:nvSpPr>
        <p:spPr>
          <a:xfrm>
            <a:off x="3964625" y="732008"/>
            <a:ext cx="5079258" cy="1938992"/>
          </a:xfrm>
          <a:prstGeom prst="rect">
            <a:avLst/>
          </a:prstGeom>
          <a:noFill/>
        </p:spPr>
        <p:txBody>
          <a:bodyPr wrap="square" rtlCol="0">
            <a:spAutoFit/>
          </a:bodyPr>
          <a:lstStyle/>
          <a:p>
            <a:pPr algn="just"/>
            <a:r>
              <a:rPr lang="vi-VN" sz="1200" dirty="0">
                <a:solidFill>
                  <a:srgbClr val="FFFF00"/>
                </a:solidFill>
              </a:rPr>
              <a:t>IV. Reponse macro:  </a:t>
            </a:r>
            <a:r>
              <a:rPr lang="vi-VN" sz="1200" dirty="0">
                <a:solidFill>
                  <a:schemeClr val="bg1"/>
                </a:solidFill>
              </a:rPr>
              <a:t>Hiểu nôm na thì "Macro" sẽ định nghĩa một lệnh riêng lẻ, trong đó sẽ thực hiện các chuỗi lệnh nào đó để trả về kết quả, đại loại là khá giống với function.</a:t>
            </a:r>
          </a:p>
          <a:p>
            <a:pPr algn="just"/>
            <a:r>
              <a:rPr lang="vi-VN" sz="1200" dirty="0">
                <a:solidFill>
                  <a:schemeClr val="bg1"/>
                </a:solidFill>
              </a:rPr>
              <a:t>Nếu chúng ta tự định nghĩa một loại response tùy chỉnh để sử dụng trong nhiều route và controller, có thể sử dụng phương thức macro của Response facade. Có thể tạo một service provider với tên ResponseMacroServiceProvider chẳng hạn, tại method boot sẽ thực hiện việc định nghĩa các custom response.</a:t>
            </a:r>
          </a:p>
          <a:p>
            <a:pPr algn="just"/>
            <a:r>
              <a:rPr lang="vi-VN" sz="1200" dirty="0">
                <a:solidFill>
                  <a:schemeClr val="bg1"/>
                </a:solidFill>
              </a:rPr>
              <a:t>Chẳng hạn mình muốn tạo một response để có thể trả về chuỗi in hoa, mình sẽ đăng ký với macro như sau:</a:t>
            </a:r>
          </a:p>
        </p:txBody>
      </p:sp>
      <p:sp>
        <p:nvSpPr>
          <p:cNvPr id="22" name="TextBox 21"/>
          <p:cNvSpPr txBox="1"/>
          <p:nvPr/>
        </p:nvSpPr>
        <p:spPr>
          <a:xfrm>
            <a:off x="25855" y="3137110"/>
            <a:ext cx="3958791" cy="1200329"/>
          </a:xfrm>
          <a:prstGeom prst="rect">
            <a:avLst/>
          </a:prstGeom>
          <a:noFill/>
        </p:spPr>
        <p:txBody>
          <a:bodyPr wrap="square" rtlCol="0">
            <a:spAutoFit/>
          </a:bodyPr>
          <a:lstStyle/>
          <a:p>
            <a:pPr algn="just"/>
            <a:r>
              <a:rPr lang="vi-VN" sz="1200" dirty="0">
                <a:solidFill>
                  <a:srgbClr val="FFFF00"/>
                </a:solidFill>
              </a:rPr>
              <a:t>5. File response: </a:t>
            </a:r>
            <a:r>
              <a:rPr lang="vi-VN" sz="1200" dirty="0">
                <a:solidFill>
                  <a:schemeClr val="bg1"/>
                </a:solidFill>
              </a:rPr>
              <a:t>Nếu muốn trả về response của các image, pdf... để hiển thị trên trình duyệt người dùng thay vì tải về, có thể sử dụng method file. Method này chấp nhận tham số thứ nhất là path file cần hiển thị, tham số thứ hai tùy chọn chứa mảng thiết lập header response.</a:t>
            </a:r>
          </a:p>
        </p:txBody>
      </p:sp>
      <p:pic>
        <p:nvPicPr>
          <p:cNvPr id="3" name="Picture 2"/>
          <p:cNvPicPr>
            <a:picLocks noChangeAspect="1"/>
          </p:cNvPicPr>
          <p:nvPr/>
        </p:nvPicPr>
        <p:blipFill>
          <a:blip r:embed="rId3"/>
          <a:stretch>
            <a:fillRect/>
          </a:stretch>
        </p:blipFill>
        <p:spPr>
          <a:xfrm>
            <a:off x="120040" y="2430312"/>
            <a:ext cx="2936860" cy="750451"/>
          </a:xfrm>
          <a:prstGeom prst="rect">
            <a:avLst/>
          </a:prstGeom>
        </p:spPr>
      </p:pic>
      <p:pic>
        <p:nvPicPr>
          <p:cNvPr id="8" name="Picture 7"/>
          <p:cNvPicPr>
            <a:picLocks noChangeAspect="1"/>
          </p:cNvPicPr>
          <p:nvPr/>
        </p:nvPicPr>
        <p:blipFill>
          <a:blip r:embed="rId4"/>
          <a:stretch>
            <a:fillRect/>
          </a:stretch>
        </p:blipFill>
        <p:spPr>
          <a:xfrm>
            <a:off x="174861" y="4379316"/>
            <a:ext cx="2934109" cy="628738"/>
          </a:xfrm>
          <a:prstGeom prst="rect">
            <a:avLst/>
          </a:prstGeom>
        </p:spPr>
      </p:pic>
      <p:pic>
        <p:nvPicPr>
          <p:cNvPr id="10" name="Picture 9"/>
          <p:cNvPicPr>
            <a:picLocks noChangeAspect="1"/>
          </p:cNvPicPr>
          <p:nvPr/>
        </p:nvPicPr>
        <p:blipFill>
          <a:blip r:embed="rId5"/>
          <a:stretch>
            <a:fillRect/>
          </a:stretch>
        </p:blipFill>
        <p:spPr>
          <a:xfrm>
            <a:off x="4154136" y="2940923"/>
            <a:ext cx="3705742" cy="1524213"/>
          </a:xfrm>
          <a:prstGeom prst="rect">
            <a:avLst/>
          </a:prstGeom>
        </p:spPr>
      </p:pic>
    </p:spTree>
    <p:extLst>
      <p:ext uri="{BB962C8B-B14F-4D97-AF65-F5344CB8AC3E}">
        <p14:creationId xmlns:p14="http://schemas.microsoft.com/office/powerpoint/2010/main" val="290860017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URL Laravel</a:t>
            </a:r>
            <a:endParaRPr lang="en-US" dirty="0">
              <a:solidFill>
                <a:srgbClr val="FFFF00"/>
              </a:solidFill>
            </a:endParaRPr>
          </a:p>
        </p:txBody>
      </p:sp>
      <p:sp>
        <p:nvSpPr>
          <p:cNvPr id="9" name="TextBox 8"/>
          <p:cNvSpPr txBox="1"/>
          <p:nvPr/>
        </p:nvSpPr>
        <p:spPr>
          <a:xfrm>
            <a:off x="52555" y="712169"/>
            <a:ext cx="3958791" cy="1015663"/>
          </a:xfrm>
          <a:prstGeom prst="rect">
            <a:avLst/>
          </a:prstGeom>
          <a:noFill/>
        </p:spPr>
        <p:txBody>
          <a:bodyPr wrap="square" rtlCol="0">
            <a:spAutoFit/>
          </a:bodyPr>
          <a:lstStyle/>
          <a:p>
            <a:pPr algn="just"/>
            <a:r>
              <a:rPr lang="vi-VN" sz="1200" dirty="0">
                <a:solidFill>
                  <a:srgbClr val="FFFF00"/>
                </a:solidFill>
              </a:rPr>
              <a:t>I. Cơ bản</a:t>
            </a:r>
          </a:p>
          <a:p>
            <a:pPr algn="just"/>
            <a:r>
              <a:rPr lang="vi-VN" sz="1200" dirty="0">
                <a:solidFill>
                  <a:srgbClr val="FFFF00"/>
                </a:solidFill>
              </a:rPr>
              <a:t>1. Khởi tạo URL cơ bản : </a:t>
            </a:r>
            <a:r>
              <a:rPr lang="vi-VN" sz="1200" dirty="0">
                <a:solidFill>
                  <a:schemeClr val="bg1"/>
                </a:solidFill>
              </a:rPr>
              <a:t>Method url sẽ giúp chúng ta tạo các URL tùy chỉnh cho ứng dụng. Việc khởi tại URL sẽ tự động thêm các scheme (HTTP hoặc HTTPS) và host từ request hiện tại. Tham số của url chính là URI.</a:t>
            </a:r>
            <a:endParaRPr lang="vi-VN" sz="1200" dirty="0">
              <a:solidFill>
                <a:schemeClr val="bg1"/>
              </a:solidFill>
            </a:endParaRPr>
          </a:p>
        </p:txBody>
      </p:sp>
      <p:sp>
        <p:nvSpPr>
          <p:cNvPr id="14" name="TextBox 13"/>
          <p:cNvSpPr txBox="1"/>
          <p:nvPr/>
        </p:nvSpPr>
        <p:spPr>
          <a:xfrm>
            <a:off x="3964625" y="732008"/>
            <a:ext cx="5079258" cy="830997"/>
          </a:xfrm>
          <a:prstGeom prst="rect">
            <a:avLst/>
          </a:prstGeom>
          <a:noFill/>
        </p:spPr>
        <p:txBody>
          <a:bodyPr wrap="square" rtlCol="0">
            <a:spAutoFit/>
          </a:bodyPr>
          <a:lstStyle/>
          <a:p>
            <a:pPr algn="just"/>
            <a:r>
              <a:rPr lang="vi-VN" sz="1200" dirty="0">
                <a:solidFill>
                  <a:srgbClr val="FFFF00"/>
                </a:solidFill>
              </a:rPr>
              <a:t>II. URL của route được đặt tên: </a:t>
            </a:r>
            <a:r>
              <a:rPr lang="vi-VN" sz="1200" dirty="0">
                <a:solidFill>
                  <a:schemeClr val="bg1"/>
                </a:solidFill>
              </a:rPr>
              <a:t>Trong Laravel, có thể đặt tên cho các route để dễ dàng tham chiếu chúng trong ứng dụng của mình. Việc đặt tên cho route giúp tạo URL, redirect và tạo các liên kết một cách linh hoạt và dễ dàng hơn.</a:t>
            </a:r>
          </a:p>
        </p:txBody>
      </p:sp>
      <p:sp>
        <p:nvSpPr>
          <p:cNvPr id="22" name="TextBox 21"/>
          <p:cNvSpPr txBox="1"/>
          <p:nvPr/>
        </p:nvSpPr>
        <p:spPr>
          <a:xfrm>
            <a:off x="29195" y="2309087"/>
            <a:ext cx="3958791" cy="646331"/>
          </a:xfrm>
          <a:prstGeom prst="rect">
            <a:avLst/>
          </a:prstGeom>
          <a:noFill/>
        </p:spPr>
        <p:txBody>
          <a:bodyPr wrap="square" rtlCol="0">
            <a:spAutoFit/>
          </a:bodyPr>
          <a:lstStyle/>
          <a:p>
            <a:pPr algn="just"/>
            <a:r>
              <a:rPr lang="vi-VN" sz="1200" dirty="0">
                <a:solidFill>
                  <a:srgbClr val="FFFF00"/>
                </a:solidFill>
              </a:rPr>
              <a:t>Cũng có thể truyền biến vào method url như sau</a:t>
            </a:r>
            <a:r>
              <a:rPr lang="vi-VN" sz="1200" dirty="0" smtClean="0">
                <a:solidFill>
                  <a:schemeClr val="bg1"/>
                </a:solidFill>
              </a:rPr>
              <a:t>:</a:t>
            </a:r>
            <a:r>
              <a:rPr lang="en-US" sz="1200" dirty="0" smtClean="0">
                <a:solidFill>
                  <a:schemeClr val="bg1"/>
                </a:solidFill>
              </a:rPr>
              <a:t> </a:t>
            </a:r>
            <a:r>
              <a:rPr lang="vi-VN" sz="1200" dirty="0">
                <a:solidFill>
                  <a:schemeClr val="bg1"/>
                </a:solidFill>
              </a:rPr>
              <a:t>Lưu ý: Khi truyền biến vào method url phải sử dụng cặp dấu </a:t>
            </a:r>
            <a:r>
              <a:rPr lang="vi-VN" sz="1200" dirty="0" smtClean="0">
                <a:solidFill>
                  <a:schemeClr val="bg1"/>
                </a:solidFill>
              </a:rPr>
              <a:t>“</a:t>
            </a:r>
            <a:r>
              <a:rPr lang="en-US" sz="1200" dirty="0" smtClean="0">
                <a:solidFill>
                  <a:schemeClr val="bg1"/>
                </a:solidFill>
              </a:rPr>
              <a:t> </a:t>
            </a:r>
            <a:r>
              <a:rPr lang="vi-VN" sz="1200" dirty="0" smtClean="0">
                <a:solidFill>
                  <a:schemeClr val="bg1"/>
                </a:solidFill>
              </a:rPr>
              <a:t>".</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74862" y="1701505"/>
            <a:ext cx="1987662" cy="607582"/>
          </a:xfrm>
          <a:prstGeom prst="rect">
            <a:avLst/>
          </a:prstGeom>
        </p:spPr>
      </p:pic>
      <p:pic>
        <p:nvPicPr>
          <p:cNvPr id="5" name="Picture 4"/>
          <p:cNvPicPr>
            <a:picLocks noChangeAspect="1"/>
          </p:cNvPicPr>
          <p:nvPr/>
        </p:nvPicPr>
        <p:blipFill>
          <a:blip r:embed="rId4"/>
          <a:stretch>
            <a:fillRect/>
          </a:stretch>
        </p:blipFill>
        <p:spPr>
          <a:xfrm>
            <a:off x="174862" y="2940923"/>
            <a:ext cx="2853219" cy="486163"/>
          </a:xfrm>
          <a:prstGeom prst="rect">
            <a:avLst/>
          </a:prstGeom>
        </p:spPr>
      </p:pic>
      <p:sp>
        <p:nvSpPr>
          <p:cNvPr id="12" name="TextBox 11"/>
          <p:cNvSpPr txBox="1"/>
          <p:nvPr/>
        </p:nvSpPr>
        <p:spPr>
          <a:xfrm>
            <a:off x="15678" y="3379863"/>
            <a:ext cx="3958791" cy="1015663"/>
          </a:xfrm>
          <a:prstGeom prst="rect">
            <a:avLst/>
          </a:prstGeom>
          <a:noFill/>
        </p:spPr>
        <p:txBody>
          <a:bodyPr wrap="square" rtlCol="0">
            <a:spAutoFit/>
          </a:bodyPr>
          <a:lstStyle/>
          <a:p>
            <a:pPr algn="just"/>
            <a:r>
              <a:rPr lang="vi-VN" sz="1200" dirty="0">
                <a:solidFill>
                  <a:srgbClr val="FFFF00"/>
                </a:solidFill>
              </a:rPr>
              <a:t>2. Truy cập URL hiện tại </a:t>
            </a:r>
            <a:r>
              <a:rPr lang="vi-VN" sz="1200" dirty="0">
                <a:solidFill>
                  <a:schemeClr val="bg1"/>
                </a:solidFill>
              </a:rPr>
              <a:t>: Nếu như không truyền bất kỳ tham số nào vào url, lớp Illuminate\Routing\UrlGenerator sẽ được trả về. Lúc này có thể gọi các phương thức để lấy thông tin về URL hiện tại.</a:t>
            </a:r>
          </a:p>
        </p:txBody>
      </p:sp>
      <p:pic>
        <p:nvPicPr>
          <p:cNvPr id="6" name="Picture 5"/>
          <p:cNvPicPr>
            <a:picLocks noChangeAspect="1"/>
          </p:cNvPicPr>
          <p:nvPr/>
        </p:nvPicPr>
        <p:blipFill>
          <a:blip r:embed="rId5"/>
          <a:stretch>
            <a:fillRect/>
          </a:stretch>
        </p:blipFill>
        <p:spPr>
          <a:xfrm>
            <a:off x="1094610" y="4147651"/>
            <a:ext cx="2711144" cy="928889"/>
          </a:xfrm>
          <a:prstGeom prst="rect">
            <a:avLst/>
          </a:prstGeom>
        </p:spPr>
      </p:pic>
      <p:sp>
        <p:nvSpPr>
          <p:cNvPr id="15" name="TextBox 14"/>
          <p:cNvSpPr txBox="1"/>
          <p:nvPr/>
        </p:nvSpPr>
        <p:spPr>
          <a:xfrm>
            <a:off x="3974469" y="1557414"/>
            <a:ext cx="5079258" cy="1384995"/>
          </a:xfrm>
          <a:prstGeom prst="rect">
            <a:avLst/>
          </a:prstGeom>
          <a:noFill/>
        </p:spPr>
        <p:txBody>
          <a:bodyPr wrap="square" rtlCol="0">
            <a:spAutoFit/>
          </a:bodyPr>
          <a:lstStyle/>
          <a:p>
            <a:pPr algn="just"/>
            <a:r>
              <a:rPr lang="vi-VN" sz="1200" dirty="0">
                <a:solidFill>
                  <a:srgbClr val="FFFF00"/>
                </a:solidFill>
              </a:rPr>
              <a:t>II. Signed URL: </a:t>
            </a:r>
            <a:r>
              <a:rPr lang="vi-VN" sz="1200" dirty="0">
                <a:solidFill>
                  <a:schemeClr val="bg1"/>
                </a:solidFill>
              </a:rPr>
              <a:t>Signed URL là một dạng URL được đăng ký tồn tại trong một thời gian nhất định, bao gồm các mã token. Thường được ứng dụng để làm liên kết đổi mật khẩu, xác thực thông tin hoặc đơn giản là chuỗi token xác thực trong mỗi request admin-side. Laravel cho phép chúng ta dễ dàng tạo một "signed URL" với các named route. Các signed URL này có mã token nối với query signature xác minh rằng URL này là duy nhất.</a:t>
            </a:r>
          </a:p>
        </p:txBody>
      </p:sp>
      <p:pic>
        <p:nvPicPr>
          <p:cNvPr id="7" name="Picture 6"/>
          <p:cNvPicPr>
            <a:picLocks noChangeAspect="1"/>
          </p:cNvPicPr>
          <p:nvPr/>
        </p:nvPicPr>
        <p:blipFill>
          <a:blip r:embed="rId6"/>
          <a:stretch>
            <a:fillRect/>
          </a:stretch>
        </p:blipFill>
        <p:spPr>
          <a:xfrm>
            <a:off x="4080428" y="2935602"/>
            <a:ext cx="3221423" cy="633576"/>
          </a:xfrm>
          <a:prstGeom prst="rect">
            <a:avLst/>
          </a:prstGeom>
        </p:spPr>
      </p:pic>
      <p:sp>
        <p:nvSpPr>
          <p:cNvPr id="16" name="TextBox 15"/>
          <p:cNvSpPr txBox="1"/>
          <p:nvPr/>
        </p:nvSpPr>
        <p:spPr>
          <a:xfrm>
            <a:off x="3987986" y="3455153"/>
            <a:ext cx="5079258" cy="1015663"/>
          </a:xfrm>
          <a:prstGeom prst="rect">
            <a:avLst/>
          </a:prstGeom>
          <a:noFill/>
        </p:spPr>
        <p:txBody>
          <a:bodyPr wrap="square" rtlCol="0">
            <a:spAutoFit/>
          </a:bodyPr>
          <a:lstStyle/>
          <a:p>
            <a:pPr algn="just"/>
            <a:r>
              <a:rPr lang="vi-VN" sz="1200" dirty="0">
                <a:solidFill>
                  <a:srgbClr val="FFFF00"/>
                </a:solidFill>
              </a:rPr>
              <a:t>Method signedRoute này sẽ nhận hai tham số:</a:t>
            </a:r>
          </a:p>
          <a:p>
            <a:pPr algn="just"/>
            <a:r>
              <a:rPr lang="vi-VN" sz="1200" dirty="0">
                <a:solidFill>
                  <a:schemeClr val="bg1"/>
                </a:solidFill>
              </a:rPr>
              <a:t>Tham số thứ nhất chính là name route mà chúng ta muốn tạo signed URL.</a:t>
            </a:r>
          </a:p>
          <a:p>
            <a:pPr algn="just"/>
            <a:r>
              <a:rPr lang="vi-VN" sz="1200" dirty="0">
                <a:solidFill>
                  <a:schemeClr val="bg1"/>
                </a:solidFill>
              </a:rPr>
              <a:t>Tham số thứ hai (tùy chọn) là các dữ liệu truyền cho tham số URI của route.</a:t>
            </a:r>
          </a:p>
        </p:txBody>
      </p:sp>
    </p:spTree>
    <p:extLst>
      <p:ext uri="{BB962C8B-B14F-4D97-AF65-F5344CB8AC3E}">
        <p14:creationId xmlns:p14="http://schemas.microsoft.com/office/powerpoint/2010/main" val="3823368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09078" y="864356"/>
            <a:ext cx="4206601" cy="523220"/>
          </a:xfrm>
          <a:prstGeom prst="rect">
            <a:avLst/>
          </a:prstGeom>
          <a:noFill/>
        </p:spPr>
        <p:txBody>
          <a:bodyPr wrap="none" rtlCol="0">
            <a:spAutoFit/>
          </a:bodyPr>
          <a:lstStyle/>
          <a:p>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việc</a:t>
            </a:r>
            <a:r>
              <a:rPr lang="en-US" dirty="0" smtClean="0">
                <a:solidFill>
                  <a:srgbClr val="FFFF00"/>
                </a:solidFill>
              </a:rPr>
              <a:t> </a:t>
            </a:r>
            <a:r>
              <a:rPr lang="en-US" dirty="0" err="1" smtClean="0">
                <a:solidFill>
                  <a:srgbClr val="FFFF00"/>
                </a:solidFill>
              </a:rPr>
              <a:t>xuất</a:t>
            </a:r>
            <a:r>
              <a:rPr lang="en-US" dirty="0" smtClean="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ra</a:t>
            </a:r>
            <a:r>
              <a:rPr lang="en-US" dirty="0">
                <a:solidFill>
                  <a:srgbClr val="FFFF00"/>
                </a:solidFill>
              </a:rPr>
              <a:t> </a:t>
            </a:r>
            <a:r>
              <a:rPr lang="en-US" dirty="0" err="1">
                <a:solidFill>
                  <a:srgbClr val="FFFF00"/>
                </a:solidFill>
              </a:rPr>
              <a:t>trình</a:t>
            </a:r>
            <a:r>
              <a:rPr lang="en-US" dirty="0">
                <a:solidFill>
                  <a:srgbClr val="FFFF00"/>
                </a:solidFill>
              </a:rPr>
              <a:t> </a:t>
            </a:r>
            <a:r>
              <a:rPr lang="en-US" dirty="0" err="1">
                <a:solidFill>
                  <a:srgbClr val="FFFF00"/>
                </a:solidFill>
              </a:rPr>
              <a:t>duyệt</a:t>
            </a:r>
            <a:r>
              <a:rPr lang="en-US" dirty="0">
                <a:solidFill>
                  <a:srgbClr val="FFFF00"/>
                </a:solidFill>
              </a:rPr>
              <a:t> </a:t>
            </a:r>
            <a:r>
              <a:rPr lang="en-US" dirty="0" err="1" smtClean="0">
                <a:solidFill>
                  <a:srgbClr val="FFFF00"/>
                </a:solidFill>
              </a:rPr>
              <a:t>trong</a:t>
            </a:r>
            <a:r>
              <a:rPr lang="en-US" dirty="0" smtClean="0">
                <a:solidFill>
                  <a:srgbClr val="FFFF00"/>
                </a:solidFill>
              </a:rPr>
              <a:t> PHP</a:t>
            </a:r>
          </a:p>
          <a:p>
            <a:endParaRPr lang="en-US" dirty="0">
              <a:solidFill>
                <a:srgbClr val="FFFF00"/>
              </a:solidFill>
            </a:endParaRPr>
          </a:p>
        </p:txBody>
      </p:sp>
      <p:sp>
        <p:nvSpPr>
          <p:cNvPr id="9" name="TextBox 8"/>
          <p:cNvSpPr txBox="1"/>
          <p:nvPr/>
        </p:nvSpPr>
        <p:spPr>
          <a:xfrm>
            <a:off x="333724" y="1774464"/>
            <a:ext cx="3244895"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echo()</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715280" y="2351536"/>
            <a:ext cx="2257740" cy="752580"/>
          </a:xfrm>
          <a:prstGeom prst="rect">
            <a:avLst/>
          </a:prstGeom>
        </p:spPr>
      </p:pic>
      <p:sp>
        <p:nvSpPr>
          <p:cNvPr id="10" name="TextBox 9"/>
          <p:cNvSpPr txBox="1"/>
          <p:nvPr/>
        </p:nvSpPr>
        <p:spPr>
          <a:xfrm>
            <a:off x="4397353" y="1778011"/>
            <a:ext cx="3244895"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a:solidFill>
                  <a:srgbClr val="FFFF00"/>
                </a:solidFill>
              </a:rPr>
              <a:t>print</a:t>
            </a:r>
            <a:r>
              <a:rPr lang="en-US" dirty="0"/>
              <a:t> </a:t>
            </a:r>
            <a:r>
              <a:rPr lang="en-US" dirty="0" smtClean="0">
                <a:solidFill>
                  <a:srgbClr val="FFFF00"/>
                </a:solidFill>
              </a:rPr>
              <a:t>()</a:t>
            </a:r>
            <a:endParaRPr lang="en-US" dirty="0">
              <a:solidFill>
                <a:srgbClr val="FFFF00"/>
              </a:solidFill>
            </a:endParaRPr>
          </a:p>
        </p:txBody>
      </p:sp>
      <p:pic>
        <p:nvPicPr>
          <p:cNvPr id="6" name="Picture 5"/>
          <p:cNvPicPr>
            <a:picLocks noChangeAspect="1"/>
          </p:cNvPicPr>
          <p:nvPr/>
        </p:nvPicPr>
        <p:blipFill>
          <a:blip r:embed="rId4"/>
          <a:stretch>
            <a:fillRect/>
          </a:stretch>
        </p:blipFill>
        <p:spPr>
          <a:xfrm>
            <a:off x="4753255" y="2351536"/>
            <a:ext cx="1962424" cy="847843"/>
          </a:xfrm>
          <a:prstGeom prst="rect">
            <a:avLst/>
          </a:prstGeom>
        </p:spPr>
      </p:pic>
      <p:sp>
        <p:nvSpPr>
          <p:cNvPr id="14" name="TextBox 13"/>
          <p:cNvSpPr txBox="1"/>
          <p:nvPr/>
        </p:nvSpPr>
        <p:spPr>
          <a:xfrm>
            <a:off x="333724" y="3219522"/>
            <a:ext cx="3244895"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err="1">
                <a:solidFill>
                  <a:srgbClr val="FFFF00"/>
                </a:solidFill>
              </a:rPr>
              <a:t>printf</a:t>
            </a:r>
            <a:r>
              <a:rPr lang="en-US" dirty="0"/>
              <a:t> </a:t>
            </a:r>
            <a:r>
              <a:rPr lang="en-US" dirty="0" smtClean="0">
                <a:solidFill>
                  <a:srgbClr val="FFFF00"/>
                </a:solidFill>
              </a:rPr>
              <a:t>()</a:t>
            </a:r>
            <a:endParaRPr lang="en-US" dirty="0">
              <a:solidFill>
                <a:srgbClr val="FFFF00"/>
              </a:solidFill>
            </a:endParaRPr>
          </a:p>
        </p:txBody>
      </p:sp>
      <p:sp>
        <p:nvSpPr>
          <p:cNvPr id="15" name="TextBox 14"/>
          <p:cNvSpPr txBox="1"/>
          <p:nvPr/>
        </p:nvSpPr>
        <p:spPr>
          <a:xfrm>
            <a:off x="4397352" y="3311238"/>
            <a:ext cx="3244895"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srgbClr val="FFFF00"/>
                </a:solidFill>
              </a:rPr>
              <a:t>Cách</a:t>
            </a:r>
            <a:r>
              <a:rPr lang="en-US" dirty="0" smtClean="0">
                <a:solidFill>
                  <a:srgbClr val="FFFF00"/>
                </a:solidFill>
              </a:rPr>
              <a:t> </a:t>
            </a:r>
            <a:r>
              <a:rPr lang="en-US" dirty="0" err="1" smtClean="0">
                <a:solidFill>
                  <a:srgbClr val="FFFF00"/>
                </a:solidFill>
              </a:rPr>
              <a:t>thứ</a:t>
            </a:r>
            <a:r>
              <a:rPr lang="en-US" dirty="0" smtClean="0">
                <a:solidFill>
                  <a:srgbClr val="FFFF00"/>
                </a:solidFill>
              </a:rPr>
              <a:t> </a:t>
            </a:r>
            <a:r>
              <a:rPr lang="en-US" dirty="0" err="1" smtClean="0">
                <a:solidFill>
                  <a:srgbClr val="FFFF00"/>
                </a:solidFill>
              </a:rPr>
              <a:t>nhất</a:t>
            </a:r>
            <a:r>
              <a:rPr lang="en-US" dirty="0" smtClean="0">
                <a:solidFill>
                  <a:srgbClr val="FFFF00"/>
                </a:solidFill>
              </a:rPr>
              <a:t> </a:t>
            </a:r>
            <a:r>
              <a:rPr lang="en-US" dirty="0" err="1" smtClean="0">
                <a:solidFill>
                  <a:srgbClr val="FFFF00"/>
                </a:solidFill>
              </a:rPr>
              <a:t>sử</a:t>
            </a:r>
            <a:r>
              <a:rPr lang="en-US" dirty="0" smtClean="0">
                <a:solidFill>
                  <a:srgbClr val="FFFF00"/>
                </a:solidFill>
              </a:rPr>
              <a:t> </a:t>
            </a:r>
            <a:r>
              <a:rPr lang="en-US" dirty="0" err="1" smtClean="0">
                <a:solidFill>
                  <a:srgbClr val="FFFF00"/>
                </a:solidFill>
              </a:rPr>
              <a:t>dụng</a:t>
            </a:r>
            <a:r>
              <a:rPr lang="en-US" dirty="0" smtClean="0">
                <a:solidFill>
                  <a:srgbClr val="FFFF00"/>
                </a:solidFill>
              </a:rPr>
              <a:t> </a:t>
            </a:r>
            <a:r>
              <a:rPr lang="en-US" dirty="0" err="1" smtClean="0">
                <a:solidFill>
                  <a:srgbClr val="FFFF00"/>
                </a:solidFill>
              </a:rPr>
              <a:t>sprintf</a:t>
            </a:r>
            <a:r>
              <a:rPr lang="en-US" dirty="0" smtClean="0"/>
              <a:t> </a:t>
            </a:r>
            <a:r>
              <a:rPr lang="en-US" dirty="0" smtClean="0">
                <a:solidFill>
                  <a:srgbClr val="FFFF00"/>
                </a:solidFill>
              </a:rPr>
              <a:t>()</a:t>
            </a:r>
            <a:endParaRPr lang="en-US" dirty="0">
              <a:solidFill>
                <a:srgbClr val="FFFF00"/>
              </a:solidFill>
            </a:endParaRPr>
          </a:p>
        </p:txBody>
      </p:sp>
      <p:pic>
        <p:nvPicPr>
          <p:cNvPr id="13" name="Picture 12"/>
          <p:cNvPicPr>
            <a:picLocks noChangeAspect="1"/>
          </p:cNvPicPr>
          <p:nvPr/>
        </p:nvPicPr>
        <p:blipFill>
          <a:blip r:embed="rId5"/>
          <a:stretch>
            <a:fillRect/>
          </a:stretch>
        </p:blipFill>
        <p:spPr>
          <a:xfrm>
            <a:off x="715280" y="3784950"/>
            <a:ext cx="2886478" cy="790685"/>
          </a:xfrm>
          <a:prstGeom prst="rect">
            <a:avLst/>
          </a:prstGeom>
        </p:spPr>
      </p:pic>
      <p:pic>
        <p:nvPicPr>
          <p:cNvPr id="16" name="Picture 15"/>
          <p:cNvPicPr>
            <a:picLocks noChangeAspect="1"/>
          </p:cNvPicPr>
          <p:nvPr/>
        </p:nvPicPr>
        <p:blipFill>
          <a:blip r:embed="rId6"/>
          <a:stretch>
            <a:fillRect/>
          </a:stretch>
        </p:blipFill>
        <p:spPr>
          <a:xfrm>
            <a:off x="4571362" y="3734807"/>
            <a:ext cx="4158822" cy="933580"/>
          </a:xfrm>
          <a:prstGeom prst="rect">
            <a:avLst/>
          </a:prstGeom>
        </p:spPr>
      </p:pic>
    </p:spTree>
    <p:extLst>
      <p:ext uri="{BB962C8B-B14F-4D97-AF65-F5344CB8AC3E}">
        <p14:creationId xmlns:p14="http://schemas.microsoft.com/office/powerpoint/2010/main" val="94133234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URL Laravel</a:t>
            </a:r>
            <a:endParaRPr lang="en-US" dirty="0">
              <a:solidFill>
                <a:srgbClr val="FFFF00"/>
              </a:solidFill>
            </a:endParaRPr>
          </a:p>
        </p:txBody>
      </p:sp>
      <p:sp>
        <p:nvSpPr>
          <p:cNvPr id="9" name="TextBox 8"/>
          <p:cNvSpPr txBox="1"/>
          <p:nvPr/>
        </p:nvSpPr>
        <p:spPr>
          <a:xfrm>
            <a:off x="52555" y="712169"/>
            <a:ext cx="3958791" cy="646331"/>
          </a:xfrm>
          <a:prstGeom prst="rect">
            <a:avLst/>
          </a:prstGeom>
          <a:noFill/>
        </p:spPr>
        <p:txBody>
          <a:bodyPr wrap="square" rtlCol="0">
            <a:spAutoFit/>
          </a:bodyPr>
          <a:lstStyle/>
          <a:p>
            <a:pPr algn="just"/>
            <a:r>
              <a:rPr lang="vi-VN" sz="1200" dirty="0">
                <a:solidFill>
                  <a:srgbClr val="FFFF00"/>
                </a:solidFill>
              </a:rPr>
              <a:t>Nếu ứng dụng cần quy định thời gian tồn tại cho các signed URL thì có thể sử dụng method temporarySignedRoute.</a:t>
            </a:r>
            <a:endParaRPr lang="vi-VN" sz="1200" dirty="0">
              <a:solidFill>
                <a:schemeClr val="bg1"/>
              </a:solidFill>
            </a:endParaRPr>
          </a:p>
        </p:txBody>
      </p:sp>
      <p:sp>
        <p:nvSpPr>
          <p:cNvPr id="14" name="TextBox 13"/>
          <p:cNvSpPr txBox="1"/>
          <p:nvPr/>
        </p:nvSpPr>
        <p:spPr>
          <a:xfrm>
            <a:off x="3964625" y="732008"/>
            <a:ext cx="5079258" cy="1015663"/>
          </a:xfrm>
          <a:prstGeom prst="rect">
            <a:avLst/>
          </a:prstGeom>
          <a:noFill/>
        </p:spPr>
        <p:txBody>
          <a:bodyPr wrap="square" rtlCol="0">
            <a:spAutoFit/>
          </a:bodyPr>
          <a:lstStyle/>
          <a:p>
            <a:pPr algn="just"/>
            <a:r>
              <a:rPr lang="vi-VN" sz="1200" dirty="0">
                <a:solidFill>
                  <a:schemeClr val="bg1"/>
                </a:solidFill>
              </a:rPr>
              <a:t>Middleware này có công dụng sẽ kiểm tra xem URL truy cập vào route có phải là một signed URL xác thực hay không, nếu khớp thì nó sẽ cho phép truy cập route, còn không thì nó sẽ trả về trang lỗi 403.</a:t>
            </a:r>
          </a:p>
          <a:p>
            <a:pPr algn="just"/>
            <a:r>
              <a:rPr lang="vi-VN" sz="1200" dirty="0">
                <a:solidFill>
                  <a:schemeClr val="bg1"/>
                </a:solidFill>
              </a:rPr>
              <a:t>Lưu ý: Signed URL của từng named route chỉ khởi tạo một lần trong phiên làm việc trình duyệt đối với mỗi người dùng.</a:t>
            </a:r>
          </a:p>
        </p:txBody>
      </p:sp>
      <p:sp>
        <p:nvSpPr>
          <p:cNvPr id="22" name="TextBox 21"/>
          <p:cNvSpPr txBox="1"/>
          <p:nvPr/>
        </p:nvSpPr>
        <p:spPr>
          <a:xfrm>
            <a:off x="29195" y="1808689"/>
            <a:ext cx="3958791" cy="830997"/>
          </a:xfrm>
          <a:prstGeom prst="rect">
            <a:avLst/>
          </a:prstGeom>
          <a:noFill/>
        </p:spPr>
        <p:txBody>
          <a:bodyPr wrap="square" rtlCol="0">
            <a:spAutoFit/>
          </a:bodyPr>
          <a:lstStyle/>
          <a:p>
            <a:pPr algn="just"/>
            <a:r>
              <a:rPr lang="vi-VN" sz="1200" dirty="0">
                <a:solidFill>
                  <a:srgbClr val="FFFF00"/>
                </a:solidFill>
              </a:rPr>
              <a:t>Khác với signedRoute, phương thức này sẽ thêm một tham số thời gian tồn tại của signed URL dưới dạng datetime. Chúng ta có thể sử dụng các method addSeconds, addHours... để tùy biến giới hạn thời gian.</a:t>
            </a:r>
            <a:endParaRPr lang="vi-VN" sz="1200" dirty="0">
              <a:solidFill>
                <a:schemeClr val="bg1"/>
              </a:solidFill>
            </a:endParaRPr>
          </a:p>
        </p:txBody>
      </p:sp>
      <p:sp>
        <p:nvSpPr>
          <p:cNvPr id="15" name="TextBox 14"/>
          <p:cNvSpPr txBox="1"/>
          <p:nvPr/>
        </p:nvSpPr>
        <p:spPr>
          <a:xfrm>
            <a:off x="3948779" y="1747671"/>
            <a:ext cx="5079258" cy="830997"/>
          </a:xfrm>
          <a:prstGeom prst="rect">
            <a:avLst/>
          </a:prstGeom>
          <a:noFill/>
        </p:spPr>
        <p:txBody>
          <a:bodyPr wrap="square" rtlCol="0">
            <a:spAutoFit/>
          </a:bodyPr>
          <a:lstStyle/>
          <a:p>
            <a:pPr algn="just"/>
            <a:r>
              <a:rPr lang="vi-VN" sz="1200" dirty="0">
                <a:solidFill>
                  <a:srgbClr val="FFFF00"/>
                </a:solidFill>
              </a:rPr>
              <a:t>IV. URL của controller action: </a:t>
            </a:r>
            <a:r>
              <a:rPr lang="vi-VN" sz="1200" dirty="0">
                <a:solidFill>
                  <a:schemeClr val="bg1"/>
                </a:solidFill>
              </a:rPr>
              <a:t>Với method action,  chỉ cần truyền controller action đã định nghĩa, nó sẽ trả về URL đầy đủ của route chứa controller action đó. Có thể truyền controller action theo dạng chuỗi Namespace\NameController@method hoặc dưới dạng mảng.</a:t>
            </a:r>
          </a:p>
        </p:txBody>
      </p:sp>
      <p:sp>
        <p:nvSpPr>
          <p:cNvPr id="16" name="TextBox 15"/>
          <p:cNvSpPr txBox="1"/>
          <p:nvPr/>
        </p:nvSpPr>
        <p:spPr>
          <a:xfrm>
            <a:off x="3956702" y="2506174"/>
            <a:ext cx="5079258" cy="461665"/>
          </a:xfrm>
          <a:prstGeom prst="rect">
            <a:avLst/>
          </a:prstGeom>
          <a:noFill/>
        </p:spPr>
        <p:txBody>
          <a:bodyPr wrap="square" rtlCol="0">
            <a:spAutoFit/>
          </a:bodyPr>
          <a:lstStyle/>
          <a:p>
            <a:pPr algn="just"/>
            <a:r>
              <a:rPr lang="en-US" sz="1200" dirty="0" err="1">
                <a:solidFill>
                  <a:srgbClr val="FFFF00"/>
                </a:solidFill>
              </a:rPr>
              <a:t>Dạng</a:t>
            </a:r>
            <a:r>
              <a:rPr lang="en-US" sz="1200" dirty="0">
                <a:solidFill>
                  <a:srgbClr val="FFFF00"/>
                </a:solidFill>
              </a:rPr>
              <a:t> </a:t>
            </a:r>
            <a:r>
              <a:rPr lang="en-US" sz="1200" dirty="0" err="1">
                <a:solidFill>
                  <a:srgbClr val="FFFF00"/>
                </a:solidFill>
              </a:rPr>
              <a:t>chuỗi</a:t>
            </a:r>
            <a:r>
              <a:rPr lang="en-US" sz="1200" dirty="0">
                <a:solidFill>
                  <a:srgbClr val="FFFF00"/>
                </a:solidFill>
              </a:rPr>
              <a:t>: </a:t>
            </a:r>
            <a:r>
              <a:rPr lang="en-US" sz="1200" dirty="0">
                <a:solidFill>
                  <a:schemeClr val="bg1"/>
                </a:solidFill>
              </a:rPr>
              <a:t>$</a:t>
            </a:r>
            <a:r>
              <a:rPr lang="en-US" sz="1200" dirty="0" err="1">
                <a:solidFill>
                  <a:schemeClr val="bg1"/>
                </a:solidFill>
              </a:rPr>
              <a:t>url</a:t>
            </a:r>
            <a:r>
              <a:rPr lang="en-US" sz="1200" dirty="0">
                <a:solidFill>
                  <a:schemeClr val="bg1"/>
                </a:solidFill>
              </a:rPr>
              <a:t> = action('</a:t>
            </a:r>
            <a:r>
              <a:rPr lang="en-US" sz="1200" dirty="0" err="1">
                <a:solidFill>
                  <a:schemeClr val="bg1"/>
                </a:solidFill>
              </a:rPr>
              <a:t>HomeController@index</a:t>
            </a:r>
            <a:r>
              <a:rPr lang="en-US" sz="1200" dirty="0">
                <a:solidFill>
                  <a:schemeClr val="bg1"/>
                </a:solidFill>
              </a:rPr>
              <a:t>');</a:t>
            </a:r>
          </a:p>
          <a:p>
            <a:pPr algn="just"/>
            <a:r>
              <a:rPr lang="en-US" sz="1200" dirty="0" err="1">
                <a:solidFill>
                  <a:srgbClr val="FFFF00"/>
                </a:solidFill>
              </a:rPr>
              <a:t>Dạng</a:t>
            </a:r>
            <a:r>
              <a:rPr lang="en-US" sz="1200" dirty="0">
                <a:solidFill>
                  <a:srgbClr val="FFFF00"/>
                </a:solidFill>
              </a:rPr>
              <a:t> </a:t>
            </a:r>
            <a:r>
              <a:rPr lang="en-US" sz="1200" dirty="0" err="1">
                <a:solidFill>
                  <a:srgbClr val="FFFF00"/>
                </a:solidFill>
              </a:rPr>
              <a:t>mảng</a:t>
            </a:r>
            <a:r>
              <a:rPr lang="en-US" sz="1200" dirty="0" smtClean="0">
                <a:solidFill>
                  <a:srgbClr val="FFFF00"/>
                </a:solidFill>
              </a:rPr>
              <a:t>: </a:t>
            </a:r>
            <a:r>
              <a:rPr lang="en-US" sz="1200" dirty="0" smtClean="0">
                <a:solidFill>
                  <a:schemeClr val="bg1"/>
                </a:solidFill>
              </a:rPr>
              <a:t>$</a:t>
            </a:r>
            <a:r>
              <a:rPr lang="en-US" sz="1200" dirty="0" err="1">
                <a:solidFill>
                  <a:schemeClr val="bg1"/>
                </a:solidFill>
              </a:rPr>
              <a:t>url</a:t>
            </a:r>
            <a:r>
              <a:rPr lang="en-US" sz="1200" dirty="0">
                <a:solidFill>
                  <a:schemeClr val="bg1"/>
                </a:solidFill>
              </a:rPr>
              <a:t> = action([</a:t>
            </a:r>
            <a:r>
              <a:rPr lang="en-US" sz="1200" dirty="0" err="1">
                <a:solidFill>
                  <a:schemeClr val="bg1"/>
                </a:solidFill>
              </a:rPr>
              <a:t>HomeController</a:t>
            </a:r>
            <a:r>
              <a:rPr lang="en-US" sz="1200" dirty="0">
                <a:solidFill>
                  <a:schemeClr val="bg1"/>
                </a:solidFill>
              </a:rPr>
              <a:t>::class, 'index'])</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20140" y="1358500"/>
            <a:ext cx="3737694" cy="450852"/>
          </a:xfrm>
          <a:prstGeom prst="rect">
            <a:avLst/>
          </a:prstGeom>
        </p:spPr>
      </p:pic>
      <p:pic>
        <p:nvPicPr>
          <p:cNvPr id="8" name="Picture 7"/>
          <p:cNvPicPr>
            <a:picLocks noChangeAspect="1"/>
          </p:cNvPicPr>
          <p:nvPr/>
        </p:nvPicPr>
        <p:blipFill>
          <a:blip r:embed="rId4"/>
          <a:stretch>
            <a:fillRect/>
          </a:stretch>
        </p:blipFill>
        <p:spPr>
          <a:xfrm>
            <a:off x="120140" y="2595572"/>
            <a:ext cx="3737694" cy="1313636"/>
          </a:xfrm>
          <a:prstGeom prst="rect">
            <a:avLst/>
          </a:prstGeom>
        </p:spPr>
      </p:pic>
      <p:sp>
        <p:nvSpPr>
          <p:cNvPr id="17" name="TextBox 16"/>
          <p:cNvSpPr txBox="1"/>
          <p:nvPr/>
        </p:nvSpPr>
        <p:spPr>
          <a:xfrm>
            <a:off x="52555" y="3864431"/>
            <a:ext cx="3958791" cy="830997"/>
          </a:xfrm>
          <a:prstGeom prst="rect">
            <a:avLst/>
          </a:prstGeom>
          <a:noFill/>
        </p:spPr>
        <p:txBody>
          <a:bodyPr wrap="square" rtlCol="0">
            <a:spAutoFit/>
          </a:bodyPr>
          <a:lstStyle/>
          <a:p>
            <a:pPr algn="just"/>
            <a:r>
              <a:rPr lang="vi-VN" sz="1200" dirty="0">
                <a:solidFill>
                  <a:srgbClr val="FFFF00"/>
                </a:solidFill>
              </a:rPr>
              <a:t>Với route /create dùng để tạo signed URL. Tại named route change_password,  đã đăng ký middleware signed. Mở file app/Http/Kernel.php và quan sát tại mảng $routeMiddleware.</a:t>
            </a:r>
            <a:endParaRPr lang="vi-VN" sz="1200" dirty="0">
              <a:solidFill>
                <a:schemeClr val="bg1"/>
              </a:solidFill>
            </a:endParaRPr>
          </a:p>
        </p:txBody>
      </p:sp>
      <p:pic>
        <p:nvPicPr>
          <p:cNvPr id="10" name="Picture 9"/>
          <p:cNvPicPr>
            <a:picLocks noChangeAspect="1"/>
          </p:cNvPicPr>
          <p:nvPr/>
        </p:nvPicPr>
        <p:blipFill>
          <a:blip r:embed="rId5"/>
          <a:stretch>
            <a:fillRect/>
          </a:stretch>
        </p:blipFill>
        <p:spPr>
          <a:xfrm>
            <a:off x="120140" y="4645418"/>
            <a:ext cx="3130803" cy="498081"/>
          </a:xfrm>
          <a:prstGeom prst="rect">
            <a:avLst/>
          </a:prstGeom>
        </p:spPr>
      </p:pic>
      <p:sp>
        <p:nvSpPr>
          <p:cNvPr id="18" name="TextBox 17"/>
          <p:cNvSpPr txBox="1"/>
          <p:nvPr/>
        </p:nvSpPr>
        <p:spPr>
          <a:xfrm>
            <a:off x="3956702" y="2921672"/>
            <a:ext cx="5079258" cy="646331"/>
          </a:xfrm>
          <a:prstGeom prst="rect">
            <a:avLst/>
          </a:prstGeom>
          <a:noFill/>
        </p:spPr>
        <p:txBody>
          <a:bodyPr wrap="square" rtlCol="0">
            <a:spAutoFit/>
          </a:bodyPr>
          <a:lstStyle/>
          <a:p>
            <a:pPr algn="just"/>
            <a:r>
              <a:rPr lang="vi-VN" sz="1200" dirty="0">
                <a:solidFill>
                  <a:srgbClr val="FFFF00"/>
                </a:solidFill>
              </a:rPr>
              <a:t>V. Giá trị mặc định: </a:t>
            </a:r>
            <a:r>
              <a:rPr lang="vi-VN" sz="1200" dirty="0">
                <a:solidFill>
                  <a:schemeClr val="bg1"/>
                </a:solidFill>
              </a:rPr>
              <a:t>Nếu muốn gán giá trị mặc định cho một tham số nào đó trên toàn bộ route thì có thể sử dụng method defaults của URLfacade. </a:t>
            </a:r>
          </a:p>
        </p:txBody>
      </p:sp>
      <p:pic>
        <p:nvPicPr>
          <p:cNvPr id="11" name="Picture 10"/>
          <p:cNvPicPr>
            <a:picLocks noChangeAspect="1"/>
          </p:cNvPicPr>
          <p:nvPr/>
        </p:nvPicPr>
        <p:blipFill>
          <a:blip r:embed="rId6"/>
          <a:stretch>
            <a:fillRect/>
          </a:stretch>
        </p:blipFill>
        <p:spPr>
          <a:xfrm>
            <a:off x="4078931" y="3568003"/>
            <a:ext cx="3172268" cy="609685"/>
          </a:xfrm>
          <a:prstGeom prst="rect">
            <a:avLst/>
          </a:prstGeom>
        </p:spPr>
      </p:pic>
    </p:spTree>
    <p:extLst>
      <p:ext uri="{BB962C8B-B14F-4D97-AF65-F5344CB8AC3E}">
        <p14:creationId xmlns:p14="http://schemas.microsoft.com/office/powerpoint/2010/main" val="24248476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URL Laravel</a:t>
            </a:r>
            <a:endParaRPr lang="en-US" dirty="0">
              <a:solidFill>
                <a:srgbClr val="FFFF00"/>
              </a:solidFill>
            </a:endParaRPr>
          </a:p>
        </p:txBody>
      </p:sp>
      <p:sp>
        <p:nvSpPr>
          <p:cNvPr id="9" name="TextBox 8"/>
          <p:cNvSpPr txBox="1"/>
          <p:nvPr/>
        </p:nvSpPr>
        <p:spPr>
          <a:xfrm>
            <a:off x="52555" y="712169"/>
            <a:ext cx="8877863" cy="461665"/>
          </a:xfrm>
          <a:prstGeom prst="rect">
            <a:avLst/>
          </a:prstGeom>
          <a:noFill/>
        </p:spPr>
        <p:txBody>
          <a:bodyPr wrap="square" rtlCol="0">
            <a:spAutoFit/>
          </a:bodyPr>
          <a:lstStyle/>
          <a:p>
            <a:pPr algn="just"/>
            <a:r>
              <a:rPr lang="vi-VN" sz="1200" dirty="0">
                <a:solidFill>
                  <a:srgbClr val="FFFF00"/>
                </a:solidFill>
              </a:rPr>
              <a:t>Việc chúng ta cần làm bây giờ là gán giá trị mặc định cho {locale}. Có thể thiếp lập trong middleware, ở đây chúng ta sẽ tạo middleware SetDefaultLocaleForUrls với nội dung sau:</a:t>
            </a:r>
            <a:endParaRPr lang="vi-VN" sz="1200" dirty="0">
              <a:solidFill>
                <a:schemeClr val="bg1"/>
              </a:solidFill>
            </a:endParaRPr>
          </a:p>
        </p:txBody>
      </p:sp>
      <p:sp>
        <p:nvSpPr>
          <p:cNvPr id="17" name="TextBox 16"/>
          <p:cNvSpPr txBox="1"/>
          <p:nvPr/>
        </p:nvSpPr>
        <p:spPr>
          <a:xfrm>
            <a:off x="52554" y="3346691"/>
            <a:ext cx="8797770" cy="461665"/>
          </a:xfrm>
          <a:prstGeom prst="rect">
            <a:avLst/>
          </a:prstGeom>
          <a:noFill/>
        </p:spPr>
        <p:txBody>
          <a:bodyPr wrap="square" rtlCol="0">
            <a:spAutoFit/>
          </a:bodyPr>
          <a:lstStyle/>
          <a:p>
            <a:pPr algn="just"/>
            <a:r>
              <a:rPr lang="vi-VN" sz="1200" dirty="0">
                <a:solidFill>
                  <a:srgbClr val="FFFF00"/>
                </a:solidFill>
              </a:rPr>
              <a:t>Sau đó khai báo nó là route middleware tại app/Http/Kernel.php</a:t>
            </a:r>
            <a:r>
              <a:rPr lang="vi-VN" sz="1200" dirty="0" smtClean="0">
                <a:solidFill>
                  <a:srgbClr val="FFFF00"/>
                </a:solidFill>
              </a:rPr>
              <a:t>.</a:t>
            </a:r>
            <a:r>
              <a:rPr lang="en-US" sz="1200" dirty="0" smtClean="0">
                <a:solidFill>
                  <a:srgbClr val="FFFF00"/>
                </a:solidFill>
              </a:rPr>
              <a:t> </a:t>
            </a:r>
            <a:r>
              <a:rPr lang="vi-VN" sz="1200" dirty="0">
                <a:solidFill>
                  <a:srgbClr val="FFFF00"/>
                </a:solidFill>
              </a:rPr>
              <a:t>Như vậy, khi sử dụng method route cho named route post, không cần phải truyền giá trị cho {locale} nữa. </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2843316" y="1423918"/>
            <a:ext cx="2503953" cy="1819575"/>
          </a:xfrm>
          <a:prstGeom prst="rect">
            <a:avLst/>
          </a:prstGeom>
        </p:spPr>
      </p:pic>
    </p:spTree>
    <p:extLst>
      <p:ext uri="{BB962C8B-B14F-4D97-AF65-F5344CB8AC3E}">
        <p14:creationId xmlns:p14="http://schemas.microsoft.com/office/powerpoint/2010/main" val="350112836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Session Laravel</a:t>
            </a:r>
            <a:endParaRPr lang="en-US" dirty="0">
              <a:solidFill>
                <a:srgbClr val="FFFF00"/>
              </a:solidFill>
            </a:endParaRPr>
          </a:p>
        </p:txBody>
      </p:sp>
      <p:sp>
        <p:nvSpPr>
          <p:cNvPr id="9" name="TextBox 8"/>
          <p:cNvSpPr txBox="1"/>
          <p:nvPr/>
        </p:nvSpPr>
        <p:spPr>
          <a:xfrm>
            <a:off x="52555" y="705681"/>
            <a:ext cx="3958791" cy="1015663"/>
          </a:xfrm>
          <a:prstGeom prst="rect">
            <a:avLst/>
          </a:prstGeom>
          <a:noFill/>
        </p:spPr>
        <p:txBody>
          <a:bodyPr wrap="square" rtlCol="0">
            <a:spAutoFit/>
          </a:bodyPr>
          <a:lstStyle/>
          <a:p>
            <a:pPr algn="just"/>
            <a:r>
              <a:rPr lang="vi-VN" sz="1200" dirty="0">
                <a:solidFill>
                  <a:srgbClr val="FFFF00"/>
                </a:solidFill>
              </a:rPr>
              <a:t>Giới thiệu: </a:t>
            </a:r>
            <a:r>
              <a:rPr lang="vi-VN" sz="1200" dirty="0">
                <a:solidFill>
                  <a:schemeClr val="bg1"/>
                </a:solidFill>
              </a:rPr>
              <a:t>Laravel cung cấp cho chúng ta các khuôn mẫu để có thể tương tác với session. Trong Laravel có nhiều driver để lưu trữ session. Có thể mở file config/session.php lên và sẽ thấy các driver mà Laravel cho phép ta sử dụng:</a:t>
            </a:r>
            <a:endParaRPr lang="vi-VN" sz="1200" dirty="0">
              <a:solidFill>
                <a:schemeClr val="bg1"/>
              </a:solidFill>
            </a:endParaRPr>
          </a:p>
        </p:txBody>
      </p:sp>
      <p:sp>
        <p:nvSpPr>
          <p:cNvPr id="17" name="TextBox 16"/>
          <p:cNvSpPr txBox="1"/>
          <p:nvPr/>
        </p:nvSpPr>
        <p:spPr>
          <a:xfrm>
            <a:off x="4011346" y="705681"/>
            <a:ext cx="5132654" cy="3046988"/>
          </a:xfrm>
          <a:prstGeom prst="rect">
            <a:avLst/>
          </a:prstGeom>
          <a:noFill/>
        </p:spPr>
        <p:txBody>
          <a:bodyPr wrap="square" rtlCol="0">
            <a:spAutoFit/>
          </a:bodyPr>
          <a:lstStyle/>
          <a:p>
            <a:pPr algn="just"/>
            <a:r>
              <a:rPr lang="en-US" sz="1200" dirty="0" smtClean="0">
                <a:solidFill>
                  <a:srgbClr val="FFFF00"/>
                </a:solidFill>
              </a:rPr>
              <a:t>1. </a:t>
            </a:r>
            <a:r>
              <a:rPr lang="vi-VN" sz="1200" dirty="0" smtClean="0">
                <a:solidFill>
                  <a:srgbClr val="FFFF00"/>
                </a:solidFill>
              </a:rPr>
              <a:t>Cấu </a:t>
            </a:r>
            <a:r>
              <a:rPr lang="vi-VN" sz="1200" dirty="0">
                <a:solidFill>
                  <a:srgbClr val="FFFF00"/>
                </a:solidFill>
              </a:rPr>
              <a:t>hình </a:t>
            </a:r>
            <a:r>
              <a:rPr lang="vi-VN" sz="1200" dirty="0" smtClean="0">
                <a:solidFill>
                  <a:srgbClr val="FFFF00"/>
                </a:solidFill>
              </a:rPr>
              <a:t>: </a:t>
            </a:r>
            <a:r>
              <a:rPr lang="vi-VN" sz="1200" dirty="0">
                <a:solidFill>
                  <a:schemeClr val="bg1"/>
                </a:solidFill>
              </a:rPr>
              <a:t>File cấu hình session trong ứng dụng Laravel là config/session.php. Dưới đây là một số driver hay sử dụng trong Laravel</a:t>
            </a:r>
            <a:r>
              <a:rPr lang="vi-VN" sz="1200" dirty="0" smtClean="0">
                <a:solidFill>
                  <a:schemeClr val="bg1"/>
                </a:solidFill>
              </a:rPr>
              <a:t>:</a:t>
            </a:r>
            <a:endParaRPr lang="en-US" sz="1200" dirty="0" smtClean="0">
              <a:solidFill>
                <a:schemeClr val="bg1"/>
              </a:solidFill>
            </a:endParaRPr>
          </a:p>
          <a:p>
            <a:pPr algn="just"/>
            <a:r>
              <a:rPr lang="vi-VN" sz="1200" dirty="0" smtClean="0">
                <a:solidFill>
                  <a:srgbClr val="FFFF00"/>
                </a:solidFill>
              </a:rPr>
              <a:t>file</a:t>
            </a:r>
            <a:r>
              <a:rPr lang="vi-VN" sz="1200" dirty="0">
                <a:solidFill>
                  <a:srgbClr val="FFFF00"/>
                </a:solidFill>
              </a:rPr>
              <a:t>: </a:t>
            </a:r>
            <a:r>
              <a:rPr lang="vi-VN" sz="1200" dirty="0">
                <a:solidFill>
                  <a:schemeClr val="bg1"/>
                </a:solidFill>
              </a:rPr>
              <a:t>các session sẽ được lưu trữ trong file tại thư mục storage/framework/sessions. Có thể thay đổi thư mục lưu trữ ở bên dưới</a:t>
            </a:r>
            <a:r>
              <a:rPr lang="vi-VN" sz="1200" dirty="0">
                <a:solidFill>
                  <a:srgbClr val="FFFF00"/>
                </a:solidFill>
              </a:rPr>
              <a:t>: </a:t>
            </a:r>
          </a:p>
          <a:p>
            <a:pPr algn="just"/>
            <a:r>
              <a:rPr lang="vi-VN" sz="1200" dirty="0">
                <a:solidFill>
                  <a:srgbClr val="FFFF00"/>
                </a:solidFill>
              </a:rPr>
              <a:t> - config/session.php</a:t>
            </a:r>
          </a:p>
          <a:p>
            <a:pPr algn="just"/>
            <a:r>
              <a:rPr lang="vi-VN" sz="1200" dirty="0">
                <a:solidFill>
                  <a:srgbClr val="FFFF00"/>
                </a:solidFill>
              </a:rPr>
              <a:t>- 'files' =&amp;gt; storage_path('framework/sessions'),</a:t>
            </a:r>
          </a:p>
          <a:p>
            <a:pPr algn="just"/>
            <a:r>
              <a:rPr lang="vi-VN" sz="1200" dirty="0">
                <a:solidFill>
                  <a:srgbClr val="FFFF00"/>
                </a:solidFill>
              </a:rPr>
              <a:t>cookie: </a:t>
            </a:r>
            <a:r>
              <a:rPr lang="vi-VN" sz="1200" dirty="0">
                <a:solidFill>
                  <a:schemeClr val="bg1"/>
                </a:solidFill>
              </a:rPr>
              <a:t>session sẽ được lưu trữ trong cookie an toàn, được mã hóa.</a:t>
            </a:r>
          </a:p>
          <a:p>
            <a:pPr algn="just"/>
            <a:r>
              <a:rPr lang="vi-VN" sz="1200" dirty="0">
                <a:solidFill>
                  <a:srgbClr val="FFFF00"/>
                </a:solidFill>
              </a:rPr>
              <a:t>database: </a:t>
            </a:r>
            <a:r>
              <a:rPr lang="vi-VN" sz="1200" dirty="0">
                <a:solidFill>
                  <a:schemeClr val="bg1"/>
                </a:solidFill>
              </a:rPr>
              <a:t>các session sẽ được lưu trữ trong database.</a:t>
            </a:r>
          </a:p>
          <a:p>
            <a:pPr algn="just"/>
            <a:r>
              <a:rPr lang="vi-VN" sz="1200" dirty="0">
                <a:solidFill>
                  <a:srgbClr val="FFFF00"/>
                </a:solidFill>
              </a:rPr>
              <a:t>memcached/ redis: </a:t>
            </a:r>
            <a:r>
              <a:rPr lang="vi-VN" sz="1200" dirty="0">
                <a:solidFill>
                  <a:schemeClr val="bg1"/>
                </a:solidFill>
              </a:rPr>
              <a:t>session sẽ hoạt động tốt hơn nếu lưu vào các driver này, dựa trên cache.</a:t>
            </a:r>
          </a:p>
          <a:p>
            <a:pPr algn="just"/>
            <a:r>
              <a:rPr lang="vi-VN" sz="1200" dirty="0">
                <a:solidFill>
                  <a:srgbClr val="FFFF00"/>
                </a:solidFill>
              </a:rPr>
              <a:t>array: </a:t>
            </a:r>
            <a:r>
              <a:rPr lang="vi-VN" sz="1200" dirty="0">
                <a:solidFill>
                  <a:schemeClr val="bg1"/>
                </a:solidFill>
              </a:rPr>
              <a:t>các session sẽ được lưu trữ trong mảng PHP và không được duy trì</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Mặc định thì Laravel sử dụng driver file, nhưng trong thực tế với các ứng dụng lớn thường hay sử dụng các package như redis hay memcached để tối ưu hiệu năng. Còn đối với driver array thường được sử dụng trong quá trình test.</a:t>
            </a:r>
          </a:p>
        </p:txBody>
      </p:sp>
      <p:sp>
        <p:nvSpPr>
          <p:cNvPr id="18" name="TextBox 17"/>
          <p:cNvSpPr txBox="1"/>
          <p:nvPr/>
        </p:nvSpPr>
        <p:spPr>
          <a:xfrm>
            <a:off x="52555" y="2866316"/>
            <a:ext cx="3878698" cy="461665"/>
          </a:xfrm>
          <a:prstGeom prst="rect">
            <a:avLst/>
          </a:prstGeom>
          <a:noFill/>
        </p:spPr>
        <p:txBody>
          <a:bodyPr wrap="square" rtlCol="0">
            <a:spAutoFit/>
          </a:bodyPr>
          <a:lstStyle/>
          <a:p>
            <a:pPr algn="just"/>
            <a:r>
              <a:rPr lang="vi-VN" sz="1200" dirty="0">
                <a:solidFill>
                  <a:schemeClr val="bg1"/>
                </a:solidFill>
              </a:rPr>
              <a:t>Để chọn driver session cho ứng dụng, chỉ cần thay đổi tại file .</a:t>
            </a:r>
            <a:r>
              <a:rPr lang="vi-VN" sz="1200" dirty="0" smtClean="0">
                <a:solidFill>
                  <a:schemeClr val="bg1"/>
                </a:solidFill>
              </a:rPr>
              <a:t>env</a:t>
            </a:r>
            <a:r>
              <a:rPr lang="en-US" sz="1200" dirty="0">
                <a:solidFill>
                  <a:schemeClr val="bg1"/>
                </a:solidFill>
              </a:rPr>
              <a:t> :  </a:t>
            </a:r>
            <a:r>
              <a:rPr lang="en-US" sz="1200" dirty="0">
                <a:solidFill>
                  <a:srgbClr val="FFFF00"/>
                </a:solidFill>
              </a:rPr>
              <a:t>SESSION_DRIVER=file</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18862" y="1699621"/>
            <a:ext cx="3259308" cy="1153840"/>
          </a:xfrm>
          <a:prstGeom prst="rect">
            <a:avLst/>
          </a:prstGeom>
        </p:spPr>
      </p:pic>
      <p:sp>
        <p:nvSpPr>
          <p:cNvPr id="19" name="TextBox 18"/>
          <p:cNvSpPr txBox="1"/>
          <p:nvPr/>
        </p:nvSpPr>
        <p:spPr>
          <a:xfrm>
            <a:off x="52555" y="3299820"/>
            <a:ext cx="3958791" cy="830997"/>
          </a:xfrm>
          <a:prstGeom prst="rect">
            <a:avLst/>
          </a:prstGeom>
          <a:noFill/>
        </p:spPr>
        <p:txBody>
          <a:bodyPr wrap="square" rtlCol="0">
            <a:spAutoFit/>
          </a:bodyPr>
          <a:lstStyle/>
          <a:p>
            <a:pPr algn="just"/>
            <a:r>
              <a:rPr lang="vi-VN" sz="1200" dirty="0">
                <a:solidFill>
                  <a:schemeClr val="bg1"/>
                </a:solidFill>
              </a:rPr>
              <a:t>Ngoài ra còn có các thiết lập mà chúng ta cần quan tâm trong session. Chẳng hạn như thiết lập thời gian sống của session thông qua SESSION_LIFETIME ở file .env (được tính bằng phút</a:t>
            </a:r>
            <a:r>
              <a:rPr lang="vi-VN" sz="1200" dirty="0" smtClean="0">
                <a:solidFill>
                  <a:schemeClr val="bg1"/>
                </a:solidFill>
              </a:rPr>
              <a:t>)</a:t>
            </a:r>
            <a:r>
              <a:rPr lang="en-US" sz="1200" dirty="0">
                <a:solidFill>
                  <a:schemeClr val="bg1"/>
                </a:solidFill>
              </a:rPr>
              <a:t>:</a:t>
            </a:r>
            <a:r>
              <a:rPr lang="en-US" sz="1200" dirty="0">
                <a:solidFill>
                  <a:srgbClr val="FFFF00"/>
                </a:solidFill>
              </a:rPr>
              <a:t> SESSION_LIFETIME=120</a:t>
            </a:r>
            <a:endParaRPr lang="vi-VN" sz="1200" dirty="0">
              <a:solidFill>
                <a:schemeClr val="bg1"/>
              </a:solidFill>
            </a:endParaRPr>
          </a:p>
        </p:txBody>
      </p:sp>
      <p:sp>
        <p:nvSpPr>
          <p:cNvPr id="20" name="TextBox 19"/>
          <p:cNvSpPr txBox="1"/>
          <p:nvPr/>
        </p:nvSpPr>
        <p:spPr>
          <a:xfrm>
            <a:off x="45909" y="4056489"/>
            <a:ext cx="3958791" cy="646331"/>
          </a:xfrm>
          <a:prstGeom prst="rect">
            <a:avLst/>
          </a:prstGeom>
          <a:noFill/>
        </p:spPr>
        <p:txBody>
          <a:bodyPr wrap="square" rtlCol="0">
            <a:spAutoFit/>
          </a:bodyPr>
          <a:lstStyle/>
          <a:p>
            <a:pPr algn="just"/>
            <a:r>
              <a:rPr lang="vi-VN" sz="1200" dirty="0">
                <a:solidFill>
                  <a:schemeClr val="bg1"/>
                </a:solidFill>
              </a:rPr>
              <a:t>Chúng ta có thể thiết lập xóa bỏ các session sau khi trình duyệt kết thúc bằng cách thay đổi giá trị bên dưới thành true</a:t>
            </a:r>
            <a:r>
              <a:rPr lang="vi-VN" sz="1200" dirty="0">
                <a:solidFill>
                  <a:srgbClr val="FFFF00"/>
                </a:solidFill>
              </a:rPr>
              <a:t>: 'expire_on_close' =&gt; false,</a:t>
            </a:r>
            <a:endParaRPr lang="vi-VN" sz="1200" dirty="0">
              <a:solidFill>
                <a:schemeClr val="bg1"/>
              </a:solidFill>
            </a:endParaRPr>
          </a:p>
        </p:txBody>
      </p:sp>
      <p:sp>
        <p:nvSpPr>
          <p:cNvPr id="23" name="TextBox 22"/>
          <p:cNvSpPr txBox="1"/>
          <p:nvPr/>
        </p:nvSpPr>
        <p:spPr>
          <a:xfrm>
            <a:off x="4017992" y="3662022"/>
            <a:ext cx="5045915" cy="646331"/>
          </a:xfrm>
          <a:prstGeom prst="rect">
            <a:avLst/>
          </a:prstGeom>
          <a:noFill/>
        </p:spPr>
        <p:txBody>
          <a:bodyPr wrap="square" rtlCol="0">
            <a:spAutoFit/>
          </a:bodyPr>
          <a:lstStyle/>
          <a:p>
            <a:pPr algn="just"/>
            <a:r>
              <a:rPr lang="vi-VN" sz="1200" dirty="0">
                <a:solidFill>
                  <a:schemeClr val="bg1"/>
                </a:solidFill>
              </a:rPr>
              <a:t>Nếu muốn tăng tính bảo mật khi lưu trữ các session, đặc biệt với driver file, bạn có thể thiết lập giá trị true cho cấu hình bên dưới: </a:t>
            </a:r>
            <a:r>
              <a:rPr lang="vi-VN" sz="1200" dirty="0">
                <a:solidFill>
                  <a:srgbClr val="FFFF00"/>
                </a:solidFill>
              </a:rPr>
              <a:t>'encrypt' =&gt; false,</a:t>
            </a:r>
            <a:endParaRPr lang="vi-VN" sz="1200" dirty="0">
              <a:solidFill>
                <a:schemeClr val="bg1"/>
              </a:solidFill>
            </a:endParaRPr>
          </a:p>
        </p:txBody>
      </p:sp>
    </p:spTree>
    <p:extLst>
      <p:ext uri="{BB962C8B-B14F-4D97-AF65-F5344CB8AC3E}">
        <p14:creationId xmlns:p14="http://schemas.microsoft.com/office/powerpoint/2010/main" val="196954321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Session Laravel</a:t>
            </a:r>
            <a:endParaRPr lang="en-US" dirty="0">
              <a:solidFill>
                <a:srgbClr val="FFFF00"/>
              </a:solidFill>
            </a:endParaRPr>
          </a:p>
        </p:txBody>
      </p:sp>
      <p:sp>
        <p:nvSpPr>
          <p:cNvPr id="9" name="TextBox 8"/>
          <p:cNvSpPr txBox="1"/>
          <p:nvPr/>
        </p:nvSpPr>
        <p:spPr>
          <a:xfrm>
            <a:off x="52555" y="705681"/>
            <a:ext cx="3958791" cy="646331"/>
          </a:xfrm>
          <a:prstGeom prst="rect">
            <a:avLst/>
          </a:prstGeom>
          <a:noFill/>
        </p:spPr>
        <p:txBody>
          <a:bodyPr wrap="square" rtlCol="0">
            <a:spAutoFit/>
          </a:bodyPr>
          <a:lstStyle/>
          <a:p>
            <a:pPr algn="just"/>
            <a:r>
              <a:rPr lang="vi-VN" sz="1200" dirty="0">
                <a:solidFill>
                  <a:srgbClr val="FFFF00"/>
                </a:solidFill>
              </a:rPr>
              <a:t>2. Điều kiện tiên quyết của driver: </a:t>
            </a:r>
            <a:r>
              <a:rPr lang="vi-VN" sz="1200" dirty="0">
                <a:solidFill>
                  <a:schemeClr val="bg1"/>
                </a:solidFill>
              </a:rPr>
              <a:t>Có một số driver cần các điều kiện để có thể hoạt </a:t>
            </a:r>
            <a:r>
              <a:rPr lang="vi-VN" sz="1200" dirty="0" smtClean="0">
                <a:solidFill>
                  <a:schemeClr val="bg1"/>
                </a:solidFill>
              </a:rPr>
              <a:t>động</a:t>
            </a:r>
            <a:r>
              <a:rPr lang="vi-VN" sz="1200" dirty="0">
                <a:solidFill>
                  <a:schemeClr val="bg1"/>
                </a:solidFill>
              </a:rPr>
              <a:t>, nhưng ở phần này chỉ nói về core driver database.</a:t>
            </a:r>
            <a:endParaRPr lang="vi-VN" sz="1200" dirty="0">
              <a:solidFill>
                <a:schemeClr val="bg1"/>
              </a:solidFill>
            </a:endParaRPr>
          </a:p>
        </p:txBody>
      </p:sp>
      <p:sp>
        <p:nvSpPr>
          <p:cNvPr id="11" name="TextBox 10"/>
          <p:cNvSpPr txBox="1"/>
          <p:nvPr/>
        </p:nvSpPr>
        <p:spPr>
          <a:xfrm>
            <a:off x="59201" y="1339248"/>
            <a:ext cx="3958791" cy="1384995"/>
          </a:xfrm>
          <a:prstGeom prst="rect">
            <a:avLst/>
          </a:prstGeom>
          <a:noFill/>
        </p:spPr>
        <p:txBody>
          <a:bodyPr wrap="square" rtlCol="0">
            <a:spAutoFit/>
          </a:bodyPr>
          <a:lstStyle/>
          <a:p>
            <a:pPr algn="just"/>
            <a:r>
              <a:rPr lang="vi-VN" sz="1200" dirty="0">
                <a:solidFill>
                  <a:srgbClr val="FFFF00"/>
                </a:solidFill>
              </a:rPr>
              <a:t>Database: </a:t>
            </a:r>
            <a:r>
              <a:rPr lang="vi-VN" sz="1200" dirty="0">
                <a:solidFill>
                  <a:schemeClr val="bg1"/>
                </a:solidFill>
              </a:rPr>
              <a:t>Khi sử dụng driver database cho session, chúng ta cần phải tạo một table để lưu trữ các session đó. Laravel cung cấp cho chúng ta chuỗi lệnh Artisan để có thể khởi tạo nhanh table sessions.</a:t>
            </a:r>
          </a:p>
          <a:p>
            <a:pPr algn="just"/>
            <a:r>
              <a:rPr lang="vi-VN" sz="1200" dirty="0">
                <a:solidFill>
                  <a:schemeClr val="bg1"/>
                </a:solidFill>
              </a:rPr>
              <a:t>Trước khi thực hiện hai lệnh dưới , ta cần phải config database cho ứng dụng. Các bạn mở file .env là thiết lập các thông số database.</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04752" y="2724244"/>
            <a:ext cx="1797468" cy="1053688"/>
          </a:xfrm>
          <a:prstGeom prst="rect">
            <a:avLst/>
          </a:prstGeom>
        </p:spPr>
      </p:pic>
      <p:sp>
        <p:nvSpPr>
          <p:cNvPr id="13" name="TextBox 12"/>
          <p:cNvSpPr txBox="1"/>
          <p:nvPr/>
        </p:nvSpPr>
        <p:spPr>
          <a:xfrm>
            <a:off x="4011346" y="739244"/>
            <a:ext cx="5052561" cy="1569660"/>
          </a:xfrm>
          <a:prstGeom prst="rect">
            <a:avLst/>
          </a:prstGeom>
          <a:noFill/>
        </p:spPr>
        <p:txBody>
          <a:bodyPr wrap="square" rtlCol="0">
            <a:spAutoFit/>
          </a:bodyPr>
          <a:lstStyle/>
          <a:p>
            <a:pPr algn="just"/>
            <a:r>
              <a:rPr lang="vi-VN" sz="1200" dirty="0">
                <a:solidFill>
                  <a:srgbClr val="FFFF00"/>
                </a:solidFill>
              </a:rPr>
              <a:t>php artisan session:table </a:t>
            </a:r>
          </a:p>
          <a:p>
            <a:pPr algn="just"/>
            <a:r>
              <a:rPr lang="vi-VN" sz="1200" dirty="0">
                <a:solidFill>
                  <a:srgbClr val="FFFF00"/>
                </a:solidFill>
              </a:rPr>
              <a:t>php artisan migrate</a:t>
            </a:r>
          </a:p>
          <a:p>
            <a:pPr algn="just"/>
            <a:r>
              <a:rPr lang="vi-VN" sz="1200" dirty="0">
                <a:solidFill>
                  <a:schemeClr val="bg1"/>
                </a:solidFill>
              </a:rPr>
              <a:t>Sau khi chạy lệnh, kiểm tra database laravel_breeze, sẽ thấy có rất nhiều table.  Đừng quá lo lắng, </a:t>
            </a:r>
            <a:r>
              <a:rPr lang="vi-VN" sz="1200" dirty="0" smtClean="0">
                <a:solidFill>
                  <a:schemeClr val="bg1"/>
                </a:solidFill>
              </a:rPr>
              <a:t>đây </a:t>
            </a:r>
            <a:r>
              <a:rPr lang="vi-VN" sz="1200" dirty="0">
                <a:solidFill>
                  <a:schemeClr val="bg1"/>
                </a:solidFill>
              </a:rPr>
              <a:t>chỉ là các table mặc định do Laravel cung cấp khi chạy lệnh, chúng ta sẽ tìm hiểu chúng trong các tập sau. Vậy là chúng ta đã toàn tất điều kiện cho driver database.</a:t>
            </a:r>
          </a:p>
          <a:p>
            <a:pPr algn="just"/>
            <a:r>
              <a:rPr lang="vi-VN" sz="1200" dirty="0">
                <a:solidFill>
                  <a:schemeClr val="bg1"/>
                </a:solidFill>
              </a:rPr>
              <a:t>Nếu như không thích tên table sessions mặc định, có thể cấu hình nó tại file config/session.php trước khi chạy 2 dòng lệnh trên</a:t>
            </a:r>
            <a:r>
              <a:rPr lang="vi-VN" sz="1200" dirty="0">
                <a:solidFill>
                  <a:srgbClr val="FFFF00"/>
                </a:solidFill>
              </a:rPr>
              <a:t>.</a:t>
            </a:r>
            <a:endParaRPr lang="vi-VN" sz="1200" dirty="0">
              <a:solidFill>
                <a:schemeClr val="bg1"/>
              </a:solidFill>
            </a:endParaRPr>
          </a:p>
        </p:txBody>
      </p:sp>
      <p:sp>
        <p:nvSpPr>
          <p:cNvPr id="14" name="TextBox 13"/>
          <p:cNvSpPr txBox="1"/>
          <p:nvPr/>
        </p:nvSpPr>
        <p:spPr>
          <a:xfrm>
            <a:off x="52554" y="3759177"/>
            <a:ext cx="3958791" cy="830997"/>
          </a:xfrm>
          <a:prstGeom prst="rect">
            <a:avLst/>
          </a:prstGeom>
          <a:noFill/>
        </p:spPr>
        <p:txBody>
          <a:bodyPr wrap="square" rtlCol="0">
            <a:spAutoFit/>
          </a:bodyPr>
          <a:lstStyle/>
          <a:p>
            <a:pPr algn="just"/>
            <a:r>
              <a:rPr lang="vi-VN" sz="1200" dirty="0">
                <a:solidFill>
                  <a:srgbClr val="FFFF00"/>
                </a:solidFill>
              </a:rPr>
              <a:t>II. Sử dụng session : </a:t>
            </a:r>
            <a:r>
              <a:rPr lang="vi-VN" sz="1200" dirty="0">
                <a:solidFill>
                  <a:schemeClr val="bg1"/>
                </a:solidFill>
              </a:rPr>
              <a:t>Có 2 cách chính để làm việc với session trong Laravel framework:</a:t>
            </a:r>
          </a:p>
          <a:p>
            <a:pPr algn="just"/>
            <a:r>
              <a:rPr lang="vi-VN" sz="1200" dirty="0">
                <a:solidFill>
                  <a:schemeClr val="bg1"/>
                </a:solidFill>
              </a:rPr>
              <a:t>Thông qua lớp khởi tạo Illuminate\Http\Request.</a:t>
            </a:r>
          </a:p>
          <a:p>
            <a:pPr algn="just"/>
            <a:r>
              <a:rPr lang="vi-VN" sz="1200" dirty="0">
                <a:solidFill>
                  <a:schemeClr val="bg1"/>
                </a:solidFill>
              </a:rPr>
              <a:t>Sử dụng global helper session.</a:t>
            </a:r>
            <a:endParaRPr lang="vi-VN" sz="1200" dirty="0">
              <a:solidFill>
                <a:schemeClr val="bg1"/>
              </a:solidFill>
            </a:endParaRPr>
          </a:p>
        </p:txBody>
      </p:sp>
      <p:sp>
        <p:nvSpPr>
          <p:cNvPr id="16" name="TextBox 15"/>
          <p:cNvSpPr txBox="1"/>
          <p:nvPr/>
        </p:nvSpPr>
        <p:spPr>
          <a:xfrm>
            <a:off x="4024638" y="2276800"/>
            <a:ext cx="5052561" cy="2123658"/>
          </a:xfrm>
          <a:prstGeom prst="rect">
            <a:avLst/>
          </a:prstGeom>
          <a:noFill/>
        </p:spPr>
        <p:txBody>
          <a:bodyPr wrap="square" rtlCol="0">
            <a:spAutoFit/>
          </a:bodyPr>
          <a:lstStyle/>
          <a:p>
            <a:pPr algn="just"/>
            <a:r>
              <a:rPr lang="vi-VN" sz="1200" dirty="0">
                <a:solidFill>
                  <a:srgbClr val="FFFF00"/>
                </a:solidFill>
              </a:rPr>
              <a:t>1. Lưu trữ dữ liệu (Storing data): </a:t>
            </a:r>
            <a:r>
              <a:rPr lang="vi-VN" sz="1200" dirty="0">
                <a:solidFill>
                  <a:schemeClr val="bg1"/>
                </a:solidFill>
              </a:rPr>
              <a:t>Để lưu trữ một session, có thể cân nhắc lựa chọn method put từ object Illuminate\Http\Request hoặc sử dụng global helper session.</a:t>
            </a:r>
          </a:p>
          <a:p>
            <a:pPr algn="just"/>
            <a:r>
              <a:rPr lang="vi-VN" sz="1200" dirty="0">
                <a:solidFill>
                  <a:srgbClr val="FFFF00"/>
                </a:solidFill>
              </a:rPr>
              <a:t>Với method put từ object Illuminate\Http\Request: </a:t>
            </a:r>
            <a:r>
              <a:rPr lang="vi-VN" sz="1200" dirty="0">
                <a:solidFill>
                  <a:schemeClr val="bg1"/>
                </a:solidFill>
              </a:rPr>
              <a:t>$request-&gt;session()-&gt;put('key', 'value');</a:t>
            </a:r>
          </a:p>
          <a:p>
            <a:pPr algn="just"/>
            <a:r>
              <a:rPr lang="vi-VN" sz="1200" dirty="0">
                <a:solidFill>
                  <a:srgbClr val="FFFF00"/>
                </a:solidFill>
              </a:rPr>
              <a:t>Với global helper session: </a:t>
            </a:r>
            <a:r>
              <a:rPr lang="vi-VN" sz="1200" dirty="0">
                <a:solidFill>
                  <a:schemeClr val="bg1"/>
                </a:solidFill>
              </a:rPr>
              <a:t>session(['key' =&gt; 'value']);</a:t>
            </a:r>
          </a:p>
          <a:p>
            <a:pPr algn="just"/>
            <a:r>
              <a:rPr lang="vi-VN" sz="1200" dirty="0">
                <a:solidFill>
                  <a:srgbClr val="FFFF00"/>
                </a:solidFill>
              </a:rPr>
              <a:t>Chúng ta có thể push một item session vào mảng của nó bằng cách sử dụng dấu </a:t>
            </a:r>
            <a:r>
              <a:rPr lang="vi-VN" sz="1200" b="1" dirty="0">
                <a:solidFill>
                  <a:schemeClr val="bg1"/>
                </a:solidFill>
              </a:rPr>
              <a:t>.</a:t>
            </a:r>
            <a:r>
              <a:rPr lang="vi-VN" sz="1200" dirty="0">
                <a:solidFill>
                  <a:srgbClr val="FFFF00"/>
                </a:solidFill>
              </a:rPr>
              <a:t> để tham chiếu. trong method push: </a:t>
            </a:r>
            <a:r>
              <a:rPr lang="vi-VN" sz="1200" dirty="0">
                <a:solidFill>
                  <a:schemeClr val="bg1"/>
                </a:solidFill>
              </a:rPr>
              <a:t>$request-&gt;session()-&gt;push('user.username', 'quanghuy');</a:t>
            </a:r>
          </a:p>
          <a:p>
            <a:pPr algn="just"/>
            <a:r>
              <a:rPr lang="vi-VN" sz="1200" dirty="0">
                <a:solidFill>
                  <a:srgbClr val="FFFF00"/>
                </a:solidFill>
              </a:rPr>
              <a:t>hoặc thông qua global helper session</a:t>
            </a:r>
            <a:r>
              <a:rPr lang="vi-VN" sz="1200" dirty="0">
                <a:solidFill>
                  <a:schemeClr val="bg1"/>
                </a:solidFill>
              </a:rPr>
              <a:t>: session(['user.username' =&gt; 'quanghuy']);</a:t>
            </a:r>
            <a:endParaRPr lang="vi-VN" sz="1200" dirty="0">
              <a:solidFill>
                <a:schemeClr val="bg1"/>
              </a:solidFill>
            </a:endParaRPr>
          </a:p>
        </p:txBody>
      </p:sp>
    </p:spTree>
    <p:extLst>
      <p:ext uri="{BB962C8B-B14F-4D97-AF65-F5344CB8AC3E}">
        <p14:creationId xmlns:p14="http://schemas.microsoft.com/office/powerpoint/2010/main" val="245806122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Session Laravel</a:t>
            </a:r>
            <a:endParaRPr lang="en-US" dirty="0">
              <a:solidFill>
                <a:srgbClr val="FFFF00"/>
              </a:solidFill>
            </a:endParaRPr>
          </a:p>
        </p:txBody>
      </p:sp>
      <p:sp>
        <p:nvSpPr>
          <p:cNvPr id="9" name="TextBox 8"/>
          <p:cNvSpPr txBox="1"/>
          <p:nvPr/>
        </p:nvSpPr>
        <p:spPr>
          <a:xfrm>
            <a:off x="52555" y="705681"/>
            <a:ext cx="3958791" cy="2308324"/>
          </a:xfrm>
          <a:prstGeom prst="rect">
            <a:avLst/>
          </a:prstGeom>
          <a:noFill/>
        </p:spPr>
        <p:txBody>
          <a:bodyPr wrap="square" rtlCol="0">
            <a:spAutoFit/>
          </a:bodyPr>
          <a:lstStyle/>
          <a:p>
            <a:pPr algn="just"/>
            <a:r>
              <a:rPr lang="vi-VN" sz="1200" dirty="0">
                <a:solidFill>
                  <a:srgbClr val="FFFF00"/>
                </a:solidFill>
              </a:rPr>
              <a:t>2. Lấy dữ liệu (Retrieving data): Cũng như lưu trữ session, ở phần lấy dữ liệu ta cũng có hai cách.</a:t>
            </a:r>
          </a:p>
          <a:p>
            <a:pPr algn="just"/>
            <a:r>
              <a:rPr lang="vi-VN" sz="1200" dirty="0">
                <a:solidFill>
                  <a:srgbClr val="FFFF00"/>
                </a:solidFill>
              </a:rPr>
              <a:t>Với cách thông qua lớp khởi tạo Illuminate\Http\Request: </a:t>
            </a:r>
            <a:r>
              <a:rPr lang="vi-VN" sz="1200" dirty="0">
                <a:solidFill>
                  <a:schemeClr val="bg1"/>
                </a:solidFill>
              </a:rPr>
              <a:t>$request-&gt;session()-&gt;get('key');</a:t>
            </a:r>
          </a:p>
          <a:p>
            <a:pPr algn="just"/>
            <a:r>
              <a:rPr lang="vi-VN" sz="1200" dirty="0">
                <a:solidFill>
                  <a:srgbClr val="FFFF00"/>
                </a:solidFill>
              </a:rPr>
              <a:t>Với cách sử dụng global helper session</a:t>
            </a:r>
            <a:r>
              <a:rPr lang="vi-VN" sz="1200" dirty="0">
                <a:solidFill>
                  <a:schemeClr val="bg1"/>
                </a:solidFill>
              </a:rPr>
              <a:t>: session('key');</a:t>
            </a:r>
          </a:p>
          <a:p>
            <a:pPr algn="just"/>
            <a:r>
              <a:rPr lang="vi-VN" sz="1200" dirty="0">
                <a:solidFill>
                  <a:schemeClr val="bg1"/>
                </a:solidFill>
              </a:rPr>
              <a:t>Nếu session không tồn tại, chúng ta  có thể thiết lập giá trị mặc định cho nó. Có thể truyền giá trị mặc định hoặc một Closure xử lý logic, sau đó trả về giá trị mặc định cần thiết lập.</a:t>
            </a:r>
          </a:p>
          <a:p>
            <a:pPr algn="just"/>
            <a:r>
              <a:rPr lang="vi-VN" sz="1200" dirty="0">
                <a:solidFill>
                  <a:srgbClr val="FFFF00"/>
                </a:solidFill>
              </a:rPr>
              <a:t>Với cách thông qua lớp khởi tạo Illuminate\Http\Request:</a:t>
            </a:r>
            <a:endParaRPr lang="vi-VN" sz="1200" dirty="0">
              <a:solidFill>
                <a:schemeClr val="bg1"/>
              </a:solidFill>
            </a:endParaRPr>
          </a:p>
        </p:txBody>
      </p:sp>
      <p:sp>
        <p:nvSpPr>
          <p:cNvPr id="13" name="TextBox 12"/>
          <p:cNvSpPr txBox="1"/>
          <p:nvPr/>
        </p:nvSpPr>
        <p:spPr>
          <a:xfrm>
            <a:off x="4011346" y="739244"/>
            <a:ext cx="5052561" cy="646331"/>
          </a:xfrm>
          <a:prstGeom prst="rect">
            <a:avLst/>
          </a:prstGeom>
          <a:noFill/>
        </p:spPr>
        <p:txBody>
          <a:bodyPr wrap="square" rtlCol="0">
            <a:spAutoFit/>
          </a:bodyPr>
          <a:lstStyle/>
          <a:p>
            <a:pPr algn="just"/>
            <a:r>
              <a:rPr lang="vi-VN" sz="1200" dirty="0">
                <a:solidFill>
                  <a:srgbClr val="FFFF00"/>
                </a:solidFill>
              </a:rPr>
              <a:t>a. Lấy tất cả dữ liệu session: </a:t>
            </a:r>
            <a:r>
              <a:rPr lang="vi-VN" sz="1200" dirty="0">
                <a:solidFill>
                  <a:schemeClr val="bg1"/>
                </a:solidFill>
              </a:rPr>
              <a:t>Với lớp Illuminate\Http\Request cho phép chúng ta lấy toàn bộ session được lưu trữ thông qua method all. </a:t>
            </a:r>
          </a:p>
          <a:p>
            <a:pPr algn="just"/>
            <a:r>
              <a:rPr lang="vi-VN" sz="1200" dirty="0">
                <a:solidFill>
                  <a:srgbClr val="FFFF00"/>
                </a:solidFill>
              </a:rPr>
              <a:t>$request-&gt;session()-&gt;all();</a:t>
            </a:r>
            <a:endParaRPr lang="vi-VN" sz="1200" dirty="0">
              <a:solidFill>
                <a:schemeClr val="bg1"/>
              </a:solidFill>
            </a:endParaRPr>
          </a:p>
        </p:txBody>
      </p:sp>
      <p:sp>
        <p:nvSpPr>
          <p:cNvPr id="16" name="TextBox 15"/>
          <p:cNvSpPr txBox="1"/>
          <p:nvPr/>
        </p:nvSpPr>
        <p:spPr>
          <a:xfrm>
            <a:off x="4011345" y="1385575"/>
            <a:ext cx="5052561" cy="830997"/>
          </a:xfrm>
          <a:prstGeom prst="rect">
            <a:avLst/>
          </a:prstGeom>
          <a:noFill/>
        </p:spPr>
        <p:txBody>
          <a:bodyPr wrap="square" rtlCol="0">
            <a:spAutoFit/>
          </a:bodyPr>
          <a:lstStyle/>
          <a:p>
            <a:pPr algn="just"/>
            <a:r>
              <a:rPr lang="vi-VN" sz="1200" dirty="0">
                <a:solidFill>
                  <a:srgbClr val="FFFF00"/>
                </a:solidFill>
              </a:rPr>
              <a:t>b. Kiểm tra một session có tồn tại: </a:t>
            </a:r>
            <a:r>
              <a:rPr lang="vi-VN" sz="1200" dirty="0">
                <a:solidFill>
                  <a:schemeClr val="bg1"/>
                </a:solidFill>
              </a:rPr>
              <a:t>Để kiểm tra sự tồn tại của một session, ta có thể sử dụng method has có trong lớp khởi tạo Illuminate\Http\Request. Method has sẽ trả về true nếu session tồn tại và có giá trị không phải là null.</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42669" y="2986155"/>
            <a:ext cx="3161185" cy="647999"/>
          </a:xfrm>
          <a:prstGeom prst="rect">
            <a:avLst/>
          </a:prstGeom>
        </p:spPr>
      </p:pic>
      <p:sp>
        <p:nvSpPr>
          <p:cNvPr id="12" name="TextBox 11"/>
          <p:cNvSpPr txBox="1"/>
          <p:nvPr/>
        </p:nvSpPr>
        <p:spPr>
          <a:xfrm>
            <a:off x="65847" y="3707960"/>
            <a:ext cx="3958791" cy="276999"/>
          </a:xfrm>
          <a:prstGeom prst="rect">
            <a:avLst/>
          </a:prstGeom>
          <a:noFill/>
        </p:spPr>
        <p:txBody>
          <a:bodyPr wrap="square" rtlCol="0">
            <a:spAutoFit/>
          </a:bodyPr>
          <a:lstStyle/>
          <a:p>
            <a:pPr algn="just"/>
            <a:r>
              <a:rPr lang="vi-VN" sz="1200">
                <a:solidFill>
                  <a:schemeClr val="bg1"/>
                </a:solidFill>
              </a:rPr>
              <a:t>Với cách sử dụng global helper session:</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203139" y="4058765"/>
            <a:ext cx="2210108" cy="885949"/>
          </a:xfrm>
          <a:prstGeom prst="rect">
            <a:avLst/>
          </a:prstGeom>
        </p:spPr>
      </p:pic>
      <p:sp>
        <p:nvSpPr>
          <p:cNvPr id="15" name="TextBox 14"/>
          <p:cNvSpPr txBox="1"/>
          <p:nvPr/>
        </p:nvSpPr>
        <p:spPr>
          <a:xfrm>
            <a:off x="4024638" y="2155158"/>
            <a:ext cx="5052561" cy="1754326"/>
          </a:xfrm>
          <a:prstGeom prst="rect">
            <a:avLst/>
          </a:prstGeom>
          <a:noFill/>
        </p:spPr>
        <p:txBody>
          <a:bodyPr wrap="square" rtlCol="0">
            <a:spAutoFit/>
          </a:bodyPr>
          <a:lstStyle/>
          <a:p>
            <a:pPr algn="just"/>
            <a:r>
              <a:rPr lang="vi-VN" sz="1200" dirty="0">
                <a:solidFill>
                  <a:srgbClr val="FFFF00"/>
                </a:solidFill>
              </a:rPr>
              <a:t>3. Flash data:  </a:t>
            </a:r>
            <a:r>
              <a:rPr lang="vi-VN" sz="1200" dirty="0">
                <a:solidFill>
                  <a:schemeClr val="bg1"/>
                </a:solidFill>
              </a:rPr>
              <a:t>Nếu muốn lưu trữ một số session chỉ trong request kế tiếp, có thể sử dụng method flash</a:t>
            </a:r>
            <a:r>
              <a:rPr lang="vi-VN" sz="1200" dirty="0">
                <a:solidFill>
                  <a:srgbClr val="FFFF00"/>
                </a:solidFill>
              </a:rPr>
              <a:t>: $request-&gt;session()-&gt;flash('status', 'message');</a:t>
            </a:r>
          </a:p>
          <a:p>
            <a:pPr algn="just"/>
            <a:r>
              <a:rPr lang="vi-VN" sz="1200" dirty="0">
                <a:solidFill>
                  <a:schemeClr val="bg1"/>
                </a:solidFill>
              </a:rPr>
              <a:t>Nếu muốn flash data một lần nữa, chúng ta có thể sử dụng method reflash để kéo dài "tuổi thọ" cho các flash data</a:t>
            </a:r>
            <a:r>
              <a:rPr lang="vi-VN" sz="1200" dirty="0">
                <a:solidFill>
                  <a:srgbClr val="FFFF00"/>
                </a:solidFill>
              </a:rPr>
              <a:t>: $request-&gt;session()-&gt;reflash();</a:t>
            </a:r>
          </a:p>
          <a:p>
            <a:pPr algn="just"/>
            <a:r>
              <a:rPr lang="vi-VN" sz="1200" dirty="0">
                <a:solidFill>
                  <a:schemeClr val="bg1"/>
                </a:solidFill>
              </a:rPr>
              <a:t>Nếu muốn chỉ đích danh flash data cần giữ lại, các có thể sử dụng method keep và truyền tham số là key flash session mà chúng ta muốn flash một lần nữa.</a:t>
            </a:r>
            <a:endParaRPr lang="vi-VN" sz="1200" dirty="0">
              <a:solidFill>
                <a:schemeClr val="bg1"/>
              </a:solidFill>
            </a:endParaRPr>
          </a:p>
        </p:txBody>
      </p:sp>
      <p:pic>
        <p:nvPicPr>
          <p:cNvPr id="6" name="Picture 5"/>
          <p:cNvPicPr>
            <a:picLocks noChangeAspect="1"/>
          </p:cNvPicPr>
          <p:nvPr/>
        </p:nvPicPr>
        <p:blipFill>
          <a:blip r:embed="rId5"/>
          <a:stretch>
            <a:fillRect/>
          </a:stretch>
        </p:blipFill>
        <p:spPr>
          <a:xfrm>
            <a:off x="4124346" y="3909484"/>
            <a:ext cx="3191320" cy="447737"/>
          </a:xfrm>
          <a:prstGeom prst="rect">
            <a:avLst/>
          </a:prstGeom>
        </p:spPr>
      </p:pic>
    </p:spTree>
    <p:extLst>
      <p:ext uri="{BB962C8B-B14F-4D97-AF65-F5344CB8AC3E}">
        <p14:creationId xmlns:p14="http://schemas.microsoft.com/office/powerpoint/2010/main" val="112630242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Session Laravel</a:t>
            </a:r>
            <a:endParaRPr lang="en-US" dirty="0">
              <a:solidFill>
                <a:srgbClr val="FFFF00"/>
              </a:solidFill>
            </a:endParaRPr>
          </a:p>
        </p:txBody>
      </p:sp>
      <p:sp>
        <p:nvSpPr>
          <p:cNvPr id="9" name="TextBox 8"/>
          <p:cNvSpPr txBox="1"/>
          <p:nvPr/>
        </p:nvSpPr>
        <p:spPr>
          <a:xfrm>
            <a:off x="52555" y="705681"/>
            <a:ext cx="3958791" cy="461665"/>
          </a:xfrm>
          <a:prstGeom prst="rect">
            <a:avLst/>
          </a:prstGeom>
          <a:noFill/>
        </p:spPr>
        <p:txBody>
          <a:bodyPr wrap="square" rtlCol="0">
            <a:spAutoFit/>
          </a:bodyPr>
          <a:lstStyle/>
          <a:p>
            <a:pPr algn="just"/>
            <a:r>
              <a:rPr lang="vi-VN" sz="1200" dirty="0">
                <a:solidFill>
                  <a:srgbClr val="FFFF00"/>
                </a:solidFill>
              </a:rPr>
              <a:t>4. Xóa dữ liệu (Deleteing data): </a:t>
            </a:r>
            <a:r>
              <a:rPr lang="vi-VN" sz="1200" dirty="0">
                <a:solidFill>
                  <a:schemeClr val="bg1"/>
                </a:solidFill>
              </a:rPr>
              <a:t>Method forget sẽ giúp chúng ta dễ dàng xóa bỏ một session.</a:t>
            </a:r>
            <a:endParaRPr lang="vi-VN" sz="1200" dirty="0">
              <a:solidFill>
                <a:schemeClr val="bg1"/>
              </a:solidFill>
            </a:endParaRPr>
          </a:p>
        </p:txBody>
      </p:sp>
      <p:sp>
        <p:nvSpPr>
          <p:cNvPr id="13" name="TextBox 12"/>
          <p:cNvSpPr txBox="1"/>
          <p:nvPr/>
        </p:nvSpPr>
        <p:spPr>
          <a:xfrm>
            <a:off x="4011346" y="705681"/>
            <a:ext cx="5052561" cy="2862322"/>
          </a:xfrm>
          <a:prstGeom prst="rect">
            <a:avLst/>
          </a:prstGeom>
          <a:noFill/>
        </p:spPr>
        <p:txBody>
          <a:bodyPr wrap="square" rtlCol="0">
            <a:spAutoFit/>
          </a:bodyPr>
          <a:lstStyle/>
          <a:p>
            <a:pPr algn="just"/>
            <a:r>
              <a:rPr lang="vi-VN" sz="1200" dirty="0">
                <a:solidFill>
                  <a:srgbClr val="FFFF00"/>
                </a:solidFill>
              </a:rPr>
              <a:t>5. Khởi tạo lại session ID: </a:t>
            </a:r>
            <a:r>
              <a:rPr lang="vi-VN" sz="1200" dirty="0">
                <a:solidFill>
                  <a:schemeClr val="bg1"/>
                </a:solidFill>
              </a:rPr>
              <a:t>Session fixation là một hình thức tấn công đơn giản nhưng lại vô cùng hiệu quả. Nó dựa vào việc server không thay đổi session ID sau khi đăng nhập vào hệ thống. Tin tặc sẽ lợi dụng điều này để thông qua session ID người dùng đánh cắp thông tin.</a:t>
            </a:r>
          </a:p>
          <a:p>
            <a:pPr algn="just"/>
            <a:r>
              <a:rPr lang="vi-VN" sz="1200" dirty="0">
                <a:solidFill>
                  <a:schemeClr val="bg1"/>
                </a:solidFill>
              </a:rPr>
              <a:t>Dễ hiểu như thế này, một website http://unsafe.com chấp nhận các session ID từ request. Hacker sẽ gửi đường dẫn http://unsafe.com?SID=1, với SID=1 chính là session ID mà server đã cung cấp cho trình duyệt của hắn. Sau khi người dùng bị lừa và đăng nhập vào hệ thống thông qua link http://unsafe.com?SID=1 thì hacker có thể đăng nhập gián tiếp tài khoản người dùng, từ đó thực hiện khai thác thông tin, dữ liệu.</a:t>
            </a:r>
          </a:p>
          <a:p>
            <a:pPr algn="just"/>
            <a:r>
              <a:rPr lang="vi-VN" sz="1200" dirty="0">
                <a:solidFill>
                  <a:schemeClr val="bg1"/>
                </a:solidFill>
              </a:rPr>
              <a:t>Chính vì thế, Laralve sẽ tự động tạo lại session ID nếu ứng dụng của chúng ta sử dụng LoginController mặc định. Nếu như cần tạo lại session ID thủ công, có thể sự dụng method regenerate: </a:t>
            </a:r>
            <a:r>
              <a:rPr lang="vi-VN" sz="1200" dirty="0">
                <a:solidFill>
                  <a:srgbClr val="FFFF00"/>
                </a:solidFill>
              </a:rPr>
              <a:t>$request-&gt;session()-&gt;regenerate();</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41608" y="1167346"/>
            <a:ext cx="3200847" cy="409632"/>
          </a:xfrm>
          <a:prstGeom prst="rect">
            <a:avLst/>
          </a:prstGeom>
        </p:spPr>
      </p:pic>
      <p:sp>
        <p:nvSpPr>
          <p:cNvPr id="14" name="TextBox 13"/>
          <p:cNvSpPr txBox="1"/>
          <p:nvPr/>
        </p:nvSpPr>
        <p:spPr>
          <a:xfrm>
            <a:off x="65847" y="1536803"/>
            <a:ext cx="3958791" cy="461665"/>
          </a:xfrm>
          <a:prstGeom prst="rect">
            <a:avLst/>
          </a:prstGeom>
          <a:noFill/>
        </p:spPr>
        <p:txBody>
          <a:bodyPr wrap="square" rtlCol="0">
            <a:spAutoFit/>
          </a:bodyPr>
          <a:lstStyle/>
          <a:p>
            <a:pPr algn="just"/>
            <a:r>
              <a:rPr lang="vi-VN" sz="1200" dirty="0">
                <a:solidFill>
                  <a:srgbClr val="FFFF00"/>
                </a:solidFill>
              </a:rPr>
              <a:t>Nếu  muốn xóa tất cả các session thì có thể sử dụng method flush: </a:t>
            </a:r>
            <a:r>
              <a:rPr lang="vi-VN" sz="1200" dirty="0">
                <a:solidFill>
                  <a:schemeClr val="bg1"/>
                </a:solidFill>
              </a:rPr>
              <a:t>$request-&gt;session()-&gt;flush();</a:t>
            </a:r>
            <a:endParaRPr lang="vi-VN" sz="1200" dirty="0">
              <a:solidFill>
                <a:schemeClr val="bg1"/>
              </a:solidFill>
            </a:endParaRPr>
          </a:p>
        </p:txBody>
      </p:sp>
      <p:sp>
        <p:nvSpPr>
          <p:cNvPr id="17" name="TextBox 16"/>
          <p:cNvSpPr txBox="1"/>
          <p:nvPr/>
        </p:nvSpPr>
        <p:spPr>
          <a:xfrm>
            <a:off x="72493" y="1961768"/>
            <a:ext cx="3958791" cy="461665"/>
          </a:xfrm>
          <a:prstGeom prst="rect">
            <a:avLst/>
          </a:prstGeom>
          <a:noFill/>
        </p:spPr>
        <p:txBody>
          <a:bodyPr wrap="square" rtlCol="0">
            <a:spAutoFit/>
          </a:bodyPr>
          <a:lstStyle/>
          <a:p>
            <a:pPr algn="just"/>
            <a:r>
              <a:rPr lang="vi-VN" sz="1200" dirty="0" smtClean="0">
                <a:solidFill>
                  <a:srgbClr val="FFFF00"/>
                </a:solidFill>
              </a:rPr>
              <a:t>Nếu  muốn xóa tất cả các session thì có thể sử dụng method flush: </a:t>
            </a:r>
            <a:r>
              <a:rPr lang="vi-VN" sz="1200" dirty="0" smtClean="0">
                <a:solidFill>
                  <a:schemeClr val="bg1"/>
                </a:solidFill>
              </a:rPr>
              <a:t>$request-&gt;session()-&gt;flush();</a:t>
            </a:r>
            <a:endParaRPr lang="vi-VN" sz="1200" dirty="0">
              <a:solidFill>
                <a:schemeClr val="bg1"/>
              </a:solidFill>
            </a:endParaRPr>
          </a:p>
        </p:txBody>
      </p:sp>
    </p:spTree>
    <p:extLst>
      <p:ext uri="{BB962C8B-B14F-4D97-AF65-F5344CB8AC3E}">
        <p14:creationId xmlns:p14="http://schemas.microsoft.com/office/powerpoint/2010/main" val="194147021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569660"/>
          </a:xfrm>
          <a:prstGeom prst="rect">
            <a:avLst/>
          </a:prstGeom>
          <a:noFill/>
        </p:spPr>
        <p:txBody>
          <a:bodyPr wrap="square" rtlCol="0">
            <a:spAutoFit/>
          </a:bodyPr>
          <a:lstStyle/>
          <a:p>
            <a:pPr algn="just"/>
            <a:r>
              <a:rPr lang="vi-VN" sz="1200" dirty="0">
                <a:solidFill>
                  <a:srgbClr val="FFFF00"/>
                </a:solidFill>
              </a:rPr>
              <a:t>I. Giới thiệu: </a:t>
            </a:r>
            <a:r>
              <a:rPr lang="vi-VN" sz="1200" dirty="0">
                <a:solidFill>
                  <a:schemeClr val="bg1"/>
                </a:solidFill>
              </a:rPr>
              <a:t>Laravel cung cấp cho người dùng một số cách tiếp cận khác nhau để xác thực dữ liệu đến ứng dụng của chúng ta. </a:t>
            </a:r>
          </a:p>
          <a:p>
            <a:pPr algn="just"/>
            <a:r>
              <a:rPr lang="vi-VN" sz="1200" dirty="0">
                <a:solidFill>
                  <a:schemeClr val="bg1"/>
                </a:solidFill>
              </a:rPr>
              <a:t>Mặc định, lớp base controller App\Http\Controllers\Controller sử dụng một lớp trait ValidatesRequests, điều này cung cấp một số method thuận tiện để xác thực các HTTP request với những quy tắc xác thực (validation rule) mạnh mẽ.</a:t>
            </a:r>
            <a:endParaRPr lang="vi-VN" sz="1200" dirty="0">
              <a:solidFill>
                <a:schemeClr val="bg1"/>
              </a:solidFill>
            </a:endParaRPr>
          </a:p>
        </p:txBody>
      </p:sp>
      <p:sp>
        <p:nvSpPr>
          <p:cNvPr id="14" name="TextBox 13"/>
          <p:cNvSpPr txBox="1"/>
          <p:nvPr/>
        </p:nvSpPr>
        <p:spPr>
          <a:xfrm>
            <a:off x="52555" y="2226438"/>
            <a:ext cx="3958791" cy="830997"/>
          </a:xfrm>
          <a:prstGeom prst="rect">
            <a:avLst/>
          </a:prstGeom>
          <a:noFill/>
        </p:spPr>
        <p:txBody>
          <a:bodyPr wrap="square" rtlCol="0">
            <a:spAutoFit/>
          </a:bodyPr>
          <a:lstStyle/>
          <a:p>
            <a:pPr algn="just"/>
            <a:r>
              <a:rPr lang="vi-VN" sz="1200" dirty="0">
                <a:solidFill>
                  <a:srgbClr val="FFFF00"/>
                </a:solidFill>
              </a:rPr>
              <a:t>II. Bắt đầu nhanh validation</a:t>
            </a:r>
            <a:r>
              <a:rPr lang="vi-VN" sz="1200" dirty="0">
                <a:solidFill>
                  <a:schemeClr val="bg1"/>
                </a:solidFill>
              </a:rPr>
              <a:t>: Để học về các tính năng xác thực mạnh mẽ của Laravel, hãy xem xét qua ví dụ đầy đủ bên dưới, bao gồm </a:t>
            </a:r>
            <a:r>
              <a:rPr lang="vi-VN" sz="1200" dirty="0" smtClean="0">
                <a:solidFill>
                  <a:schemeClr val="bg1"/>
                </a:solidFill>
              </a:rPr>
              <a:t>xác </a:t>
            </a:r>
            <a:r>
              <a:rPr lang="vi-VN" sz="1200" dirty="0">
                <a:solidFill>
                  <a:schemeClr val="bg1"/>
                </a:solidFill>
              </a:rPr>
              <a:t>thực form và hiển thị lỗi về người dùng.</a:t>
            </a:r>
            <a:endParaRPr lang="vi-VN" sz="1200" dirty="0">
              <a:solidFill>
                <a:schemeClr val="bg1"/>
              </a:solidFill>
            </a:endParaRPr>
          </a:p>
        </p:txBody>
      </p:sp>
      <p:sp>
        <p:nvSpPr>
          <p:cNvPr id="10" name="TextBox 9"/>
          <p:cNvSpPr txBox="1"/>
          <p:nvPr/>
        </p:nvSpPr>
        <p:spPr>
          <a:xfrm>
            <a:off x="52554" y="2992290"/>
            <a:ext cx="3958791" cy="1569660"/>
          </a:xfrm>
          <a:prstGeom prst="rect">
            <a:avLst/>
          </a:prstGeom>
          <a:noFill/>
        </p:spPr>
        <p:txBody>
          <a:bodyPr wrap="square" rtlCol="0">
            <a:spAutoFit/>
          </a:bodyPr>
          <a:lstStyle/>
          <a:p>
            <a:pPr algn="just"/>
            <a:r>
              <a:rPr lang="vi-VN" sz="1200" dirty="0" smtClean="0">
                <a:solidFill>
                  <a:srgbClr val="FFFF00"/>
                </a:solidFill>
              </a:rPr>
              <a:t>1. Định nghĩa route (Defining the route): </a:t>
            </a:r>
            <a:r>
              <a:rPr lang="vi-VN" sz="1200" dirty="0" smtClean="0">
                <a:solidFill>
                  <a:schemeClr val="bg1"/>
                </a:solidFill>
              </a:rPr>
              <a:t>Đầu tiên, chúng ta giả sử đăng ký các route sau trong file routes/web.php.</a:t>
            </a:r>
          </a:p>
          <a:p>
            <a:pPr algn="just"/>
            <a:r>
              <a:rPr lang="vi-VN" sz="1200" dirty="0" smtClean="0">
                <a:solidFill>
                  <a:srgbClr val="FFFF00"/>
                </a:solidFill>
              </a:rPr>
              <a:t>Route</a:t>
            </a:r>
            <a:r>
              <a:rPr lang="vi-VN" sz="1200" dirty="0">
                <a:solidFill>
                  <a:srgbClr val="FFFF00"/>
                </a:solidFill>
              </a:rPr>
              <a:t>::get('post/create', 'PostController@create');</a:t>
            </a:r>
          </a:p>
          <a:p>
            <a:pPr algn="just"/>
            <a:r>
              <a:rPr lang="vi-VN" sz="1200" dirty="0">
                <a:solidFill>
                  <a:srgbClr val="FFFF00"/>
                </a:solidFill>
              </a:rPr>
              <a:t>Route::post('post', 'PostController@store');</a:t>
            </a:r>
          </a:p>
          <a:p>
            <a:pPr algn="just"/>
            <a:r>
              <a:rPr lang="vi-VN" sz="1200" dirty="0">
                <a:solidFill>
                  <a:schemeClr val="bg1"/>
                </a:solidFill>
              </a:rPr>
              <a:t>Route GET sẽ hiển thị form để người dụng tạo một bài viết mới, trong khi đó route POST sẽ nhận request gửi đến từ người dùng và lưu trữ vào database.</a:t>
            </a:r>
            <a:endParaRPr lang="vi-VN" sz="1200" dirty="0">
              <a:solidFill>
                <a:schemeClr val="bg1"/>
              </a:solidFill>
            </a:endParaRPr>
          </a:p>
        </p:txBody>
      </p:sp>
      <p:sp>
        <p:nvSpPr>
          <p:cNvPr id="11" name="TextBox 10"/>
          <p:cNvSpPr txBox="1"/>
          <p:nvPr/>
        </p:nvSpPr>
        <p:spPr>
          <a:xfrm>
            <a:off x="52553" y="4497169"/>
            <a:ext cx="3958791" cy="646331"/>
          </a:xfrm>
          <a:prstGeom prst="rect">
            <a:avLst/>
          </a:prstGeom>
          <a:noFill/>
        </p:spPr>
        <p:txBody>
          <a:bodyPr wrap="square" rtlCol="0">
            <a:spAutoFit/>
          </a:bodyPr>
          <a:lstStyle/>
          <a:p>
            <a:pPr algn="just"/>
            <a:r>
              <a:rPr lang="vi-VN" sz="1200" dirty="0">
                <a:solidFill>
                  <a:schemeClr val="bg1"/>
                </a:solidFill>
              </a:rPr>
              <a:t>2. Khởi tạo controller (Creating the controller): Bằng lệnh Atisan đơn giản, ta có thể khởi tạo controller PostController với nội dung như sau:</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4241441" y="774945"/>
            <a:ext cx="2045893" cy="2028256"/>
          </a:xfrm>
          <a:prstGeom prst="rect">
            <a:avLst/>
          </a:prstGeom>
        </p:spPr>
      </p:pic>
      <p:sp>
        <p:nvSpPr>
          <p:cNvPr id="12" name="TextBox 11"/>
          <p:cNvSpPr txBox="1"/>
          <p:nvPr/>
        </p:nvSpPr>
        <p:spPr>
          <a:xfrm>
            <a:off x="6418869" y="728932"/>
            <a:ext cx="2725131" cy="276999"/>
          </a:xfrm>
          <a:prstGeom prst="rect">
            <a:avLst/>
          </a:prstGeom>
          <a:noFill/>
        </p:spPr>
        <p:txBody>
          <a:bodyPr wrap="square" rtlCol="0">
            <a:spAutoFit/>
          </a:bodyPr>
          <a:lstStyle/>
          <a:p>
            <a:pPr algn="just"/>
            <a:r>
              <a:rPr lang="vi-VN" sz="1200" dirty="0">
                <a:solidFill>
                  <a:srgbClr val="FFFF00"/>
                </a:solidFill>
              </a:rPr>
              <a:t>3. Khởi tại view</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4882867" y="2803201"/>
            <a:ext cx="3492403" cy="2288126"/>
          </a:xfrm>
          <a:prstGeom prst="rect">
            <a:avLst/>
          </a:prstGeom>
        </p:spPr>
      </p:pic>
    </p:spTree>
    <p:extLst>
      <p:ext uri="{BB962C8B-B14F-4D97-AF65-F5344CB8AC3E}">
        <p14:creationId xmlns:p14="http://schemas.microsoft.com/office/powerpoint/2010/main" val="331020775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754326"/>
          </a:xfrm>
          <a:prstGeom prst="rect">
            <a:avLst/>
          </a:prstGeom>
          <a:noFill/>
        </p:spPr>
        <p:txBody>
          <a:bodyPr wrap="square" rtlCol="0">
            <a:spAutoFit/>
          </a:bodyPr>
          <a:lstStyle/>
          <a:p>
            <a:pPr algn="just"/>
            <a:r>
              <a:rPr lang="vi-VN" sz="1200" dirty="0">
                <a:solidFill>
                  <a:srgbClr val="FFFF00"/>
                </a:solidFill>
              </a:rPr>
              <a:t>4. Viết validation logic: </a:t>
            </a:r>
            <a:r>
              <a:rPr lang="vi-VN" sz="1200" dirty="0">
                <a:solidFill>
                  <a:schemeClr val="bg1"/>
                </a:solidFill>
              </a:rPr>
              <a:t>Chúng ta sẽ sử dụng method validate được cung cấp bởi Illuminate\Http\Request object. Nếu vượt qua xác thực, các </a:t>
            </a:r>
            <a:r>
              <a:rPr lang="vi-VN" sz="1200" dirty="0" smtClean="0">
                <a:solidFill>
                  <a:schemeClr val="bg1"/>
                </a:solidFill>
              </a:rPr>
              <a:t>dòng </a:t>
            </a:r>
            <a:r>
              <a:rPr lang="vi-VN" sz="1200" dirty="0">
                <a:solidFill>
                  <a:schemeClr val="bg1"/>
                </a:solidFill>
              </a:rPr>
              <a:t>code tiếp theo sẽ được thực thi bình thường; còn nếu không, một lỗi ngoại lệ sẽ được đưa ra và lỗi phản hồi phù hợp sẽ được trả về phái người dùng. Trong trường hợp sử dụng HTTP request, một redirect response sẽ được khởi tạo, trong khi một json response sẽ được gửi về nếu sử dụng AJAX request.</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65365" y="2472862"/>
            <a:ext cx="2683695" cy="1151365"/>
          </a:xfrm>
          <a:prstGeom prst="rect">
            <a:avLst/>
          </a:prstGeom>
        </p:spPr>
      </p:pic>
      <p:sp>
        <p:nvSpPr>
          <p:cNvPr id="13" name="TextBox 12"/>
          <p:cNvSpPr txBox="1"/>
          <p:nvPr/>
        </p:nvSpPr>
        <p:spPr>
          <a:xfrm>
            <a:off x="4108235" y="705681"/>
            <a:ext cx="4788810" cy="276999"/>
          </a:xfrm>
          <a:prstGeom prst="rect">
            <a:avLst/>
          </a:prstGeom>
          <a:noFill/>
        </p:spPr>
        <p:txBody>
          <a:bodyPr wrap="square" rtlCol="0">
            <a:spAutoFit/>
          </a:bodyPr>
          <a:lstStyle/>
          <a:p>
            <a:pPr algn="just"/>
            <a:r>
              <a:rPr lang="vi-VN" sz="1200" dirty="0">
                <a:solidFill>
                  <a:schemeClr val="bg1"/>
                </a:solidFill>
              </a:rPr>
              <a:t>b. Lưu ý về các thuộc tính lồng nhau</a:t>
            </a:r>
            <a:endParaRPr lang="vi-VN" sz="1200" dirty="0">
              <a:solidFill>
                <a:schemeClr val="bg1"/>
              </a:solidFill>
            </a:endParaRPr>
          </a:p>
        </p:txBody>
      </p:sp>
      <p:sp>
        <p:nvSpPr>
          <p:cNvPr id="15" name="TextBox 14"/>
          <p:cNvSpPr txBox="1"/>
          <p:nvPr/>
        </p:nvSpPr>
        <p:spPr>
          <a:xfrm>
            <a:off x="64973" y="3441095"/>
            <a:ext cx="3958791" cy="830997"/>
          </a:xfrm>
          <a:prstGeom prst="rect">
            <a:avLst/>
          </a:prstGeom>
          <a:noFill/>
        </p:spPr>
        <p:txBody>
          <a:bodyPr wrap="square" rtlCol="0">
            <a:spAutoFit/>
          </a:bodyPr>
          <a:lstStyle/>
          <a:p>
            <a:pPr algn="just"/>
            <a:r>
              <a:rPr lang="vi-VN" sz="1200" dirty="0">
                <a:solidFill>
                  <a:srgbClr val="FFFF00"/>
                </a:solidFill>
              </a:rPr>
              <a:t>a. Dừng lại khi xác thực đầu tiên thất bại : </a:t>
            </a:r>
            <a:r>
              <a:rPr lang="vi-VN" sz="1200" dirty="0">
                <a:solidFill>
                  <a:schemeClr val="bg1"/>
                </a:solidFill>
              </a:rPr>
              <a:t>Thỉnh thoảng muốn dừng lại việc xác thực rule nếu như thất bại ở rule đầu tiên trong một trường nào đó. Có thể khai báo rule bail như thế này:</a:t>
            </a:r>
            <a:endParaRPr lang="vi-VN" sz="1200" dirty="0">
              <a:solidFill>
                <a:schemeClr val="bg1"/>
              </a:solidFill>
            </a:endParaRPr>
          </a:p>
        </p:txBody>
      </p:sp>
      <p:pic>
        <p:nvPicPr>
          <p:cNvPr id="6" name="Picture 5"/>
          <p:cNvPicPr>
            <a:picLocks noChangeAspect="1"/>
          </p:cNvPicPr>
          <p:nvPr/>
        </p:nvPicPr>
        <p:blipFill>
          <a:blip r:embed="rId4"/>
          <a:stretch>
            <a:fillRect/>
          </a:stretch>
        </p:blipFill>
        <p:spPr>
          <a:xfrm>
            <a:off x="165365" y="4319817"/>
            <a:ext cx="3096057" cy="695422"/>
          </a:xfrm>
          <a:prstGeom prst="rect">
            <a:avLst/>
          </a:prstGeom>
        </p:spPr>
      </p:pic>
      <p:pic>
        <p:nvPicPr>
          <p:cNvPr id="8" name="Picture 7"/>
          <p:cNvPicPr>
            <a:picLocks noChangeAspect="1"/>
          </p:cNvPicPr>
          <p:nvPr/>
        </p:nvPicPr>
        <p:blipFill>
          <a:blip r:embed="rId5"/>
          <a:stretch>
            <a:fillRect/>
          </a:stretch>
        </p:blipFill>
        <p:spPr>
          <a:xfrm>
            <a:off x="4108235" y="1102692"/>
            <a:ext cx="3115110" cy="733527"/>
          </a:xfrm>
          <a:prstGeom prst="rect">
            <a:avLst/>
          </a:prstGeom>
        </p:spPr>
      </p:pic>
      <p:sp>
        <p:nvSpPr>
          <p:cNvPr id="17" name="TextBox 16"/>
          <p:cNvSpPr txBox="1"/>
          <p:nvPr/>
        </p:nvSpPr>
        <p:spPr>
          <a:xfrm>
            <a:off x="4108235" y="1871169"/>
            <a:ext cx="4969020" cy="1569660"/>
          </a:xfrm>
          <a:prstGeom prst="rect">
            <a:avLst/>
          </a:prstGeom>
          <a:noFill/>
        </p:spPr>
        <p:txBody>
          <a:bodyPr wrap="square" rtlCol="0">
            <a:spAutoFit/>
          </a:bodyPr>
          <a:lstStyle/>
          <a:p>
            <a:pPr algn="just"/>
            <a:r>
              <a:rPr lang="vi-VN" sz="1200" dirty="0">
                <a:solidFill>
                  <a:srgbClr val="FFFF00"/>
                </a:solidFill>
              </a:rPr>
              <a:t>5. Hiển thị lỗi xác thực : </a:t>
            </a:r>
            <a:r>
              <a:rPr lang="vi-VN" sz="1200" dirty="0">
                <a:solidFill>
                  <a:schemeClr val="bg1"/>
                </a:solidFill>
              </a:rPr>
              <a:t>Vậy, điều gì sẽ xảy ra nếu một trong các trường request không vượt qua rule validation? Như đã đề cập ở trước, Laravel sẽ tự động chuyển hướng người dùng về vị trí trước, tất cả các lỗi xác thực (validation error) sẽ được flash vào session. Biến $errors được gửi đến view thông qua middleware Illuminate\View\Middleware\ShareErrorsFromSession, nó được cung cấp bởi nhóm middleware web. Điều này cho phép có thể thoải mái giả định rằng $errors luôn xác định và có thể an toàn sử dụng.</a:t>
            </a:r>
          </a:p>
        </p:txBody>
      </p:sp>
      <p:pic>
        <p:nvPicPr>
          <p:cNvPr id="16" name="Picture 15"/>
          <p:cNvPicPr>
            <a:picLocks noChangeAspect="1"/>
          </p:cNvPicPr>
          <p:nvPr/>
        </p:nvPicPr>
        <p:blipFill>
          <a:blip r:embed="rId6"/>
          <a:stretch>
            <a:fillRect/>
          </a:stretch>
        </p:blipFill>
        <p:spPr>
          <a:xfrm>
            <a:off x="4260494" y="3475779"/>
            <a:ext cx="3277057" cy="1352739"/>
          </a:xfrm>
          <a:prstGeom prst="rect">
            <a:avLst/>
          </a:prstGeom>
        </p:spPr>
      </p:pic>
    </p:spTree>
    <p:extLst>
      <p:ext uri="{BB962C8B-B14F-4D97-AF65-F5344CB8AC3E}">
        <p14:creationId xmlns:p14="http://schemas.microsoft.com/office/powerpoint/2010/main" val="45134922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631387" y="385049"/>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6. Lưu ý về các trường tùy chọn </a:t>
            </a:r>
            <a:r>
              <a:rPr lang="vi-VN" sz="1200" dirty="0">
                <a:solidFill>
                  <a:schemeClr val="bg1"/>
                </a:solidFill>
              </a:rPr>
              <a:t>: Mặc định, Laralve liên kết với hai middleware TrimStrings và ConvertEmptyStringsToNull. Vì thế, nếu ứng dụng có những trường tùy chọn, tức là có thể trống cũng được, còn nếu không trống thì phải validate chẳng hạn, thì có thể sử dụng rule nullable để thiết lập tùy chọn này.</a:t>
            </a:r>
            <a:endParaRPr lang="vi-VN" sz="1200" dirty="0">
              <a:solidFill>
                <a:schemeClr val="bg1"/>
              </a:solidFill>
            </a:endParaRPr>
          </a:p>
        </p:txBody>
      </p:sp>
      <p:sp>
        <p:nvSpPr>
          <p:cNvPr id="15" name="TextBox 14"/>
          <p:cNvSpPr txBox="1"/>
          <p:nvPr/>
        </p:nvSpPr>
        <p:spPr>
          <a:xfrm>
            <a:off x="89730" y="2353992"/>
            <a:ext cx="3958791" cy="830997"/>
          </a:xfrm>
          <a:prstGeom prst="rect">
            <a:avLst/>
          </a:prstGeom>
          <a:noFill/>
        </p:spPr>
        <p:txBody>
          <a:bodyPr wrap="square" rtlCol="0">
            <a:spAutoFit/>
          </a:bodyPr>
          <a:lstStyle/>
          <a:p>
            <a:pPr algn="just"/>
            <a:r>
              <a:rPr lang="vi-VN" sz="1200" dirty="0">
                <a:solidFill>
                  <a:schemeClr val="bg1"/>
                </a:solidFill>
              </a:rPr>
              <a:t>Với trường birthday, nếu chúng ta nhập dữ liệu thì nó sẽ đi qua rule date để kiểm tra xem có phải định dạng ngày tháng hay không; còn nếu không nhập gì thì framework sẽ bỏ qua kiểm duyệt trường birthday này.</a:t>
            </a:r>
            <a:endParaRPr lang="vi-VN" sz="1200" dirty="0">
              <a:solidFill>
                <a:schemeClr val="bg1"/>
              </a:solidFill>
            </a:endParaRPr>
          </a:p>
        </p:txBody>
      </p:sp>
      <p:pic>
        <p:nvPicPr>
          <p:cNvPr id="6" name="Picture 5"/>
          <p:cNvPicPr>
            <a:picLocks noChangeAspect="1"/>
          </p:cNvPicPr>
          <p:nvPr/>
        </p:nvPicPr>
        <p:blipFill>
          <a:blip r:embed="rId3"/>
          <a:stretch>
            <a:fillRect/>
          </a:stretch>
        </p:blipFill>
        <p:spPr>
          <a:xfrm>
            <a:off x="152042" y="3184989"/>
            <a:ext cx="2717999" cy="610504"/>
          </a:xfrm>
          <a:prstGeom prst="rect">
            <a:avLst/>
          </a:prstGeom>
        </p:spPr>
      </p:pic>
      <p:pic>
        <p:nvPicPr>
          <p:cNvPr id="2" name="Picture 1"/>
          <p:cNvPicPr>
            <a:picLocks noChangeAspect="1"/>
          </p:cNvPicPr>
          <p:nvPr/>
        </p:nvPicPr>
        <p:blipFill>
          <a:blip r:embed="rId4"/>
          <a:stretch>
            <a:fillRect/>
          </a:stretch>
        </p:blipFill>
        <p:spPr>
          <a:xfrm>
            <a:off x="89730" y="1904236"/>
            <a:ext cx="2256667" cy="449756"/>
          </a:xfrm>
          <a:prstGeom prst="rect">
            <a:avLst/>
          </a:prstGeom>
        </p:spPr>
      </p:pic>
      <p:sp>
        <p:nvSpPr>
          <p:cNvPr id="14" name="TextBox 13"/>
          <p:cNvSpPr txBox="1"/>
          <p:nvPr/>
        </p:nvSpPr>
        <p:spPr>
          <a:xfrm>
            <a:off x="89730" y="3793853"/>
            <a:ext cx="4114187" cy="1384995"/>
          </a:xfrm>
          <a:prstGeom prst="rect">
            <a:avLst/>
          </a:prstGeom>
          <a:noFill/>
        </p:spPr>
        <p:txBody>
          <a:bodyPr wrap="square" rtlCol="0">
            <a:spAutoFit/>
          </a:bodyPr>
          <a:lstStyle/>
          <a:p>
            <a:pPr algn="just"/>
            <a:r>
              <a:rPr lang="vi-VN" sz="1200" dirty="0">
                <a:solidFill>
                  <a:srgbClr val="FFFF00"/>
                </a:solidFill>
              </a:rPr>
              <a:t>7. AJAX request &amp; validation: </a:t>
            </a:r>
            <a:r>
              <a:rPr lang="vi-VN" sz="1200" dirty="0">
                <a:solidFill>
                  <a:schemeClr val="bg1"/>
                </a:solidFill>
              </a:rPr>
              <a:t>Trong ví dụ trên, chúng ta đã sử dụng form truyền thống để gửi dữ liệu đến ứng dụng. Tuy nhiên, một vài ứng dụng cần gửi dữ liệu qua AJAX request thì sao. Như đã nói ở trên, khi sử dụng method validate trong AJAX request, Laravel sẽ không tạo redirect response mà sẽ trả về json response chứa các validation error kèm theo đó là mã status HTTP 422.</a:t>
            </a:r>
            <a:endParaRPr lang="vi-VN" sz="1200" dirty="0">
              <a:solidFill>
                <a:schemeClr val="bg1"/>
              </a:solidFill>
            </a:endParaRPr>
          </a:p>
        </p:txBody>
      </p:sp>
      <p:pic>
        <p:nvPicPr>
          <p:cNvPr id="5" name="Picture 4"/>
          <p:cNvPicPr>
            <a:picLocks noChangeAspect="1"/>
          </p:cNvPicPr>
          <p:nvPr/>
        </p:nvPicPr>
        <p:blipFill>
          <a:blip r:embed="rId5"/>
          <a:stretch>
            <a:fillRect/>
          </a:stretch>
        </p:blipFill>
        <p:spPr>
          <a:xfrm>
            <a:off x="4334380" y="750132"/>
            <a:ext cx="3948615" cy="4174156"/>
          </a:xfrm>
          <a:prstGeom prst="rect">
            <a:avLst/>
          </a:prstGeom>
        </p:spPr>
      </p:pic>
    </p:spTree>
    <p:extLst>
      <p:ext uri="{BB962C8B-B14F-4D97-AF65-F5344CB8AC3E}">
        <p14:creationId xmlns:p14="http://schemas.microsoft.com/office/powerpoint/2010/main" val="16936230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III. Form request validation: </a:t>
            </a:r>
            <a:r>
              <a:rPr lang="vi-VN" sz="1200" dirty="0">
                <a:solidFill>
                  <a:schemeClr val="bg1"/>
                </a:solidFill>
              </a:rPr>
              <a:t>Với form request validation, ứng dụng của chúng ta sẽ có tính tách rời về mặt validate cho các controller để dễ dàng quản lý hay bảo trì. Với nó, ta có thể thực hiện các validation phức tạp hơn, cần inject các dependency mà không phải gọi quá nhiều ở controller.</a:t>
            </a:r>
            <a:endParaRPr lang="vi-VN" sz="1200" dirty="0">
              <a:solidFill>
                <a:schemeClr val="bg1"/>
              </a:solidFill>
            </a:endParaRPr>
          </a:p>
        </p:txBody>
      </p:sp>
      <p:sp>
        <p:nvSpPr>
          <p:cNvPr id="22" name="TextBox 21"/>
          <p:cNvSpPr txBox="1"/>
          <p:nvPr/>
        </p:nvSpPr>
        <p:spPr>
          <a:xfrm>
            <a:off x="52554" y="1841042"/>
            <a:ext cx="3958791" cy="646331"/>
          </a:xfrm>
          <a:prstGeom prst="rect">
            <a:avLst/>
          </a:prstGeom>
          <a:noFill/>
        </p:spPr>
        <p:txBody>
          <a:bodyPr wrap="square" rtlCol="0">
            <a:spAutoFit/>
          </a:bodyPr>
          <a:lstStyle/>
          <a:p>
            <a:pPr algn="just"/>
            <a:r>
              <a:rPr lang="vi-VN" sz="1200" dirty="0">
                <a:solidFill>
                  <a:srgbClr val="FFFF00"/>
                </a:solidFill>
              </a:rPr>
              <a:t>1. Tạo form request : </a:t>
            </a:r>
            <a:r>
              <a:rPr lang="vi-VN" sz="1200" dirty="0">
                <a:solidFill>
                  <a:schemeClr val="bg1"/>
                </a:solidFill>
              </a:rPr>
              <a:t>Để tạo một form request, ta chỉ cần chạy lệnh Artisan sau: </a:t>
            </a:r>
            <a:r>
              <a:rPr lang="vi-VN" sz="1200" dirty="0">
                <a:solidFill>
                  <a:srgbClr val="FFFF00"/>
                </a:solidFill>
              </a:rPr>
              <a:t>php artisan make:request StorePost</a:t>
            </a:r>
            <a:endParaRPr lang="vi-VN" sz="1200" dirty="0">
              <a:solidFill>
                <a:schemeClr val="bg1"/>
              </a:solidFill>
            </a:endParaRPr>
          </a:p>
        </p:txBody>
      </p:sp>
      <p:sp>
        <p:nvSpPr>
          <p:cNvPr id="13" name="TextBox 12"/>
          <p:cNvSpPr txBox="1"/>
          <p:nvPr/>
        </p:nvSpPr>
        <p:spPr>
          <a:xfrm>
            <a:off x="52553" y="2487373"/>
            <a:ext cx="3958791" cy="830997"/>
          </a:xfrm>
          <a:prstGeom prst="rect">
            <a:avLst/>
          </a:prstGeom>
          <a:noFill/>
        </p:spPr>
        <p:txBody>
          <a:bodyPr wrap="square" rtlCol="0">
            <a:spAutoFit/>
          </a:bodyPr>
          <a:lstStyle/>
          <a:p>
            <a:pPr algn="just"/>
            <a:r>
              <a:rPr lang="vi-VN" sz="1200" dirty="0">
                <a:solidFill>
                  <a:srgbClr val="FFFF00"/>
                </a:solidFill>
              </a:rPr>
              <a:t>2. Xác Thực Dữ Liệu trong Form Request</a:t>
            </a:r>
            <a:r>
              <a:rPr lang="vi-VN" sz="1200" dirty="0">
                <a:solidFill>
                  <a:schemeClr val="bg1"/>
                </a:solidFill>
              </a:rPr>
              <a:t>: Sau khi tạo Form Request, </a:t>
            </a:r>
            <a:r>
              <a:rPr lang="vi-VN" sz="1200" dirty="0" smtClean="0">
                <a:solidFill>
                  <a:schemeClr val="bg1"/>
                </a:solidFill>
              </a:rPr>
              <a:t>có </a:t>
            </a:r>
            <a:r>
              <a:rPr lang="vi-VN" sz="1200" dirty="0">
                <a:solidFill>
                  <a:schemeClr val="bg1"/>
                </a:solidFill>
              </a:rPr>
              <a:t>thể thêm các quy tắc xác thực vào phương thức rules và các thông điệp tùy chỉnh vào phương thức messages</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5295580" y="572724"/>
            <a:ext cx="3060835" cy="2745646"/>
          </a:xfrm>
          <a:prstGeom prst="rect">
            <a:avLst/>
          </a:prstGeom>
        </p:spPr>
      </p:pic>
      <p:sp>
        <p:nvSpPr>
          <p:cNvPr id="15" name="TextBox 14"/>
          <p:cNvSpPr txBox="1"/>
          <p:nvPr/>
        </p:nvSpPr>
        <p:spPr>
          <a:xfrm>
            <a:off x="52552" y="3318370"/>
            <a:ext cx="3958791" cy="830997"/>
          </a:xfrm>
          <a:prstGeom prst="rect">
            <a:avLst/>
          </a:prstGeom>
          <a:noFill/>
        </p:spPr>
        <p:txBody>
          <a:bodyPr wrap="square" rtlCol="0">
            <a:spAutoFit/>
          </a:bodyPr>
          <a:lstStyle/>
          <a:p>
            <a:pPr algn="just"/>
            <a:r>
              <a:rPr lang="vi-VN" sz="1200" dirty="0">
                <a:solidFill>
                  <a:srgbClr val="FFFF00"/>
                </a:solidFill>
              </a:rPr>
              <a:t>3. Sử Dụng Form Request trong Controller: </a:t>
            </a:r>
            <a:r>
              <a:rPr lang="vi-VN" sz="1200" dirty="0">
                <a:solidFill>
                  <a:schemeClr val="bg1"/>
                </a:solidFill>
              </a:rPr>
              <a:t>có thể sử dụng Form Request như một phần của phụ thuộc trong phương thức của controller. Laravel sẽ tự động chạy xác thực khi phương thức được gọi.</a:t>
            </a:r>
            <a:endParaRPr lang="vi-VN" sz="1200" dirty="0">
              <a:solidFill>
                <a:schemeClr val="bg1"/>
              </a:solidFill>
            </a:endParaRPr>
          </a:p>
        </p:txBody>
      </p:sp>
      <p:pic>
        <p:nvPicPr>
          <p:cNvPr id="7" name="Picture 6"/>
          <p:cNvPicPr>
            <a:picLocks noChangeAspect="1"/>
          </p:cNvPicPr>
          <p:nvPr/>
        </p:nvPicPr>
        <p:blipFill>
          <a:blip r:embed="rId4"/>
          <a:stretch>
            <a:fillRect/>
          </a:stretch>
        </p:blipFill>
        <p:spPr>
          <a:xfrm>
            <a:off x="4011342" y="3429009"/>
            <a:ext cx="4852871" cy="1620638"/>
          </a:xfrm>
          <a:prstGeom prst="rect">
            <a:avLst/>
          </a:prstGeom>
        </p:spPr>
      </p:pic>
    </p:spTree>
    <p:extLst>
      <p:ext uri="{BB962C8B-B14F-4D97-AF65-F5344CB8AC3E}">
        <p14:creationId xmlns:p14="http://schemas.microsoft.com/office/powerpoint/2010/main" val="3958431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2246128" cy="307777"/>
          </a:xfrm>
          <a:prstGeom prst="rect">
            <a:avLst/>
          </a:prstGeom>
          <a:noFill/>
        </p:spPr>
        <p:txBody>
          <a:bodyPr wrap="none" rtlCol="0">
            <a:spAutoFit/>
          </a:bodyPr>
          <a:lstStyle/>
          <a:p>
            <a:r>
              <a:rPr lang="en-US" dirty="0" err="1">
                <a:solidFill>
                  <a:srgbClr val="FFFF00"/>
                </a:solidFill>
              </a:rPr>
              <a:t>Khai</a:t>
            </a:r>
            <a:r>
              <a:rPr lang="en-US" dirty="0">
                <a:solidFill>
                  <a:srgbClr val="FFFF00"/>
                </a:solidFill>
              </a:rPr>
              <a:t> </a:t>
            </a:r>
            <a:r>
              <a:rPr lang="en-US" dirty="0" err="1">
                <a:solidFill>
                  <a:srgbClr val="FFFF00"/>
                </a:solidFill>
              </a:rPr>
              <a:t>báo</a:t>
            </a:r>
            <a:r>
              <a:rPr lang="en-US" dirty="0">
                <a:solidFill>
                  <a:srgbClr val="FFFF00"/>
                </a:solidFill>
              </a:rPr>
              <a:t> </a:t>
            </a:r>
            <a:r>
              <a:rPr lang="en-US" dirty="0" err="1">
                <a:solidFill>
                  <a:srgbClr val="FFFF00"/>
                </a:solidFill>
              </a:rPr>
              <a:t>Hằng</a:t>
            </a:r>
            <a:r>
              <a:rPr lang="en-US" dirty="0">
                <a:solidFill>
                  <a:srgbClr val="FFFF00"/>
                </a:solidFill>
              </a:rPr>
              <a:t> </a:t>
            </a:r>
            <a:r>
              <a:rPr lang="en-US" dirty="0" err="1">
                <a:solidFill>
                  <a:srgbClr val="FFFF00"/>
                </a:solidFill>
              </a:rPr>
              <a:t>trong</a:t>
            </a:r>
            <a:r>
              <a:rPr lang="en-US" dirty="0">
                <a:solidFill>
                  <a:srgbClr val="FFFF00"/>
                </a:solidFill>
              </a:rPr>
              <a:t> PHP</a:t>
            </a:r>
            <a:endParaRPr lang="en-US" dirty="0">
              <a:solidFill>
                <a:srgbClr val="FFFF00"/>
              </a:solidFill>
            </a:endParaRPr>
          </a:p>
        </p:txBody>
      </p:sp>
      <p:sp>
        <p:nvSpPr>
          <p:cNvPr id="11" name="TextBox 10"/>
          <p:cNvSpPr txBox="1"/>
          <p:nvPr/>
        </p:nvSpPr>
        <p:spPr>
          <a:xfrm>
            <a:off x="333724" y="1043525"/>
            <a:ext cx="8810276" cy="523220"/>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FF00"/>
                </a:solidFill>
              </a:rPr>
              <a:t>Trong PHP, bạn có thể xuất dữ liệu ra trình duyệt bằng cách sử dụng các lệnh echo, print, printf, và sprintf. Dưới đây là cách sử dụng từng lệnh này với ví dụ minh họa</a:t>
            </a:r>
            <a:endParaRPr lang="en-US" dirty="0">
              <a:solidFill>
                <a:srgbClr val="FFFF00"/>
              </a:solidFill>
            </a:endParaRPr>
          </a:p>
        </p:txBody>
      </p:sp>
      <p:sp>
        <p:nvSpPr>
          <p:cNvPr id="10" name="TextBox 9"/>
          <p:cNvSpPr txBox="1"/>
          <p:nvPr/>
        </p:nvSpPr>
        <p:spPr>
          <a:xfrm>
            <a:off x="333723" y="1697918"/>
            <a:ext cx="8563973" cy="738664"/>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chemeClr val="bg1"/>
                </a:solidFill>
              </a:rPr>
              <a:t>Trong PHP, hằng là một giá trị không thay đổi được sau khi được định nghĩa. Hằng thường được sử dụng để lưu trữ những giá trị cố định, chẳng hạn như các tham số cấu hình hoặc các giá trị không thay đổi trong suốt quá trình thực thi của ứng dụng.</a:t>
            </a:r>
            <a:endParaRPr lang="en-US" dirty="0">
              <a:solidFill>
                <a:schemeClr val="bg1"/>
              </a:solidFill>
            </a:endParaRPr>
          </a:p>
        </p:txBody>
      </p:sp>
      <p:sp>
        <p:nvSpPr>
          <p:cNvPr id="12" name="TextBox 11"/>
          <p:cNvSpPr txBox="1"/>
          <p:nvPr/>
        </p:nvSpPr>
        <p:spPr>
          <a:xfrm>
            <a:off x="333724" y="2504414"/>
            <a:ext cx="8189552"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Cách</a:t>
            </a:r>
            <a:r>
              <a:rPr lang="en-US" dirty="0">
                <a:solidFill>
                  <a:srgbClr val="FFFF00"/>
                </a:solidFill>
              </a:rPr>
              <a:t> </a:t>
            </a:r>
            <a:r>
              <a:rPr lang="en-US" dirty="0" err="1">
                <a:solidFill>
                  <a:srgbClr val="FFFF00"/>
                </a:solidFill>
              </a:rPr>
              <a:t>khai</a:t>
            </a:r>
            <a:r>
              <a:rPr lang="en-US" dirty="0">
                <a:solidFill>
                  <a:srgbClr val="FFFF00"/>
                </a:solidFill>
              </a:rPr>
              <a:t> </a:t>
            </a:r>
            <a:r>
              <a:rPr lang="en-US" dirty="0" err="1">
                <a:solidFill>
                  <a:srgbClr val="FFFF00"/>
                </a:solidFill>
              </a:rPr>
              <a:t>báo</a:t>
            </a:r>
            <a:r>
              <a:rPr lang="en-US" dirty="0">
                <a:solidFill>
                  <a:srgbClr val="FFFF00"/>
                </a:solidFill>
              </a:rPr>
              <a:t> </a:t>
            </a:r>
            <a:r>
              <a:rPr lang="en-US" dirty="0" err="1">
                <a:solidFill>
                  <a:srgbClr val="FFFF00"/>
                </a:solidFill>
              </a:rPr>
              <a:t>hằng</a:t>
            </a:r>
            <a:endParaRPr lang="en-US" dirty="0">
              <a:solidFill>
                <a:srgbClr val="FFFF00"/>
              </a:solidFill>
            </a:endParaRPr>
          </a:p>
        </p:txBody>
      </p:sp>
      <p:sp>
        <p:nvSpPr>
          <p:cNvPr id="13" name="TextBox 12"/>
          <p:cNvSpPr txBox="1"/>
          <p:nvPr/>
        </p:nvSpPr>
        <p:spPr>
          <a:xfrm>
            <a:off x="333724" y="2880023"/>
            <a:ext cx="2376104"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define</a:t>
            </a:r>
            <a:r>
              <a:rPr lang="en-US" dirty="0" smtClean="0">
                <a:solidFill>
                  <a:srgbClr val="FFFF00"/>
                </a:solidFill>
              </a:rPr>
              <a:t>() </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686628" y="3255632"/>
            <a:ext cx="2162477" cy="285790"/>
          </a:xfrm>
          <a:prstGeom prst="rect">
            <a:avLst/>
          </a:prstGeom>
        </p:spPr>
      </p:pic>
      <p:pic>
        <p:nvPicPr>
          <p:cNvPr id="3" name="Picture 2"/>
          <p:cNvPicPr>
            <a:picLocks noChangeAspect="1"/>
          </p:cNvPicPr>
          <p:nvPr/>
        </p:nvPicPr>
        <p:blipFill>
          <a:blip r:embed="rId4"/>
          <a:stretch>
            <a:fillRect/>
          </a:stretch>
        </p:blipFill>
        <p:spPr>
          <a:xfrm>
            <a:off x="686628" y="3937673"/>
            <a:ext cx="3477110" cy="1152686"/>
          </a:xfrm>
          <a:prstGeom prst="rect">
            <a:avLst/>
          </a:prstGeom>
        </p:spPr>
      </p:pic>
      <p:sp>
        <p:nvSpPr>
          <p:cNvPr id="16" name="TextBox 15"/>
          <p:cNvSpPr txBox="1"/>
          <p:nvPr/>
        </p:nvSpPr>
        <p:spPr>
          <a:xfrm>
            <a:off x="333723" y="3611386"/>
            <a:ext cx="4044718" cy="307777"/>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việc</a:t>
            </a:r>
            <a:r>
              <a:rPr lang="en-US" dirty="0" smtClean="0">
                <a:solidFill>
                  <a:srgbClr val="FFFF00"/>
                </a:solidFill>
              </a:rPr>
              <a:t> </a:t>
            </a:r>
            <a:r>
              <a:rPr lang="en-US" dirty="0" err="1">
                <a:solidFill>
                  <a:srgbClr val="FFFF00"/>
                </a:solidFill>
              </a:rPr>
              <a:t>s</a:t>
            </a:r>
            <a:r>
              <a:rPr lang="en-US" dirty="0" err="1" smtClean="0">
                <a:solidFill>
                  <a:srgbClr val="FFFF00"/>
                </a:solidFill>
              </a:rPr>
              <a:t>ử</a:t>
            </a:r>
            <a:r>
              <a:rPr lang="en-US" dirty="0" smtClean="0">
                <a:solidFill>
                  <a:srgbClr val="FFFF00"/>
                </a:solidFill>
              </a:rPr>
              <a:t> </a:t>
            </a:r>
            <a:r>
              <a:rPr lang="en-US" dirty="0" err="1">
                <a:solidFill>
                  <a:srgbClr val="FFFF00"/>
                </a:solidFill>
              </a:rPr>
              <a:t>dụng</a:t>
            </a:r>
            <a:r>
              <a:rPr lang="en-US" dirty="0">
                <a:solidFill>
                  <a:srgbClr val="FFFF00"/>
                </a:solidFill>
              </a:rPr>
              <a:t> define</a:t>
            </a:r>
            <a:r>
              <a:rPr lang="en-US" dirty="0" smtClean="0">
                <a:solidFill>
                  <a:srgbClr val="FFFF00"/>
                </a:solidFill>
              </a:rPr>
              <a:t>() </a:t>
            </a:r>
            <a:endParaRPr lang="en-US" dirty="0">
              <a:solidFill>
                <a:srgbClr val="FFFF00"/>
              </a:solidFill>
            </a:endParaRPr>
          </a:p>
        </p:txBody>
      </p:sp>
      <p:sp>
        <p:nvSpPr>
          <p:cNvPr id="17" name="TextBox 16"/>
          <p:cNvSpPr txBox="1"/>
          <p:nvPr/>
        </p:nvSpPr>
        <p:spPr>
          <a:xfrm>
            <a:off x="5064799" y="2879640"/>
            <a:ext cx="2376104"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a:t>
            </a:r>
            <a:r>
              <a:rPr lang="en-US" dirty="0" err="1">
                <a:solidFill>
                  <a:srgbClr val="FFFF00"/>
                </a:solidFill>
              </a:rPr>
              <a:t>const</a:t>
            </a:r>
            <a:r>
              <a:rPr lang="en-US" dirty="0"/>
              <a:t> </a:t>
            </a:r>
            <a:r>
              <a:rPr lang="en-US" dirty="0" smtClean="0">
                <a:solidFill>
                  <a:srgbClr val="FFFF00"/>
                </a:solidFill>
              </a:rPr>
              <a:t>() </a:t>
            </a:r>
            <a:endParaRPr lang="en-US" dirty="0">
              <a:solidFill>
                <a:srgbClr val="FFFF00"/>
              </a:solidFill>
            </a:endParaRPr>
          </a:p>
        </p:txBody>
      </p:sp>
      <p:pic>
        <p:nvPicPr>
          <p:cNvPr id="5" name="Picture 4"/>
          <p:cNvPicPr>
            <a:picLocks noChangeAspect="1"/>
          </p:cNvPicPr>
          <p:nvPr/>
        </p:nvPicPr>
        <p:blipFill>
          <a:blip r:embed="rId5"/>
          <a:stretch>
            <a:fillRect/>
          </a:stretch>
        </p:blipFill>
        <p:spPr>
          <a:xfrm>
            <a:off x="5410242" y="3192351"/>
            <a:ext cx="2381582" cy="349072"/>
          </a:xfrm>
          <a:prstGeom prst="rect">
            <a:avLst/>
          </a:prstGeom>
        </p:spPr>
      </p:pic>
      <p:sp>
        <p:nvSpPr>
          <p:cNvPr id="18" name="TextBox 17"/>
          <p:cNvSpPr txBox="1"/>
          <p:nvPr/>
        </p:nvSpPr>
        <p:spPr>
          <a:xfrm>
            <a:off x="4978030" y="3541422"/>
            <a:ext cx="4044718" cy="307777"/>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việc</a:t>
            </a:r>
            <a:r>
              <a:rPr lang="en-US" dirty="0" smtClean="0">
                <a:solidFill>
                  <a:srgbClr val="FFFF00"/>
                </a:solidFill>
              </a:rPr>
              <a:t> </a:t>
            </a:r>
            <a:r>
              <a:rPr lang="en-US" dirty="0" err="1">
                <a:solidFill>
                  <a:srgbClr val="FFFF00"/>
                </a:solidFill>
              </a:rPr>
              <a:t>s</a:t>
            </a:r>
            <a:r>
              <a:rPr lang="en-US" dirty="0" err="1" smtClean="0">
                <a:solidFill>
                  <a:srgbClr val="FFFF00"/>
                </a:solidFill>
              </a:rPr>
              <a:t>ử</a:t>
            </a:r>
            <a:r>
              <a:rPr lang="en-US" dirty="0" smtClean="0">
                <a:solidFill>
                  <a:srgbClr val="FFFF00"/>
                </a:solidFill>
              </a:rPr>
              <a:t> </a:t>
            </a:r>
            <a:r>
              <a:rPr lang="en-US" dirty="0" err="1">
                <a:solidFill>
                  <a:srgbClr val="FFFF00"/>
                </a:solidFill>
              </a:rPr>
              <a:t>dụng</a:t>
            </a:r>
            <a:r>
              <a:rPr lang="en-US" dirty="0">
                <a:solidFill>
                  <a:srgbClr val="FFFF00"/>
                </a:solidFill>
              </a:rPr>
              <a:t> </a:t>
            </a:r>
            <a:r>
              <a:rPr lang="en-US" dirty="0" err="1">
                <a:solidFill>
                  <a:srgbClr val="FFFF00"/>
                </a:solidFill>
              </a:rPr>
              <a:t>const</a:t>
            </a:r>
            <a:r>
              <a:rPr lang="en-US" dirty="0" smtClean="0">
                <a:solidFill>
                  <a:srgbClr val="FFFF00"/>
                </a:solidFill>
              </a:rPr>
              <a:t>() </a:t>
            </a:r>
            <a:endParaRPr lang="en-US" dirty="0">
              <a:solidFill>
                <a:srgbClr val="FFFF00"/>
              </a:solidFill>
            </a:endParaRPr>
          </a:p>
        </p:txBody>
      </p:sp>
      <p:pic>
        <p:nvPicPr>
          <p:cNvPr id="6" name="Picture 5"/>
          <p:cNvPicPr>
            <a:picLocks noChangeAspect="1"/>
          </p:cNvPicPr>
          <p:nvPr/>
        </p:nvPicPr>
        <p:blipFill>
          <a:blip r:embed="rId6"/>
          <a:stretch>
            <a:fillRect/>
          </a:stretch>
        </p:blipFill>
        <p:spPr>
          <a:xfrm>
            <a:off x="5410242" y="3982353"/>
            <a:ext cx="2991267" cy="971686"/>
          </a:xfrm>
          <a:prstGeom prst="rect">
            <a:avLst/>
          </a:prstGeom>
        </p:spPr>
      </p:pic>
    </p:spTree>
    <p:extLst>
      <p:ext uri="{BB962C8B-B14F-4D97-AF65-F5344CB8AC3E}">
        <p14:creationId xmlns:p14="http://schemas.microsoft.com/office/powerpoint/2010/main" val="355678879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015663"/>
          </a:xfrm>
          <a:prstGeom prst="rect">
            <a:avLst/>
          </a:prstGeom>
          <a:noFill/>
        </p:spPr>
        <p:txBody>
          <a:bodyPr wrap="square" rtlCol="0">
            <a:spAutoFit/>
          </a:bodyPr>
          <a:lstStyle/>
          <a:p>
            <a:pPr algn="just"/>
            <a:r>
              <a:rPr lang="vi-VN" sz="1200" dirty="0">
                <a:solidFill>
                  <a:srgbClr val="FFFF00"/>
                </a:solidFill>
              </a:rPr>
              <a:t>IV. Tạo trình validation thủ công :</a:t>
            </a:r>
            <a:r>
              <a:rPr lang="vi-VN" sz="1200" dirty="0">
                <a:solidFill>
                  <a:schemeClr val="bg1"/>
                </a:solidFill>
              </a:rPr>
              <a:t>Trong một số trường hợp, có thể cần phải tạo trình validation thủ công thay vì sử dụng Form Request. Laravel cung cấp các phương thức để có thể thực hiện điều này một cách linh hoạt và dễ dàng.</a:t>
            </a:r>
            <a:endParaRPr lang="vi-VN" sz="1200" dirty="0">
              <a:solidFill>
                <a:schemeClr val="bg1"/>
              </a:solidFill>
            </a:endParaRPr>
          </a:p>
        </p:txBody>
      </p:sp>
      <p:sp>
        <p:nvSpPr>
          <p:cNvPr id="22" name="TextBox 21"/>
          <p:cNvSpPr txBox="1"/>
          <p:nvPr/>
        </p:nvSpPr>
        <p:spPr>
          <a:xfrm>
            <a:off x="52552" y="1748709"/>
            <a:ext cx="3958791" cy="646331"/>
          </a:xfrm>
          <a:prstGeom prst="rect">
            <a:avLst/>
          </a:prstGeom>
          <a:noFill/>
        </p:spPr>
        <p:txBody>
          <a:bodyPr wrap="square" rtlCol="0">
            <a:spAutoFit/>
          </a:bodyPr>
          <a:lstStyle/>
          <a:p>
            <a:pPr algn="just"/>
            <a:r>
              <a:rPr lang="vi-VN" sz="1200" dirty="0">
                <a:solidFill>
                  <a:srgbClr val="FFFF00"/>
                </a:solidFill>
              </a:rPr>
              <a:t>1. Sử Dụng Phương Thức validate: </a:t>
            </a:r>
            <a:r>
              <a:rPr lang="vi-VN" sz="1200" dirty="0">
                <a:solidFill>
                  <a:schemeClr val="bg1"/>
                </a:solidFill>
              </a:rPr>
              <a:t>Laravel cung cấp phương thức validate trên đối tượng Request để nhanh chóng xác thực dữ liệu.</a:t>
            </a:r>
            <a:endParaRPr lang="vi-VN" sz="1200" dirty="0">
              <a:solidFill>
                <a:schemeClr val="bg1"/>
              </a:solidFill>
            </a:endParaRPr>
          </a:p>
        </p:txBody>
      </p:sp>
      <p:sp>
        <p:nvSpPr>
          <p:cNvPr id="15" name="TextBox 14"/>
          <p:cNvSpPr txBox="1"/>
          <p:nvPr/>
        </p:nvSpPr>
        <p:spPr>
          <a:xfrm>
            <a:off x="52552" y="3969100"/>
            <a:ext cx="3958791" cy="830997"/>
          </a:xfrm>
          <a:prstGeom prst="rect">
            <a:avLst/>
          </a:prstGeom>
          <a:noFill/>
        </p:spPr>
        <p:txBody>
          <a:bodyPr wrap="square" rtlCol="0">
            <a:spAutoFit/>
          </a:bodyPr>
          <a:lstStyle/>
          <a:p>
            <a:pPr algn="just"/>
            <a:r>
              <a:rPr lang="vi-VN" sz="1200" dirty="0">
                <a:solidFill>
                  <a:srgbClr val="FFFF00"/>
                </a:solidFill>
              </a:rPr>
              <a:t>2. Sử Dụng Lớp Validator: </a:t>
            </a:r>
            <a:r>
              <a:rPr lang="vi-VN" sz="1200" dirty="0">
                <a:solidFill>
                  <a:schemeClr val="bg1"/>
                </a:solidFill>
              </a:rPr>
              <a:t>Có thể sử dụng lớp Validator để thực hiện xác thực thủ công. Điều này cho phép bạn linh hoạt hơn trong việc xử lý lỗi và tùy chỉnh quá trình xác thực.</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60183" y="2384945"/>
            <a:ext cx="3721037" cy="1584155"/>
          </a:xfrm>
          <a:prstGeom prst="rect">
            <a:avLst/>
          </a:prstGeom>
        </p:spPr>
      </p:pic>
      <p:pic>
        <p:nvPicPr>
          <p:cNvPr id="5" name="Picture 4"/>
          <p:cNvPicPr>
            <a:picLocks noChangeAspect="1"/>
          </p:cNvPicPr>
          <p:nvPr/>
        </p:nvPicPr>
        <p:blipFill>
          <a:blip r:embed="rId4"/>
          <a:stretch>
            <a:fillRect/>
          </a:stretch>
        </p:blipFill>
        <p:spPr>
          <a:xfrm>
            <a:off x="4232374" y="779026"/>
            <a:ext cx="3684858" cy="2585695"/>
          </a:xfrm>
          <a:prstGeom prst="rect">
            <a:avLst/>
          </a:prstGeom>
        </p:spPr>
      </p:pic>
    </p:spTree>
    <p:extLst>
      <p:ext uri="{BB962C8B-B14F-4D97-AF65-F5344CB8AC3E}">
        <p14:creationId xmlns:p14="http://schemas.microsoft.com/office/powerpoint/2010/main" val="20873384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646331"/>
          </a:xfrm>
          <a:prstGeom prst="rect">
            <a:avLst/>
          </a:prstGeom>
          <a:noFill/>
        </p:spPr>
        <p:txBody>
          <a:bodyPr wrap="square" rtlCol="0">
            <a:spAutoFit/>
          </a:bodyPr>
          <a:lstStyle/>
          <a:p>
            <a:pPr algn="just"/>
            <a:r>
              <a:rPr lang="vi-VN" sz="1200" dirty="0">
                <a:solidFill>
                  <a:srgbClr val="FFFF00"/>
                </a:solidFill>
              </a:rPr>
              <a:t>3. Thêm Các Quy Tắc Xác Thực Tùy Chỉnh: </a:t>
            </a:r>
            <a:r>
              <a:rPr lang="vi-VN" sz="1200" dirty="0">
                <a:solidFill>
                  <a:schemeClr val="bg1"/>
                </a:solidFill>
              </a:rPr>
              <a:t>có thể thêm các quy tắc xác thực tùy chỉnh vào trình xác thực của mình.</a:t>
            </a:r>
            <a:endParaRPr lang="vi-VN" sz="1200" dirty="0">
              <a:solidFill>
                <a:schemeClr val="bg1"/>
              </a:solidFill>
            </a:endParaRPr>
          </a:p>
        </p:txBody>
      </p:sp>
      <p:sp>
        <p:nvSpPr>
          <p:cNvPr id="15" name="TextBox 14"/>
          <p:cNvSpPr txBox="1"/>
          <p:nvPr/>
        </p:nvSpPr>
        <p:spPr>
          <a:xfrm>
            <a:off x="4290829" y="705681"/>
            <a:ext cx="4759729" cy="461665"/>
          </a:xfrm>
          <a:prstGeom prst="rect">
            <a:avLst/>
          </a:prstGeom>
          <a:noFill/>
        </p:spPr>
        <p:txBody>
          <a:bodyPr wrap="square" rtlCol="0">
            <a:spAutoFit/>
          </a:bodyPr>
          <a:lstStyle/>
          <a:p>
            <a:pPr algn="just"/>
            <a:r>
              <a:rPr lang="vi-VN" sz="1200" dirty="0">
                <a:solidFill>
                  <a:srgbClr val="FFFF00"/>
                </a:solidFill>
              </a:rPr>
              <a:t>4. Tùy Chỉnh Thông Điệp Lỗi:  </a:t>
            </a:r>
            <a:r>
              <a:rPr lang="vi-VN" sz="1200" dirty="0">
                <a:solidFill>
                  <a:schemeClr val="bg1"/>
                </a:solidFill>
              </a:rPr>
              <a:t>có thể tùy chỉnh thông điệp lỗi trong phương thức messages.</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16741" y="1352012"/>
            <a:ext cx="3830417" cy="3719973"/>
          </a:xfrm>
          <a:prstGeom prst="rect">
            <a:avLst/>
          </a:prstGeom>
        </p:spPr>
      </p:pic>
      <p:pic>
        <p:nvPicPr>
          <p:cNvPr id="8" name="Picture 7"/>
          <p:cNvPicPr>
            <a:picLocks noChangeAspect="1"/>
          </p:cNvPicPr>
          <p:nvPr/>
        </p:nvPicPr>
        <p:blipFill>
          <a:blip r:embed="rId4"/>
          <a:stretch>
            <a:fillRect/>
          </a:stretch>
        </p:blipFill>
        <p:spPr>
          <a:xfrm>
            <a:off x="4371671" y="1228099"/>
            <a:ext cx="4484672" cy="3711857"/>
          </a:xfrm>
          <a:prstGeom prst="rect">
            <a:avLst/>
          </a:prstGeom>
        </p:spPr>
      </p:pic>
    </p:spTree>
    <p:extLst>
      <p:ext uri="{BB962C8B-B14F-4D97-AF65-F5344CB8AC3E}">
        <p14:creationId xmlns:p14="http://schemas.microsoft.com/office/powerpoint/2010/main" val="67908125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V. Làm Việc Với Thông Báo Lỗi trong Laravel</a:t>
            </a:r>
            <a:r>
              <a:rPr lang="vi-VN" sz="1200" dirty="0">
                <a:solidFill>
                  <a:schemeClr val="bg1"/>
                </a:solidFill>
              </a:rPr>
              <a:t>: Khi làm việc với thông báo lỗi trong Laravel, có nhiều cách để hiển thị và xử lý các thông báo lỗi từ quá trình xác thực dữ liệu. Điều này giúp cải thiện trải nghiệm người dùng bằng cách cung cấp thông tin chi tiết và hữu ích về các lỗi gặp phải.</a:t>
            </a:r>
            <a:endParaRPr lang="vi-VN" sz="1200" dirty="0">
              <a:solidFill>
                <a:schemeClr val="bg1"/>
              </a:solidFill>
            </a:endParaRPr>
          </a:p>
        </p:txBody>
      </p:sp>
      <p:sp>
        <p:nvSpPr>
          <p:cNvPr id="15" name="TextBox 14"/>
          <p:cNvSpPr txBox="1"/>
          <p:nvPr/>
        </p:nvSpPr>
        <p:spPr>
          <a:xfrm>
            <a:off x="4177363" y="2333707"/>
            <a:ext cx="4759729" cy="646331"/>
          </a:xfrm>
          <a:prstGeom prst="rect">
            <a:avLst/>
          </a:prstGeom>
          <a:noFill/>
        </p:spPr>
        <p:txBody>
          <a:bodyPr wrap="square" rtlCol="0">
            <a:spAutoFit/>
          </a:bodyPr>
          <a:lstStyle/>
          <a:p>
            <a:pPr algn="just"/>
            <a:r>
              <a:rPr lang="vi-VN" sz="1200" dirty="0">
                <a:solidFill>
                  <a:srgbClr val="FFFF00"/>
                </a:solidFill>
              </a:rPr>
              <a:t>3. Tùy Chỉnh Thông Báo Lỗi</a:t>
            </a:r>
            <a:r>
              <a:rPr lang="vi-VN" sz="1200" dirty="0">
                <a:solidFill>
                  <a:schemeClr val="bg1"/>
                </a:solidFill>
              </a:rPr>
              <a:t>: Có thể tùy chỉnh các thông báo lỗi trong các lớp Form Request bằng cách sử dụng phương thức messages.</a:t>
            </a:r>
            <a:endParaRPr lang="vi-VN" sz="1200" dirty="0">
              <a:solidFill>
                <a:schemeClr val="bg1"/>
              </a:solidFill>
            </a:endParaRPr>
          </a:p>
        </p:txBody>
      </p:sp>
      <p:sp>
        <p:nvSpPr>
          <p:cNvPr id="10" name="TextBox 9"/>
          <p:cNvSpPr txBox="1"/>
          <p:nvPr/>
        </p:nvSpPr>
        <p:spPr>
          <a:xfrm>
            <a:off x="52555" y="1825876"/>
            <a:ext cx="3958791" cy="1015663"/>
          </a:xfrm>
          <a:prstGeom prst="rect">
            <a:avLst/>
          </a:prstGeom>
          <a:noFill/>
        </p:spPr>
        <p:txBody>
          <a:bodyPr wrap="square" rtlCol="0">
            <a:spAutoFit/>
          </a:bodyPr>
          <a:lstStyle/>
          <a:p>
            <a:pPr algn="just"/>
            <a:r>
              <a:rPr lang="vi-VN" sz="1200" dirty="0">
                <a:solidFill>
                  <a:srgbClr val="FFFF00"/>
                </a:solidFill>
              </a:rPr>
              <a:t>1. Sử Dụng Thông Báo Lỗi Trong Blade: </a:t>
            </a:r>
            <a:r>
              <a:rPr lang="vi-VN" sz="1200" dirty="0">
                <a:solidFill>
                  <a:schemeClr val="bg1"/>
                </a:solidFill>
              </a:rPr>
              <a:t>Khi sử dụng xác thực trong controller hoặc Form Request, các thông báo lỗi có thể được tự động chuyển tới view. Có thể hiển thị chúng trong các file Blade bằng cách sử dụng các hàm tiện ích của Laravel.</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49375" y="2841540"/>
            <a:ext cx="2567128" cy="1290540"/>
          </a:xfrm>
          <a:prstGeom prst="rect">
            <a:avLst/>
          </a:prstGeom>
        </p:spPr>
      </p:pic>
      <p:sp>
        <p:nvSpPr>
          <p:cNvPr id="11" name="TextBox 10"/>
          <p:cNvSpPr txBox="1"/>
          <p:nvPr/>
        </p:nvSpPr>
        <p:spPr>
          <a:xfrm>
            <a:off x="52554" y="4089099"/>
            <a:ext cx="3958791" cy="830997"/>
          </a:xfrm>
          <a:prstGeom prst="rect">
            <a:avLst/>
          </a:prstGeom>
          <a:noFill/>
        </p:spPr>
        <p:txBody>
          <a:bodyPr wrap="square" rtlCol="0">
            <a:spAutoFit/>
          </a:bodyPr>
          <a:lstStyle/>
          <a:p>
            <a:pPr algn="just"/>
            <a:r>
              <a:rPr lang="vi-VN" sz="1200" dirty="0">
                <a:solidFill>
                  <a:srgbClr val="FFFF00"/>
                </a:solidFill>
              </a:rPr>
              <a:t>2. Hiển Thị Lỗi Cụ Thể Cho Các Trường Nhập Liệu: </a:t>
            </a:r>
            <a:r>
              <a:rPr lang="vi-VN" sz="1200" dirty="0">
                <a:solidFill>
                  <a:schemeClr val="bg1"/>
                </a:solidFill>
              </a:rPr>
              <a:t>có thể hiển thị lỗi cụ thể cho từng trường nhập liệu bằng cách sử dụng phương thức has và first trên đối tượng $errors.</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4244107" y="760295"/>
            <a:ext cx="4052238" cy="1558971"/>
          </a:xfrm>
          <a:prstGeom prst="rect">
            <a:avLst/>
          </a:prstGeom>
        </p:spPr>
      </p:pic>
      <p:pic>
        <p:nvPicPr>
          <p:cNvPr id="12" name="Picture 11"/>
          <p:cNvPicPr>
            <a:picLocks noChangeAspect="1"/>
          </p:cNvPicPr>
          <p:nvPr/>
        </p:nvPicPr>
        <p:blipFill>
          <a:blip r:embed="rId5"/>
          <a:stretch>
            <a:fillRect/>
          </a:stretch>
        </p:blipFill>
        <p:spPr>
          <a:xfrm>
            <a:off x="5720007" y="2776885"/>
            <a:ext cx="2830619" cy="2366615"/>
          </a:xfrm>
          <a:prstGeom prst="rect">
            <a:avLst/>
          </a:prstGeom>
        </p:spPr>
      </p:pic>
    </p:spTree>
    <p:extLst>
      <p:ext uri="{BB962C8B-B14F-4D97-AF65-F5344CB8AC3E}">
        <p14:creationId xmlns:p14="http://schemas.microsoft.com/office/powerpoint/2010/main" val="90104094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830997"/>
          </a:xfrm>
          <a:prstGeom prst="rect">
            <a:avLst/>
          </a:prstGeom>
          <a:noFill/>
        </p:spPr>
        <p:txBody>
          <a:bodyPr wrap="square" rtlCol="0">
            <a:spAutoFit/>
          </a:bodyPr>
          <a:lstStyle/>
          <a:p>
            <a:pPr algn="just"/>
            <a:r>
              <a:rPr lang="vi-VN" sz="1200" dirty="0">
                <a:solidFill>
                  <a:srgbClr val="FFFF00"/>
                </a:solidFill>
              </a:rPr>
              <a:t>4. Sử Dụng Session Để Chuyển Thông Báo Lỗi: </a:t>
            </a:r>
            <a:r>
              <a:rPr lang="vi-VN" sz="1200" dirty="0">
                <a:solidFill>
                  <a:schemeClr val="bg1"/>
                </a:solidFill>
              </a:rPr>
              <a:t>thực hiện xác thực thủ công trong controller, bạn có thể sử dụng phương thức withErrors để chuyển các thông báo lỗi vào session.</a:t>
            </a:r>
            <a:endParaRPr lang="vi-VN" sz="1200" dirty="0">
              <a:solidFill>
                <a:schemeClr val="bg1"/>
              </a:solidFill>
            </a:endParaRPr>
          </a:p>
        </p:txBody>
      </p:sp>
      <p:sp>
        <p:nvSpPr>
          <p:cNvPr id="15" name="TextBox 14"/>
          <p:cNvSpPr txBox="1"/>
          <p:nvPr/>
        </p:nvSpPr>
        <p:spPr>
          <a:xfrm>
            <a:off x="4103944" y="705681"/>
            <a:ext cx="4759729" cy="646331"/>
          </a:xfrm>
          <a:prstGeom prst="rect">
            <a:avLst/>
          </a:prstGeom>
          <a:noFill/>
        </p:spPr>
        <p:txBody>
          <a:bodyPr wrap="square" rtlCol="0">
            <a:spAutoFit/>
          </a:bodyPr>
          <a:lstStyle/>
          <a:p>
            <a:pPr algn="just"/>
            <a:r>
              <a:rPr lang="vi-VN" sz="1200" dirty="0">
                <a:solidFill>
                  <a:srgbClr val="FFFF00"/>
                </a:solidFill>
              </a:rPr>
              <a:t>5. Hiển Thị Thông Báo Thành Công</a:t>
            </a:r>
            <a:r>
              <a:rPr lang="vi-VN" sz="1200" dirty="0">
                <a:solidFill>
                  <a:schemeClr val="bg1"/>
                </a:solidFill>
              </a:rPr>
              <a:t>: Cũng tương tự như thông báo lỗi, </a:t>
            </a:r>
            <a:r>
              <a:rPr lang="vi-VN" sz="1200" dirty="0" smtClean="0">
                <a:solidFill>
                  <a:schemeClr val="bg1"/>
                </a:solidFill>
              </a:rPr>
              <a:t>có </a:t>
            </a:r>
            <a:r>
              <a:rPr lang="vi-VN" sz="1200" dirty="0">
                <a:solidFill>
                  <a:schemeClr val="bg1"/>
                </a:solidFill>
              </a:rPr>
              <a:t>thể hiển thị thông báo thành công bằng cách lưu chúng vào session.</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112702" y="1528521"/>
            <a:ext cx="3898643" cy="2496727"/>
          </a:xfrm>
          <a:prstGeom prst="rect">
            <a:avLst/>
          </a:prstGeom>
        </p:spPr>
      </p:pic>
      <p:pic>
        <p:nvPicPr>
          <p:cNvPr id="6" name="Picture 5"/>
          <p:cNvPicPr>
            <a:picLocks noChangeAspect="1"/>
          </p:cNvPicPr>
          <p:nvPr/>
        </p:nvPicPr>
        <p:blipFill>
          <a:blip r:embed="rId4"/>
          <a:stretch>
            <a:fillRect/>
          </a:stretch>
        </p:blipFill>
        <p:spPr>
          <a:xfrm>
            <a:off x="4200436" y="1528521"/>
            <a:ext cx="2772162" cy="914528"/>
          </a:xfrm>
          <a:prstGeom prst="rect">
            <a:avLst/>
          </a:prstGeom>
        </p:spPr>
      </p:pic>
    </p:spTree>
    <p:extLst>
      <p:ext uri="{BB962C8B-B14F-4D97-AF65-F5344CB8AC3E}">
        <p14:creationId xmlns:p14="http://schemas.microsoft.com/office/powerpoint/2010/main" val="229990266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VI. Các rule validation có sẵn</a:t>
            </a:r>
            <a:r>
              <a:rPr lang="vi-VN" sz="1200" dirty="0">
                <a:solidFill>
                  <a:schemeClr val="bg1"/>
                </a:solidFill>
              </a:rPr>
              <a:t>: Laravel cung cấp rất nhiều rule validation để kiểm tra dữ liệu đầu vào. Những rule này giúp bạn xác thực dữ liệu một cách dễ dàng và chính xác. Dưới đây là danh sách các rule validation phổ biến cùng với mô tả chi tiết và ví dụ sử dụng</a:t>
            </a:r>
            <a:r>
              <a:rPr lang="vi-VN" sz="1200" dirty="0" smtClean="0">
                <a:solidFill>
                  <a:schemeClr val="bg1"/>
                </a:solidFill>
              </a:rPr>
              <a:t>.</a:t>
            </a:r>
            <a:endParaRPr lang="en-US" sz="1200" dirty="0" smtClean="0">
              <a:solidFill>
                <a:schemeClr val="bg1"/>
              </a:solidFill>
            </a:endParaRPr>
          </a:p>
        </p:txBody>
      </p:sp>
      <p:sp>
        <p:nvSpPr>
          <p:cNvPr id="15" name="TextBox 14"/>
          <p:cNvSpPr txBox="1"/>
          <p:nvPr/>
        </p:nvSpPr>
        <p:spPr>
          <a:xfrm>
            <a:off x="4103944" y="705681"/>
            <a:ext cx="4759729" cy="2123658"/>
          </a:xfrm>
          <a:prstGeom prst="rect">
            <a:avLst/>
          </a:prstGeom>
          <a:noFill/>
        </p:spPr>
        <p:txBody>
          <a:bodyPr wrap="square" rtlCol="0">
            <a:spAutoFit/>
          </a:bodyPr>
          <a:lstStyle/>
          <a:p>
            <a:pPr algn="just"/>
            <a:r>
              <a:rPr lang="vi-VN" sz="1200" dirty="0">
                <a:solidFill>
                  <a:srgbClr val="FFFF00"/>
                </a:solidFill>
              </a:rPr>
              <a:t>2. Các Rule Validation Dành Cho Số</a:t>
            </a:r>
          </a:p>
          <a:p>
            <a:pPr algn="just"/>
            <a:r>
              <a:rPr lang="vi-VN" sz="1200" dirty="0">
                <a:solidFill>
                  <a:srgbClr val="FFFF00"/>
                </a:solidFill>
              </a:rPr>
              <a:t>between:min,max: </a:t>
            </a:r>
            <a:r>
              <a:rPr lang="vi-VN" sz="1200" dirty="0">
                <a:solidFill>
                  <a:schemeClr val="bg1"/>
                </a:solidFill>
              </a:rPr>
              <a:t>Trường phải nằm trong khoảng giữa giá trị min và max:</a:t>
            </a:r>
            <a:r>
              <a:rPr lang="vi-VN" sz="1200" dirty="0">
                <a:solidFill>
                  <a:srgbClr val="FFFF00"/>
                </a:solidFill>
              </a:rPr>
              <a:t> 'age' =&gt; 'between:18,65'</a:t>
            </a:r>
          </a:p>
          <a:p>
            <a:pPr algn="just"/>
            <a:r>
              <a:rPr lang="vi-VN" sz="1200" dirty="0">
                <a:solidFill>
                  <a:srgbClr val="FFFF00"/>
                </a:solidFill>
              </a:rPr>
              <a:t>digits:value: </a:t>
            </a:r>
            <a:r>
              <a:rPr lang="vi-VN" sz="1200" dirty="0">
                <a:solidFill>
                  <a:schemeClr val="bg1"/>
                </a:solidFill>
              </a:rPr>
              <a:t>Trường phải có độ dài chính xác bằng value chữ số: </a:t>
            </a:r>
            <a:r>
              <a:rPr lang="vi-VN" sz="1200" dirty="0">
                <a:solidFill>
                  <a:srgbClr val="FFFF00"/>
                </a:solidFill>
              </a:rPr>
              <a:t>'phone' =&gt; 'digits:10'</a:t>
            </a:r>
          </a:p>
          <a:p>
            <a:pPr algn="just"/>
            <a:r>
              <a:rPr lang="vi-VN" sz="1200" dirty="0">
                <a:solidFill>
                  <a:srgbClr val="FFFF00"/>
                </a:solidFill>
              </a:rPr>
              <a:t>digits_between:min,max: </a:t>
            </a:r>
            <a:r>
              <a:rPr lang="vi-VN" sz="1200" dirty="0">
                <a:solidFill>
                  <a:schemeClr val="bg1"/>
                </a:solidFill>
              </a:rPr>
              <a:t>Trường phải có độ dài nằm trong khoảng giữa min và max chữ số: </a:t>
            </a:r>
            <a:r>
              <a:rPr lang="vi-VN" sz="1200" dirty="0">
                <a:solidFill>
                  <a:srgbClr val="FFFF00"/>
                </a:solidFill>
              </a:rPr>
              <a:t>'phone' =&gt; 'digits_between:10,15'</a:t>
            </a:r>
          </a:p>
          <a:p>
            <a:pPr algn="just"/>
            <a:r>
              <a:rPr lang="vi-VN" sz="1200" dirty="0">
                <a:solidFill>
                  <a:srgbClr val="FFFF00"/>
                </a:solidFill>
              </a:rPr>
              <a:t>integer</a:t>
            </a:r>
            <a:r>
              <a:rPr lang="vi-VN" sz="1200" dirty="0">
                <a:solidFill>
                  <a:schemeClr val="bg1"/>
                </a:solidFill>
              </a:rPr>
              <a:t>: Trường phải là một số nguyên:</a:t>
            </a:r>
            <a:r>
              <a:rPr lang="vi-VN" sz="1200" dirty="0">
                <a:solidFill>
                  <a:srgbClr val="FFFF00"/>
                </a:solidFill>
              </a:rPr>
              <a:t> 'age' =&gt; 'integer'</a:t>
            </a:r>
          </a:p>
          <a:p>
            <a:pPr algn="just"/>
            <a:r>
              <a:rPr lang="vi-VN" sz="1200" dirty="0">
                <a:solidFill>
                  <a:srgbClr val="FFFF00"/>
                </a:solidFill>
              </a:rPr>
              <a:t>numeric: </a:t>
            </a:r>
            <a:r>
              <a:rPr lang="vi-VN" sz="1200" dirty="0">
                <a:solidFill>
                  <a:schemeClr val="bg1"/>
                </a:solidFill>
              </a:rPr>
              <a:t>Trường phải là một số:</a:t>
            </a:r>
            <a:r>
              <a:rPr lang="vi-VN" sz="1200" dirty="0">
                <a:solidFill>
                  <a:srgbClr val="FFFF00"/>
                </a:solidFill>
              </a:rPr>
              <a:t> 'price' =&gt; 'numeric'</a:t>
            </a:r>
          </a:p>
          <a:p>
            <a:pPr algn="just"/>
            <a:r>
              <a:rPr lang="vi-VN" sz="1200" dirty="0">
                <a:solidFill>
                  <a:srgbClr val="FFFF00"/>
                </a:solidFill>
              </a:rPr>
              <a:t>min:value: </a:t>
            </a:r>
            <a:r>
              <a:rPr lang="vi-VN" sz="1200" dirty="0">
                <a:solidFill>
                  <a:schemeClr val="bg1"/>
                </a:solidFill>
              </a:rPr>
              <a:t>Trường phải có giá trị tối thiểu là value: </a:t>
            </a:r>
            <a:r>
              <a:rPr lang="vi-VN" sz="1200" dirty="0">
                <a:solidFill>
                  <a:srgbClr val="FFFF00"/>
                </a:solidFill>
              </a:rPr>
              <a:t>'age' =&gt; 'min:18'</a:t>
            </a:r>
          </a:p>
          <a:p>
            <a:pPr algn="just"/>
            <a:r>
              <a:rPr lang="vi-VN" sz="1200" dirty="0">
                <a:solidFill>
                  <a:srgbClr val="FFFF00"/>
                </a:solidFill>
              </a:rPr>
              <a:t>max:value: </a:t>
            </a:r>
            <a:r>
              <a:rPr lang="vi-VN" sz="1200" dirty="0">
                <a:solidFill>
                  <a:schemeClr val="bg1"/>
                </a:solidFill>
              </a:rPr>
              <a:t>Trường phải có giá trị tối đa là value:</a:t>
            </a:r>
            <a:r>
              <a:rPr lang="vi-VN" sz="1200" dirty="0">
                <a:solidFill>
                  <a:srgbClr val="FFFF00"/>
                </a:solidFill>
              </a:rPr>
              <a:t> 'age' =&gt; 'max:65'</a:t>
            </a:r>
          </a:p>
        </p:txBody>
      </p:sp>
      <p:sp>
        <p:nvSpPr>
          <p:cNvPr id="8" name="TextBox 7"/>
          <p:cNvSpPr txBox="1"/>
          <p:nvPr/>
        </p:nvSpPr>
        <p:spPr>
          <a:xfrm>
            <a:off x="52554" y="1839226"/>
            <a:ext cx="3958791" cy="3231654"/>
          </a:xfrm>
          <a:prstGeom prst="rect">
            <a:avLst/>
          </a:prstGeom>
          <a:noFill/>
        </p:spPr>
        <p:txBody>
          <a:bodyPr wrap="square" rtlCol="0">
            <a:spAutoFit/>
          </a:bodyPr>
          <a:lstStyle/>
          <a:p>
            <a:pPr algn="just"/>
            <a:r>
              <a:rPr lang="vi-VN" sz="1200" dirty="0">
                <a:solidFill>
                  <a:srgbClr val="FFFF00"/>
                </a:solidFill>
              </a:rPr>
              <a:t>1. Các Rule Validation Cơ Bản</a:t>
            </a:r>
          </a:p>
          <a:p>
            <a:pPr algn="just"/>
            <a:r>
              <a:rPr lang="vi-VN" sz="1200" dirty="0">
                <a:solidFill>
                  <a:srgbClr val="FFFF00"/>
                </a:solidFill>
              </a:rPr>
              <a:t>accepted: </a:t>
            </a:r>
            <a:r>
              <a:rPr lang="vi-VN" sz="1200" dirty="0">
                <a:solidFill>
                  <a:schemeClr val="bg1"/>
                </a:solidFill>
              </a:rPr>
              <a:t>Trường phải được chấp nhận (các giá trị hợp lệ: yes, on, 1, true): </a:t>
            </a:r>
            <a:r>
              <a:rPr lang="vi-VN" sz="1200" dirty="0">
                <a:solidFill>
                  <a:srgbClr val="FFFF00"/>
                </a:solidFill>
              </a:rPr>
              <a:t>'terms' =&gt; 'accepted'</a:t>
            </a:r>
          </a:p>
          <a:p>
            <a:pPr algn="just"/>
            <a:r>
              <a:rPr lang="vi-VN" sz="1200" dirty="0">
                <a:solidFill>
                  <a:srgbClr val="FFFF00"/>
                </a:solidFill>
              </a:rPr>
              <a:t>active_url: </a:t>
            </a:r>
            <a:r>
              <a:rPr lang="vi-VN" sz="1200" dirty="0">
                <a:solidFill>
                  <a:schemeClr val="bg1"/>
                </a:solidFill>
              </a:rPr>
              <a:t>Trường phải là URL hợp lệ.:</a:t>
            </a:r>
            <a:r>
              <a:rPr lang="vi-VN" sz="1200" dirty="0">
                <a:solidFill>
                  <a:srgbClr val="FFFF00"/>
                </a:solidFill>
              </a:rPr>
              <a:t> 'website' =&gt; 'active_url'</a:t>
            </a:r>
          </a:p>
          <a:p>
            <a:pPr algn="just"/>
            <a:r>
              <a:rPr lang="vi-VN" sz="1200" dirty="0">
                <a:solidFill>
                  <a:srgbClr val="FFFF00"/>
                </a:solidFill>
              </a:rPr>
              <a:t>after:date: </a:t>
            </a:r>
            <a:r>
              <a:rPr lang="vi-VN" sz="1200" dirty="0">
                <a:solidFill>
                  <a:schemeClr val="bg1"/>
                </a:solidFill>
              </a:rPr>
              <a:t>Trường phải là ngày sau một ngày cụ thể: </a:t>
            </a:r>
            <a:r>
              <a:rPr lang="vi-VN" sz="1200" dirty="0">
                <a:solidFill>
                  <a:srgbClr val="FFFF00"/>
                </a:solidFill>
              </a:rPr>
              <a:t>'start_date' =&gt; 'after:tomorrow'</a:t>
            </a:r>
          </a:p>
          <a:p>
            <a:pPr algn="just"/>
            <a:r>
              <a:rPr lang="vi-VN" sz="1200" dirty="0">
                <a:solidFill>
                  <a:srgbClr val="FFFF00"/>
                </a:solidFill>
              </a:rPr>
              <a:t>alpha: </a:t>
            </a:r>
            <a:r>
              <a:rPr lang="vi-VN" sz="1200" dirty="0">
                <a:solidFill>
                  <a:schemeClr val="bg1"/>
                </a:solidFill>
              </a:rPr>
              <a:t>Trường chỉ chứa các ký tự chữ cái:</a:t>
            </a:r>
            <a:r>
              <a:rPr lang="vi-VN" sz="1200" dirty="0">
                <a:solidFill>
                  <a:srgbClr val="FFFF00"/>
                </a:solidFill>
              </a:rPr>
              <a:t> 'name' =&gt; 'alpha'</a:t>
            </a:r>
          </a:p>
          <a:p>
            <a:pPr algn="just"/>
            <a:r>
              <a:rPr lang="vi-VN" sz="1200" dirty="0">
                <a:solidFill>
                  <a:srgbClr val="FFFF00"/>
                </a:solidFill>
              </a:rPr>
              <a:t>alpha_dash: </a:t>
            </a:r>
            <a:r>
              <a:rPr lang="vi-VN" sz="1200" dirty="0">
                <a:solidFill>
                  <a:schemeClr val="bg1"/>
                </a:solidFill>
              </a:rPr>
              <a:t>Trường chỉ chứa các ký tự chữ cái, số, dấu gạch ngang (-) và dấu gạch dưới (_): </a:t>
            </a:r>
            <a:r>
              <a:rPr lang="vi-VN" sz="1200" dirty="0">
                <a:solidFill>
                  <a:srgbClr val="FFFF00"/>
                </a:solidFill>
              </a:rPr>
              <a:t>'username' =&gt; 'alpha_dash'</a:t>
            </a:r>
          </a:p>
          <a:p>
            <a:pPr algn="just"/>
            <a:r>
              <a:rPr lang="vi-VN" sz="1200" dirty="0">
                <a:solidFill>
                  <a:srgbClr val="FFFF00"/>
                </a:solidFill>
              </a:rPr>
              <a:t>alpha_num: </a:t>
            </a:r>
            <a:r>
              <a:rPr lang="vi-VN" sz="1200" dirty="0">
                <a:solidFill>
                  <a:schemeClr val="bg1"/>
                </a:solidFill>
              </a:rPr>
              <a:t>Trường chỉ chứa các ký tự chữ cái và </a:t>
            </a:r>
            <a:r>
              <a:rPr lang="vi-VN" sz="1200" dirty="0" smtClean="0">
                <a:solidFill>
                  <a:schemeClr val="bg1"/>
                </a:solidFill>
              </a:rPr>
              <a:t>số: </a:t>
            </a:r>
            <a:r>
              <a:rPr lang="vi-VN" sz="1200" dirty="0">
                <a:solidFill>
                  <a:srgbClr val="FFFF00"/>
                </a:solidFill>
              </a:rPr>
              <a:t>'username' =&gt; 'alpha_num'</a:t>
            </a:r>
          </a:p>
          <a:p>
            <a:pPr algn="just"/>
            <a:r>
              <a:rPr lang="vi-VN" sz="1200" dirty="0">
                <a:solidFill>
                  <a:srgbClr val="FFFF00"/>
                </a:solidFill>
              </a:rPr>
              <a:t>array: </a:t>
            </a:r>
            <a:r>
              <a:rPr lang="vi-VN" sz="1200" dirty="0">
                <a:solidFill>
                  <a:schemeClr val="bg1"/>
                </a:solidFill>
              </a:rPr>
              <a:t>Trường phải là một </a:t>
            </a:r>
            <a:r>
              <a:rPr lang="vi-VN" sz="1200" dirty="0" smtClean="0">
                <a:solidFill>
                  <a:schemeClr val="bg1"/>
                </a:solidFill>
              </a:rPr>
              <a:t>mảng:</a:t>
            </a:r>
            <a:r>
              <a:rPr lang="vi-VN" sz="1200" dirty="0" smtClean="0">
                <a:solidFill>
                  <a:srgbClr val="FFFF00"/>
                </a:solidFill>
              </a:rPr>
              <a:t> </a:t>
            </a:r>
            <a:r>
              <a:rPr lang="vi-VN" sz="1200" dirty="0">
                <a:solidFill>
                  <a:srgbClr val="FFFF00"/>
                </a:solidFill>
              </a:rPr>
              <a:t>'tags' =&gt; 'array'</a:t>
            </a:r>
          </a:p>
          <a:p>
            <a:pPr algn="just"/>
            <a:r>
              <a:rPr lang="vi-VN" sz="1200" dirty="0">
                <a:solidFill>
                  <a:srgbClr val="FFFF00"/>
                </a:solidFill>
              </a:rPr>
              <a:t>bail: </a:t>
            </a:r>
            <a:r>
              <a:rPr lang="vi-VN" sz="1200" dirty="0">
                <a:solidFill>
                  <a:schemeClr val="bg1"/>
                </a:solidFill>
              </a:rPr>
              <a:t>Dừng xác thực các rule khác khi rule này thất bại: </a:t>
            </a:r>
            <a:r>
              <a:rPr lang="vi-VN" sz="1200" dirty="0">
                <a:solidFill>
                  <a:srgbClr val="FFFF00"/>
                </a:solidFill>
              </a:rPr>
              <a:t>'email' =&gt; 'bail|required|email|unique:users'</a:t>
            </a:r>
            <a:endParaRPr lang="en-US" sz="1200" dirty="0" smtClean="0">
              <a:solidFill>
                <a:schemeClr val="bg1"/>
              </a:solidFill>
            </a:endParaRPr>
          </a:p>
        </p:txBody>
      </p:sp>
      <p:sp>
        <p:nvSpPr>
          <p:cNvPr id="10" name="TextBox 9"/>
          <p:cNvSpPr txBox="1"/>
          <p:nvPr/>
        </p:nvSpPr>
        <p:spPr>
          <a:xfrm>
            <a:off x="4103944" y="2829339"/>
            <a:ext cx="4759729" cy="1754326"/>
          </a:xfrm>
          <a:prstGeom prst="rect">
            <a:avLst/>
          </a:prstGeom>
          <a:noFill/>
        </p:spPr>
        <p:txBody>
          <a:bodyPr wrap="square" rtlCol="0">
            <a:spAutoFit/>
          </a:bodyPr>
          <a:lstStyle/>
          <a:p>
            <a:pPr algn="just"/>
            <a:r>
              <a:rPr lang="vi-VN" sz="1200" dirty="0">
                <a:solidFill>
                  <a:srgbClr val="FFFF00"/>
                </a:solidFill>
              </a:rPr>
              <a:t>3. Các Rule Validation Dành Cho Chuỗi</a:t>
            </a:r>
          </a:p>
          <a:p>
            <a:pPr algn="just"/>
            <a:r>
              <a:rPr lang="vi-VN" sz="1200" dirty="0">
                <a:solidFill>
                  <a:srgbClr val="FFFF00"/>
                </a:solidFill>
              </a:rPr>
              <a:t>email: </a:t>
            </a:r>
            <a:r>
              <a:rPr lang="vi-VN" sz="1200" dirty="0">
                <a:solidFill>
                  <a:schemeClr val="bg1"/>
                </a:solidFill>
              </a:rPr>
              <a:t>Trường phải là một địa chỉ email hợp lệ:</a:t>
            </a:r>
            <a:r>
              <a:rPr lang="vi-VN" sz="1200" dirty="0">
                <a:solidFill>
                  <a:srgbClr val="FFFF00"/>
                </a:solidFill>
              </a:rPr>
              <a:t> 'email' =&gt; 'email'</a:t>
            </a:r>
          </a:p>
          <a:p>
            <a:pPr algn="just"/>
            <a:r>
              <a:rPr lang="vi-VN" sz="1200" dirty="0">
                <a:solidFill>
                  <a:srgbClr val="FFFF00"/>
                </a:solidFill>
              </a:rPr>
              <a:t>regex:pattern: </a:t>
            </a:r>
            <a:r>
              <a:rPr lang="vi-VN" sz="1200" dirty="0">
                <a:solidFill>
                  <a:schemeClr val="bg1"/>
                </a:solidFill>
              </a:rPr>
              <a:t>Trường phải khớp với biểu thức chính quy pattern</a:t>
            </a:r>
            <a:r>
              <a:rPr lang="vi-VN" sz="1200" dirty="0">
                <a:solidFill>
                  <a:srgbClr val="FFFF00"/>
                </a:solidFill>
              </a:rPr>
              <a:t>: 'username' =&gt; 'regex:/^[a-zA-Z0-9_]+$/'</a:t>
            </a:r>
          </a:p>
          <a:p>
            <a:pPr algn="just"/>
            <a:r>
              <a:rPr lang="vi-VN" sz="1200" dirty="0">
                <a:solidFill>
                  <a:srgbClr val="FFFF00"/>
                </a:solidFill>
              </a:rPr>
              <a:t>url: </a:t>
            </a:r>
            <a:r>
              <a:rPr lang="vi-VN" sz="1200" dirty="0">
                <a:solidFill>
                  <a:schemeClr val="bg1"/>
                </a:solidFill>
              </a:rPr>
              <a:t>Trường phải là một URL hợp lệ:</a:t>
            </a:r>
            <a:r>
              <a:rPr lang="vi-VN" sz="1200" dirty="0">
                <a:solidFill>
                  <a:srgbClr val="FFFF00"/>
                </a:solidFill>
              </a:rPr>
              <a:t> 'website' =&gt; 'url'</a:t>
            </a:r>
          </a:p>
          <a:p>
            <a:pPr algn="just"/>
            <a:r>
              <a:rPr lang="vi-VN" sz="1200" dirty="0">
                <a:solidFill>
                  <a:srgbClr val="FFFF00"/>
                </a:solidFill>
              </a:rPr>
              <a:t>string: </a:t>
            </a:r>
            <a:r>
              <a:rPr lang="vi-VN" sz="1200" dirty="0">
                <a:solidFill>
                  <a:schemeClr val="bg1"/>
                </a:solidFill>
              </a:rPr>
              <a:t>Trường phải là một chuỗi: </a:t>
            </a:r>
            <a:r>
              <a:rPr lang="vi-VN" sz="1200" dirty="0">
                <a:solidFill>
                  <a:srgbClr val="FFFF00"/>
                </a:solidFill>
              </a:rPr>
              <a:t>'description' =&gt; 'string'</a:t>
            </a:r>
          </a:p>
          <a:p>
            <a:pPr algn="just"/>
            <a:r>
              <a:rPr lang="vi-VN" sz="1200" dirty="0">
                <a:solidFill>
                  <a:srgbClr val="FFFF00"/>
                </a:solidFill>
              </a:rPr>
              <a:t>max:value</a:t>
            </a:r>
            <a:r>
              <a:rPr lang="vi-VN" sz="1200" dirty="0">
                <a:solidFill>
                  <a:schemeClr val="bg1"/>
                </a:solidFill>
              </a:rPr>
              <a:t>: Trường không được dài hơn value ký tự: </a:t>
            </a:r>
            <a:r>
              <a:rPr lang="vi-VN" sz="1200" dirty="0">
                <a:solidFill>
                  <a:srgbClr val="FFFF00"/>
                </a:solidFill>
              </a:rPr>
              <a:t>'name' =&gt; 'max:255'</a:t>
            </a:r>
          </a:p>
          <a:p>
            <a:pPr algn="just"/>
            <a:r>
              <a:rPr lang="vi-VN" sz="1200" dirty="0">
                <a:solidFill>
                  <a:srgbClr val="FFFF00"/>
                </a:solidFill>
              </a:rPr>
              <a:t>min:value</a:t>
            </a:r>
            <a:r>
              <a:rPr lang="vi-VN" sz="1200" dirty="0">
                <a:solidFill>
                  <a:schemeClr val="bg1"/>
                </a:solidFill>
              </a:rPr>
              <a:t>: Trường phải có ít nhất value ký tự: </a:t>
            </a:r>
            <a:r>
              <a:rPr lang="vi-VN" sz="1200" dirty="0">
                <a:solidFill>
                  <a:srgbClr val="FFFF00"/>
                </a:solidFill>
              </a:rPr>
              <a:t>'password' =&gt; 'min:8'</a:t>
            </a:r>
          </a:p>
        </p:txBody>
      </p:sp>
    </p:spTree>
    <p:extLst>
      <p:ext uri="{BB962C8B-B14F-4D97-AF65-F5344CB8AC3E}">
        <p14:creationId xmlns:p14="http://schemas.microsoft.com/office/powerpoint/2010/main" val="241684076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2308324"/>
          </a:xfrm>
          <a:prstGeom prst="rect">
            <a:avLst/>
          </a:prstGeom>
          <a:noFill/>
        </p:spPr>
        <p:txBody>
          <a:bodyPr wrap="square" rtlCol="0">
            <a:spAutoFit/>
          </a:bodyPr>
          <a:lstStyle/>
          <a:p>
            <a:pPr algn="just"/>
            <a:r>
              <a:rPr lang="vi-VN" sz="1200" dirty="0">
                <a:solidFill>
                  <a:srgbClr val="FFFF00"/>
                </a:solidFill>
              </a:rPr>
              <a:t>4. Các Rule Validation Dành Cho Ngày Tháng</a:t>
            </a:r>
          </a:p>
          <a:p>
            <a:pPr algn="just"/>
            <a:r>
              <a:rPr lang="vi-VN" sz="1200" dirty="0">
                <a:solidFill>
                  <a:srgbClr val="FFFF00"/>
                </a:solidFill>
              </a:rPr>
              <a:t>date: </a:t>
            </a:r>
            <a:r>
              <a:rPr lang="vi-VN" sz="1200" dirty="0">
                <a:solidFill>
                  <a:schemeClr val="bg1"/>
                </a:solidFill>
              </a:rPr>
              <a:t>Trường phải là một ngày hợp lệ</a:t>
            </a:r>
            <a:r>
              <a:rPr lang="vi-VN" sz="1200" dirty="0">
                <a:solidFill>
                  <a:srgbClr val="FFFF00"/>
                </a:solidFill>
              </a:rPr>
              <a:t>: 'birthday' =&gt; 'date'</a:t>
            </a:r>
          </a:p>
          <a:p>
            <a:pPr algn="just"/>
            <a:r>
              <a:rPr lang="vi-VN" sz="1200" dirty="0">
                <a:solidFill>
                  <a:srgbClr val="FFFF00"/>
                </a:solidFill>
              </a:rPr>
              <a:t>date_equals:date: </a:t>
            </a:r>
            <a:r>
              <a:rPr lang="vi-VN" sz="1200" dirty="0">
                <a:solidFill>
                  <a:schemeClr val="bg1"/>
                </a:solidFill>
              </a:rPr>
              <a:t>Trường phải là một ngày bằng với date</a:t>
            </a:r>
            <a:r>
              <a:rPr lang="vi-VN" sz="1200" dirty="0">
                <a:solidFill>
                  <a:srgbClr val="FFFF00"/>
                </a:solidFill>
              </a:rPr>
              <a:t>: 'start_date' =&gt; 'date_equals:2024-06-21'</a:t>
            </a:r>
          </a:p>
          <a:p>
            <a:pPr algn="just"/>
            <a:r>
              <a:rPr lang="vi-VN" sz="1200" dirty="0">
                <a:solidFill>
                  <a:srgbClr val="FFFF00"/>
                </a:solidFill>
              </a:rPr>
              <a:t>date_format:format: </a:t>
            </a:r>
            <a:r>
              <a:rPr lang="vi-VN" sz="1200" dirty="0">
                <a:solidFill>
                  <a:schemeClr val="bg1"/>
                </a:solidFill>
              </a:rPr>
              <a:t>Trường phải khớp với định dạng format</a:t>
            </a:r>
            <a:r>
              <a:rPr lang="vi-VN" sz="1200" dirty="0">
                <a:solidFill>
                  <a:srgbClr val="FFFF00"/>
                </a:solidFill>
              </a:rPr>
              <a:t>:'start_date' =&gt; 'date_format:Y-m-d'</a:t>
            </a:r>
          </a:p>
          <a:p>
            <a:pPr algn="just"/>
            <a:r>
              <a:rPr lang="vi-VN" sz="1200" dirty="0">
                <a:solidFill>
                  <a:srgbClr val="FFFF00"/>
                </a:solidFill>
              </a:rPr>
              <a:t>before:date: </a:t>
            </a:r>
            <a:r>
              <a:rPr lang="vi-VN" sz="1200" dirty="0">
                <a:solidFill>
                  <a:schemeClr val="bg1"/>
                </a:solidFill>
              </a:rPr>
              <a:t>Trường phải là ngày trước một ngày cụ thể</a:t>
            </a:r>
            <a:r>
              <a:rPr lang="vi-VN" sz="1200" dirty="0">
                <a:solidFill>
                  <a:srgbClr val="FFFF00"/>
                </a:solidFill>
              </a:rPr>
              <a:t>: 'end_date' =&gt; 'before:2025-01-01'</a:t>
            </a:r>
          </a:p>
          <a:p>
            <a:pPr algn="just"/>
            <a:r>
              <a:rPr lang="vi-VN" sz="1200" dirty="0">
                <a:solidFill>
                  <a:srgbClr val="FFFF00"/>
                </a:solidFill>
              </a:rPr>
              <a:t>before_or_equal:date: </a:t>
            </a:r>
            <a:r>
              <a:rPr lang="vi-VN" sz="1200" dirty="0">
                <a:solidFill>
                  <a:schemeClr val="bg1"/>
                </a:solidFill>
              </a:rPr>
              <a:t>Trường phải là ngày trước hoặc bằng một ngày cụ thể</a:t>
            </a:r>
            <a:r>
              <a:rPr lang="vi-VN" sz="1200" dirty="0">
                <a:solidFill>
                  <a:srgbClr val="FFFF00"/>
                </a:solidFill>
              </a:rPr>
              <a:t>: 'end_date' =&gt; 'before_or_equal:2025-01-01'</a:t>
            </a:r>
          </a:p>
        </p:txBody>
      </p:sp>
      <p:sp>
        <p:nvSpPr>
          <p:cNvPr id="15" name="TextBox 14"/>
          <p:cNvSpPr txBox="1"/>
          <p:nvPr/>
        </p:nvSpPr>
        <p:spPr>
          <a:xfrm>
            <a:off x="4103944" y="705681"/>
            <a:ext cx="4759729" cy="3785652"/>
          </a:xfrm>
          <a:prstGeom prst="rect">
            <a:avLst/>
          </a:prstGeom>
          <a:noFill/>
        </p:spPr>
        <p:txBody>
          <a:bodyPr wrap="square" rtlCol="0">
            <a:spAutoFit/>
          </a:bodyPr>
          <a:lstStyle/>
          <a:p>
            <a:pPr algn="just"/>
            <a:r>
              <a:rPr lang="en-US" sz="1200" dirty="0" smtClean="0">
                <a:solidFill>
                  <a:srgbClr val="FFFF00"/>
                </a:solidFill>
              </a:rPr>
              <a:t>5. </a:t>
            </a:r>
            <a:r>
              <a:rPr lang="vi-VN" sz="1200" dirty="0" smtClean="0">
                <a:solidFill>
                  <a:srgbClr val="FFFF00"/>
                </a:solidFill>
              </a:rPr>
              <a:t>Các </a:t>
            </a:r>
            <a:r>
              <a:rPr lang="vi-VN" sz="1200" dirty="0">
                <a:solidFill>
                  <a:srgbClr val="FFFF00"/>
                </a:solidFill>
              </a:rPr>
              <a:t>Rule Validation Khác</a:t>
            </a:r>
          </a:p>
          <a:p>
            <a:pPr algn="just"/>
            <a:r>
              <a:rPr lang="vi-VN" sz="1200" dirty="0">
                <a:solidFill>
                  <a:srgbClr val="FFFF00"/>
                </a:solidFill>
              </a:rPr>
              <a:t>boolean: </a:t>
            </a:r>
            <a:r>
              <a:rPr lang="vi-VN" sz="1200" dirty="0">
                <a:solidFill>
                  <a:schemeClr val="bg1"/>
                </a:solidFill>
              </a:rPr>
              <a:t>Trường phải là true hoặc false</a:t>
            </a:r>
            <a:r>
              <a:rPr lang="vi-VN" sz="1200" dirty="0">
                <a:solidFill>
                  <a:srgbClr val="FFFF00"/>
                </a:solidFill>
              </a:rPr>
              <a:t>: 'is_active' =&gt; 'boolean'</a:t>
            </a:r>
          </a:p>
          <a:p>
            <a:pPr algn="just"/>
            <a:r>
              <a:rPr lang="vi-VN" sz="1200" dirty="0">
                <a:solidFill>
                  <a:srgbClr val="FFFF00"/>
                </a:solidFill>
              </a:rPr>
              <a:t>confirmed: </a:t>
            </a:r>
            <a:r>
              <a:rPr lang="vi-VN" sz="1200" dirty="0">
                <a:solidFill>
                  <a:schemeClr val="bg1"/>
                </a:solidFill>
              </a:rPr>
              <a:t>Trường phải có một trường _confirmation tương ứng và trùng khớp </a:t>
            </a:r>
            <a:r>
              <a:rPr lang="vi-VN" sz="1200" dirty="0">
                <a:solidFill>
                  <a:srgbClr val="FFFF00"/>
                </a:solidFill>
              </a:rPr>
              <a:t>: 'password' =&gt; 'confirmed'</a:t>
            </a:r>
          </a:p>
          <a:p>
            <a:pPr algn="just"/>
            <a:r>
              <a:rPr lang="vi-VN" sz="1200" dirty="0">
                <a:solidFill>
                  <a:srgbClr val="FFFF00"/>
                </a:solidFill>
              </a:rPr>
              <a:t>distinct: </a:t>
            </a:r>
            <a:r>
              <a:rPr lang="vi-VN" sz="1200" dirty="0" smtClean="0">
                <a:solidFill>
                  <a:schemeClr val="bg1"/>
                </a:solidFill>
              </a:rPr>
              <a:t>Trường phải chứa các giá trị duy nhất:</a:t>
            </a:r>
            <a:r>
              <a:rPr lang="vi-VN" sz="1200" dirty="0" smtClean="0">
                <a:solidFill>
                  <a:srgbClr val="FFFF00"/>
                </a:solidFill>
              </a:rPr>
              <a:t>'tags.*' =&gt; 'distinct'</a:t>
            </a:r>
          </a:p>
          <a:p>
            <a:pPr algn="just"/>
            <a:r>
              <a:rPr lang="vi-VN" sz="1200" dirty="0" smtClean="0">
                <a:solidFill>
                  <a:srgbClr val="FFFF00"/>
                </a:solidFill>
              </a:rPr>
              <a:t>in:foo,bar,...: </a:t>
            </a:r>
            <a:r>
              <a:rPr lang="vi-VN" sz="1200" dirty="0" smtClean="0">
                <a:solidFill>
                  <a:schemeClr val="bg1"/>
                </a:solidFill>
              </a:rPr>
              <a:t>Trường phải chứa một trong những giá trị đã cho</a:t>
            </a:r>
            <a:r>
              <a:rPr lang="vi-VN" sz="1200" dirty="0" smtClean="0">
                <a:solidFill>
                  <a:srgbClr val="FFFF00"/>
                </a:solidFill>
              </a:rPr>
              <a:t>:'role' =&gt; 'in:admin,user,manager'</a:t>
            </a:r>
          </a:p>
          <a:p>
            <a:pPr algn="just"/>
            <a:r>
              <a:rPr lang="vi-VN" sz="1200" dirty="0" smtClean="0">
                <a:solidFill>
                  <a:srgbClr val="FFFF00"/>
                </a:solidFill>
              </a:rPr>
              <a:t>not_in:foo,bar</a:t>
            </a:r>
            <a:r>
              <a:rPr lang="vi-VN" sz="1200" dirty="0">
                <a:solidFill>
                  <a:srgbClr val="FFFF00"/>
                </a:solidFill>
              </a:rPr>
              <a:t>,...: </a:t>
            </a:r>
            <a:r>
              <a:rPr lang="vi-VN" sz="1200" dirty="0">
                <a:solidFill>
                  <a:schemeClr val="bg1"/>
                </a:solidFill>
              </a:rPr>
              <a:t>Trường không được chứa bất kỳ giá trị nào trong số các giá trị đã cho:</a:t>
            </a:r>
            <a:r>
              <a:rPr lang="vi-VN" sz="1200" dirty="0">
                <a:solidFill>
                  <a:srgbClr val="FFFF00"/>
                </a:solidFill>
              </a:rPr>
              <a:t>'role' =&gt; 'not_in:guest,superadmin'</a:t>
            </a:r>
          </a:p>
          <a:p>
            <a:pPr algn="just"/>
            <a:r>
              <a:rPr lang="vi-VN" sz="1200" dirty="0">
                <a:solidFill>
                  <a:srgbClr val="FFFF00"/>
                </a:solidFill>
              </a:rPr>
              <a:t>unique:table,column: </a:t>
            </a:r>
            <a:r>
              <a:rPr lang="vi-VN" sz="1200" dirty="0">
                <a:solidFill>
                  <a:schemeClr val="bg1"/>
                </a:solidFill>
              </a:rPr>
              <a:t>Trường phải duy nhất trong một bảng và cột cụ thể:</a:t>
            </a:r>
            <a:r>
              <a:rPr lang="vi-VN" sz="1200" dirty="0">
                <a:solidFill>
                  <a:srgbClr val="FFFF00"/>
                </a:solidFill>
              </a:rPr>
              <a:t>'email' =&gt; 'unique:users,email'</a:t>
            </a:r>
          </a:p>
          <a:p>
            <a:pPr algn="just"/>
            <a:r>
              <a:rPr lang="vi-VN" sz="1200" dirty="0">
                <a:solidFill>
                  <a:srgbClr val="FFFF00"/>
                </a:solidFill>
              </a:rPr>
              <a:t>exists:table,column: </a:t>
            </a:r>
            <a:r>
              <a:rPr lang="vi-VN" sz="1200" dirty="0">
                <a:solidFill>
                  <a:schemeClr val="bg1"/>
                </a:solidFill>
              </a:rPr>
              <a:t>Trường phải tồn tại trong một bảng và cột cụ thể: </a:t>
            </a:r>
            <a:r>
              <a:rPr lang="vi-VN" sz="1200" dirty="0">
                <a:solidFill>
                  <a:srgbClr val="FFFF00"/>
                </a:solidFill>
              </a:rPr>
              <a:t>'user_id' =&gt; 'exists:users,id'</a:t>
            </a:r>
          </a:p>
          <a:p>
            <a:pPr algn="just"/>
            <a:r>
              <a:rPr lang="vi-VN" sz="1200" dirty="0">
                <a:solidFill>
                  <a:srgbClr val="FFFF00"/>
                </a:solidFill>
              </a:rPr>
              <a:t>image: T</a:t>
            </a:r>
            <a:r>
              <a:rPr lang="vi-VN" sz="1200" dirty="0">
                <a:solidFill>
                  <a:schemeClr val="bg1"/>
                </a:solidFill>
              </a:rPr>
              <a:t>rường phải là một ảnh (jpeg, png, bmp, gif, svg, hoặc webp):</a:t>
            </a:r>
            <a:r>
              <a:rPr lang="vi-VN" sz="1200" dirty="0">
                <a:solidFill>
                  <a:srgbClr val="FFFF00"/>
                </a:solidFill>
              </a:rPr>
              <a:t> 'avatar' =&gt; 'image'</a:t>
            </a:r>
          </a:p>
          <a:p>
            <a:pPr algn="just"/>
            <a:r>
              <a:rPr lang="vi-VN" sz="1200" dirty="0">
                <a:solidFill>
                  <a:srgbClr val="FFFF00"/>
                </a:solidFill>
              </a:rPr>
              <a:t>file: </a:t>
            </a:r>
            <a:r>
              <a:rPr lang="vi-VN" sz="1200" dirty="0">
                <a:solidFill>
                  <a:schemeClr val="bg1"/>
                </a:solidFill>
              </a:rPr>
              <a:t>Trường phải là một file đã được tải lên:</a:t>
            </a:r>
            <a:r>
              <a:rPr lang="vi-VN" sz="1200" dirty="0">
                <a:solidFill>
                  <a:srgbClr val="FFFF00"/>
                </a:solidFill>
              </a:rPr>
              <a:t> 'document' =&gt; 'file'</a:t>
            </a:r>
          </a:p>
          <a:p>
            <a:pPr algn="just"/>
            <a:r>
              <a:rPr lang="vi-VN" sz="1200" dirty="0">
                <a:solidFill>
                  <a:srgbClr val="FFFF00"/>
                </a:solidFill>
              </a:rPr>
              <a:t>mimetypes:text/plain,...: </a:t>
            </a:r>
            <a:r>
              <a:rPr lang="vi-VN" sz="1200" dirty="0">
                <a:solidFill>
                  <a:schemeClr val="bg1"/>
                </a:solidFill>
              </a:rPr>
              <a:t>Trường phải có một MIME type cụ thể: 'document' </a:t>
            </a:r>
            <a:r>
              <a:rPr lang="vi-VN" sz="1200" dirty="0">
                <a:solidFill>
                  <a:srgbClr val="FFFF00"/>
                </a:solidFill>
              </a:rPr>
              <a:t>=&gt; 'mimetypes:application/pdf'</a:t>
            </a:r>
          </a:p>
          <a:p>
            <a:pPr algn="just"/>
            <a:r>
              <a:rPr lang="vi-VN" sz="1200" dirty="0">
                <a:solidFill>
                  <a:srgbClr val="FFFF00"/>
                </a:solidFill>
              </a:rPr>
              <a:t>mimes:foo,bar,...: </a:t>
            </a:r>
            <a:r>
              <a:rPr lang="vi-VN" sz="1200" dirty="0">
                <a:solidFill>
                  <a:schemeClr val="bg1"/>
                </a:solidFill>
              </a:rPr>
              <a:t>Trường phải có một kiểu file cụ thể</a:t>
            </a:r>
            <a:r>
              <a:rPr lang="vi-VN" sz="1200" dirty="0">
                <a:solidFill>
                  <a:srgbClr val="FFFF00"/>
                </a:solidFill>
              </a:rPr>
              <a:t>: 'document' =&gt; 'mimes:pdf,doc,docx'</a:t>
            </a:r>
          </a:p>
        </p:txBody>
      </p:sp>
    </p:spTree>
    <p:extLst>
      <p:ext uri="{BB962C8B-B14F-4D97-AF65-F5344CB8AC3E}">
        <p14:creationId xmlns:p14="http://schemas.microsoft.com/office/powerpoint/2010/main" val="32875046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VII. Thêm điều kiện (Conditionally adding rules)</a:t>
            </a:r>
          </a:p>
          <a:p>
            <a:pPr algn="just"/>
            <a:r>
              <a:rPr lang="vi-VN" sz="1200" dirty="0">
                <a:solidFill>
                  <a:srgbClr val="FFFF00"/>
                </a:solidFill>
              </a:rPr>
              <a:t>1. Xác thực khi tồn tại (Validating when present): </a:t>
            </a:r>
            <a:r>
              <a:rPr lang="vi-VN" sz="1200" dirty="0">
                <a:solidFill>
                  <a:schemeClr val="bg1"/>
                </a:solidFill>
              </a:rPr>
              <a:t>Trong một vài trường hợp, muốn chạy trình xác thực khi trường đó thực sự tồn tại trong đầu vào. Để thực hiện nhanh, có thể thêm rule sometimes trước khi khai báo các validation rule khác.</a:t>
            </a:r>
          </a:p>
        </p:txBody>
      </p:sp>
      <p:sp>
        <p:nvSpPr>
          <p:cNvPr id="15" name="TextBox 14"/>
          <p:cNvSpPr txBox="1"/>
          <p:nvPr/>
        </p:nvSpPr>
        <p:spPr>
          <a:xfrm>
            <a:off x="4103944" y="705681"/>
            <a:ext cx="2840399" cy="1938992"/>
          </a:xfrm>
          <a:prstGeom prst="rect">
            <a:avLst/>
          </a:prstGeom>
          <a:noFill/>
        </p:spPr>
        <p:txBody>
          <a:bodyPr wrap="square" rtlCol="0">
            <a:spAutoFit/>
          </a:bodyPr>
          <a:lstStyle/>
          <a:p>
            <a:pPr algn="just"/>
            <a:r>
              <a:rPr lang="vi-VN" sz="1200" dirty="0">
                <a:solidFill>
                  <a:srgbClr val="FFFF00"/>
                </a:solidFill>
              </a:rPr>
              <a:t>IX. Tùy chỉnh quy ước xác thực </a:t>
            </a:r>
          </a:p>
          <a:p>
            <a:pPr algn="just"/>
            <a:r>
              <a:rPr lang="vi-VN" sz="1200" dirty="0">
                <a:solidFill>
                  <a:srgbClr val="FFFF00"/>
                </a:solidFill>
              </a:rPr>
              <a:t>1. Sử dụng rule object (Using rule object</a:t>
            </a:r>
            <a:r>
              <a:rPr lang="vi-VN" sz="1200" dirty="0">
                <a:solidFill>
                  <a:schemeClr val="bg1"/>
                </a:solidFill>
              </a:rPr>
              <a:t>): Laravel cung cấp rất nhiều rule hữu ích; tuy nhiên, chúng ta vẫn có thể chỉ định các rule theo ý muốn. Để tạo một rule object mới, ta có thể sử dụng lệnh Artisan sau:</a:t>
            </a:r>
          </a:p>
          <a:p>
            <a:pPr algn="just"/>
            <a:r>
              <a:rPr lang="vi-VN" sz="1200" dirty="0">
                <a:solidFill>
                  <a:srgbClr val="FFFF00"/>
                </a:solidFill>
              </a:rPr>
              <a:t>php artisan make:rule </a:t>
            </a:r>
            <a:r>
              <a:rPr lang="vi-VN" sz="1200" dirty="0" smtClean="0">
                <a:solidFill>
                  <a:srgbClr val="FFFF00"/>
                </a:solidFill>
              </a:rPr>
              <a:t>Uppercase</a:t>
            </a:r>
            <a:endParaRPr lang="en-US" sz="1200" dirty="0" smtClean="0">
              <a:solidFill>
                <a:srgbClr val="FFFF00"/>
              </a:solidFill>
            </a:endParaRPr>
          </a:p>
          <a:p>
            <a:pPr algn="just"/>
            <a:r>
              <a:rPr lang="vi-VN" sz="1200" dirty="0">
                <a:solidFill>
                  <a:srgbClr val="FFFF00"/>
                </a:solidFill>
              </a:rPr>
              <a:t>Một thư mục app/Rules sẽ được tạo cùng với file Uppercase.php bên trong</a:t>
            </a:r>
            <a:r>
              <a:rPr lang="vi-VN" sz="1200" dirty="0" smtClean="0">
                <a:solidFill>
                  <a:srgbClr val="FFFF00"/>
                </a:solidFill>
              </a:rPr>
              <a:t>.</a:t>
            </a:r>
            <a:endParaRPr lang="vi-VN" sz="1200" dirty="0">
              <a:solidFill>
                <a:srgbClr val="FFFF00"/>
              </a:solidFill>
            </a:endParaRPr>
          </a:p>
        </p:txBody>
      </p:sp>
      <p:pic>
        <p:nvPicPr>
          <p:cNvPr id="2" name="Picture 1"/>
          <p:cNvPicPr>
            <a:picLocks noChangeAspect="1"/>
          </p:cNvPicPr>
          <p:nvPr/>
        </p:nvPicPr>
        <p:blipFill>
          <a:blip r:embed="rId3"/>
          <a:stretch>
            <a:fillRect/>
          </a:stretch>
        </p:blipFill>
        <p:spPr>
          <a:xfrm>
            <a:off x="52555" y="1912634"/>
            <a:ext cx="3538785" cy="562576"/>
          </a:xfrm>
          <a:prstGeom prst="rect">
            <a:avLst/>
          </a:prstGeom>
        </p:spPr>
      </p:pic>
      <p:sp>
        <p:nvSpPr>
          <p:cNvPr id="8" name="TextBox 7"/>
          <p:cNvSpPr txBox="1"/>
          <p:nvPr/>
        </p:nvSpPr>
        <p:spPr>
          <a:xfrm>
            <a:off x="52554" y="2413228"/>
            <a:ext cx="3958791" cy="830997"/>
          </a:xfrm>
          <a:prstGeom prst="rect">
            <a:avLst/>
          </a:prstGeom>
          <a:noFill/>
        </p:spPr>
        <p:txBody>
          <a:bodyPr wrap="square" rtlCol="0">
            <a:spAutoFit/>
          </a:bodyPr>
          <a:lstStyle/>
          <a:p>
            <a:pPr algn="just"/>
            <a:r>
              <a:rPr lang="vi-VN" sz="1200" dirty="0">
                <a:solidFill>
                  <a:srgbClr val="FFFF00"/>
                </a:solidFill>
              </a:rPr>
              <a:t>2. Xác thực điều kiện phức tạp</a:t>
            </a:r>
            <a:r>
              <a:rPr lang="vi-VN" sz="1200" dirty="0">
                <a:solidFill>
                  <a:schemeClr val="bg1"/>
                </a:solidFill>
              </a:rPr>
              <a:t>: Đôi khi, </a:t>
            </a:r>
            <a:r>
              <a:rPr lang="vi-VN" sz="1200" dirty="0" smtClean="0">
                <a:solidFill>
                  <a:schemeClr val="bg1"/>
                </a:solidFill>
              </a:rPr>
              <a:t>muốn </a:t>
            </a:r>
            <a:r>
              <a:rPr lang="vi-VN" sz="1200" dirty="0">
                <a:solidFill>
                  <a:schemeClr val="bg1"/>
                </a:solidFill>
              </a:rPr>
              <a:t>thêm các quy tắc xác thực dựa trên điều kiện logic phức tạo hơn. Chẳng hạn chỉ muốn required một trường nhất định nếu trường khác có giá trị lớn hơn hoặc bằng 100. </a:t>
            </a:r>
          </a:p>
        </p:txBody>
      </p:sp>
      <p:sp>
        <p:nvSpPr>
          <p:cNvPr id="10" name="TextBox 9"/>
          <p:cNvSpPr txBox="1"/>
          <p:nvPr/>
        </p:nvSpPr>
        <p:spPr>
          <a:xfrm>
            <a:off x="52554" y="3146305"/>
            <a:ext cx="3958791" cy="1200329"/>
          </a:xfrm>
          <a:prstGeom prst="rect">
            <a:avLst/>
          </a:prstGeom>
          <a:noFill/>
        </p:spPr>
        <p:txBody>
          <a:bodyPr wrap="square" rtlCol="0">
            <a:spAutoFit/>
          </a:bodyPr>
          <a:lstStyle/>
          <a:p>
            <a:pPr algn="just"/>
            <a:r>
              <a:rPr lang="vi-VN" sz="1200" dirty="0">
                <a:solidFill>
                  <a:srgbClr val="FFFF00"/>
                </a:solidFill>
              </a:rPr>
              <a:t>VIII. Xác thực mảng : </a:t>
            </a:r>
            <a:r>
              <a:rPr lang="vi-VN" sz="1200" dirty="0">
                <a:solidFill>
                  <a:schemeClr val="bg1"/>
                </a:solidFill>
              </a:rPr>
              <a:t>Xác thực các trường dựa trên mảng không phải là một điều quá khó khăn. Có thể sử dụng ký tự  để tham chiểu đến các phần tử trong mảng trong quá trình tạo trình xác thực. Chẳng hạn nếu request có chứa mảng hình ảnh photos[profile] thì ta có thể thực hiện validate như sau:</a:t>
            </a:r>
          </a:p>
        </p:txBody>
      </p:sp>
      <p:pic>
        <p:nvPicPr>
          <p:cNvPr id="5" name="Picture 4"/>
          <p:cNvPicPr>
            <a:picLocks noChangeAspect="1"/>
          </p:cNvPicPr>
          <p:nvPr/>
        </p:nvPicPr>
        <p:blipFill>
          <a:blip r:embed="rId4"/>
          <a:stretch>
            <a:fillRect/>
          </a:stretch>
        </p:blipFill>
        <p:spPr>
          <a:xfrm>
            <a:off x="129582" y="4346634"/>
            <a:ext cx="3815019" cy="523948"/>
          </a:xfrm>
          <a:prstGeom prst="rect">
            <a:avLst/>
          </a:prstGeom>
        </p:spPr>
      </p:pic>
      <p:pic>
        <p:nvPicPr>
          <p:cNvPr id="6" name="Picture 5"/>
          <p:cNvPicPr>
            <a:picLocks noChangeAspect="1"/>
          </p:cNvPicPr>
          <p:nvPr/>
        </p:nvPicPr>
        <p:blipFill>
          <a:blip r:embed="rId5"/>
          <a:stretch>
            <a:fillRect/>
          </a:stretch>
        </p:blipFill>
        <p:spPr>
          <a:xfrm>
            <a:off x="6944344" y="638881"/>
            <a:ext cx="2150400" cy="3672657"/>
          </a:xfrm>
          <a:prstGeom prst="rect">
            <a:avLst/>
          </a:prstGeom>
        </p:spPr>
      </p:pic>
      <p:sp>
        <p:nvSpPr>
          <p:cNvPr id="12" name="TextBox 11"/>
          <p:cNvSpPr txBox="1"/>
          <p:nvPr/>
        </p:nvSpPr>
        <p:spPr>
          <a:xfrm>
            <a:off x="4103944" y="2644673"/>
            <a:ext cx="2840399" cy="1569660"/>
          </a:xfrm>
          <a:prstGeom prst="rect">
            <a:avLst/>
          </a:prstGeom>
          <a:noFill/>
        </p:spPr>
        <p:txBody>
          <a:bodyPr wrap="square" rtlCol="0">
            <a:spAutoFit/>
          </a:bodyPr>
          <a:lstStyle/>
          <a:p>
            <a:pPr algn="just"/>
            <a:r>
              <a:rPr lang="vi-VN" sz="1200" dirty="0">
                <a:solidFill>
                  <a:schemeClr val="bg1"/>
                </a:solidFill>
              </a:rPr>
              <a:t>Trong một rule object có hai method chính: passes và message. Method passes sẽ nhận tên trường và giá trị của nó và trả về các giá trị true hoặc false tùy thuộc vào giá trị của trường có hợp lệ hay không. Method message sẽ trả về thông báo lỗi xác thực nếu không vượt qua.</a:t>
            </a:r>
          </a:p>
        </p:txBody>
      </p:sp>
    </p:spTree>
    <p:extLst>
      <p:ext uri="{BB962C8B-B14F-4D97-AF65-F5344CB8AC3E}">
        <p14:creationId xmlns:p14="http://schemas.microsoft.com/office/powerpoint/2010/main" val="1535376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591340" y="391280"/>
            <a:ext cx="4535272" cy="307777"/>
          </a:xfrm>
          <a:prstGeom prst="rect">
            <a:avLst/>
          </a:prstGeom>
          <a:noFill/>
        </p:spPr>
        <p:txBody>
          <a:bodyPr wrap="square" rtlCol="0">
            <a:spAutoFit/>
          </a:bodyPr>
          <a:lstStyle/>
          <a:p>
            <a:r>
              <a:rPr lang="vi-VN" dirty="0">
                <a:solidFill>
                  <a:srgbClr val="FFFF00"/>
                </a:solidFill>
              </a:rPr>
              <a:t>Validation Laravel</a:t>
            </a:r>
            <a:endParaRPr lang="en-US" dirty="0">
              <a:solidFill>
                <a:srgbClr val="FFFF00"/>
              </a:solidFill>
            </a:endParaRPr>
          </a:p>
        </p:txBody>
      </p:sp>
      <p:sp>
        <p:nvSpPr>
          <p:cNvPr id="9" name="TextBox 8"/>
          <p:cNvSpPr txBox="1"/>
          <p:nvPr/>
        </p:nvSpPr>
        <p:spPr>
          <a:xfrm>
            <a:off x="52555" y="705681"/>
            <a:ext cx="3958791" cy="1015663"/>
          </a:xfrm>
          <a:prstGeom prst="rect">
            <a:avLst/>
          </a:prstGeom>
          <a:noFill/>
        </p:spPr>
        <p:txBody>
          <a:bodyPr wrap="square" rtlCol="0">
            <a:spAutoFit/>
          </a:bodyPr>
          <a:lstStyle/>
          <a:p>
            <a:pPr algn="just"/>
            <a:r>
              <a:rPr lang="vi-VN" sz="1200" dirty="0">
                <a:solidFill>
                  <a:srgbClr val="FFFF00"/>
                </a:solidFill>
              </a:rPr>
              <a:t>2. Sử dụng closure: </a:t>
            </a:r>
            <a:r>
              <a:rPr lang="vi-VN" sz="1200" dirty="0">
                <a:solidFill>
                  <a:schemeClr val="bg1"/>
                </a:solidFill>
              </a:rPr>
              <a:t>Nếu chỉ cần tùy chỉnh rule 1 lần duy nhất trong ứng dụng, có thể sử dụng hình thức closure để làm việc này thay thế cho rule object. Closure này sẽ nhận tên trường, giá trị của trường và một biến callback $fail để trả về lỗi nếu không vượt qua.</a:t>
            </a:r>
          </a:p>
        </p:txBody>
      </p:sp>
      <p:sp>
        <p:nvSpPr>
          <p:cNvPr id="15" name="TextBox 14"/>
          <p:cNvSpPr txBox="1"/>
          <p:nvPr/>
        </p:nvSpPr>
        <p:spPr>
          <a:xfrm>
            <a:off x="4103944" y="705681"/>
            <a:ext cx="4926590" cy="1384995"/>
          </a:xfrm>
          <a:prstGeom prst="rect">
            <a:avLst/>
          </a:prstGeom>
          <a:noFill/>
        </p:spPr>
        <p:txBody>
          <a:bodyPr wrap="square" rtlCol="0">
            <a:spAutoFit/>
          </a:bodyPr>
          <a:lstStyle/>
          <a:p>
            <a:pPr algn="just"/>
            <a:r>
              <a:rPr lang="vi-VN" sz="1200" dirty="0">
                <a:solidFill>
                  <a:srgbClr val="FFFF00"/>
                </a:solidFill>
              </a:rPr>
              <a:t>4. Tiện ích mở rộng tiềm ẩn : </a:t>
            </a:r>
            <a:r>
              <a:rPr lang="vi-VN" sz="1200" dirty="0">
                <a:solidFill>
                  <a:schemeClr val="bg1"/>
                </a:solidFill>
              </a:rPr>
              <a:t>Theo mặc định, một trường được xác thực không tồn tại hoặc rỗng trong đầu vào, các quy tắc xác thực có sẵn, bao gồm cả các quy tắc tùy chỉnh sẽ không được chạy. Chẳng hạn rule unique sẽ không chạy nếu như đầu vào mang giá trị rỗng</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Để một rule chạy ngay cả khi trường mang dữ liệu trống, quy tắt phải ngụ ý rằng trường được required. Để tạo một "implicit" extension, sử dụng method Validator::extendImplicit.</a:t>
            </a:r>
          </a:p>
        </p:txBody>
      </p:sp>
      <p:sp>
        <p:nvSpPr>
          <p:cNvPr id="10" name="TextBox 9"/>
          <p:cNvSpPr txBox="1"/>
          <p:nvPr/>
        </p:nvSpPr>
        <p:spPr>
          <a:xfrm>
            <a:off x="52554" y="3146305"/>
            <a:ext cx="3958791" cy="830997"/>
          </a:xfrm>
          <a:prstGeom prst="rect">
            <a:avLst/>
          </a:prstGeom>
          <a:noFill/>
        </p:spPr>
        <p:txBody>
          <a:bodyPr wrap="square" rtlCol="0">
            <a:spAutoFit/>
          </a:bodyPr>
          <a:lstStyle/>
          <a:p>
            <a:pPr algn="just"/>
            <a:r>
              <a:rPr lang="vi-VN" sz="1200" dirty="0">
                <a:solidFill>
                  <a:srgbClr val="FFFF00"/>
                </a:solidFill>
              </a:rPr>
              <a:t>3. Sử dụng tiện ích mở rộng: </a:t>
            </a:r>
            <a:r>
              <a:rPr lang="vi-VN" sz="1200" dirty="0">
                <a:solidFill>
                  <a:schemeClr val="bg1"/>
                </a:solidFill>
              </a:rPr>
              <a:t>Một cách khác để đăng ký validation rule tùy chỉnh đó là sử dụng method extend trong Validator facade. Ta có thể định nghĩa nó tại method boot của AppServiceProvider.</a:t>
            </a:r>
          </a:p>
        </p:txBody>
      </p:sp>
      <p:pic>
        <p:nvPicPr>
          <p:cNvPr id="3" name="Picture 2"/>
          <p:cNvPicPr>
            <a:picLocks noChangeAspect="1"/>
          </p:cNvPicPr>
          <p:nvPr/>
        </p:nvPicPr>
        <p:blipFill>
          <a:blip r:embed="rId3"/>
          <a:stretch>
            <a:fillRect/>
          </a:stretch>
        </p:blipFill>
        <p:spPr>
          <a:xfrm>
            <a:off x="129582" y="1708077"/>
            <a:ext cx="3595512" cy="1438228"/>
          </a:xfrm>
          <a:prstGeom prst="rect">
            <a:avLst/>
          </a:prstGeom>
        </p:spPr>
      </p:pic>
      <p:pic>
        <p:nvPicPr>
          <p:cNvPr id="7" name="Picture 6"/>
          <p:cNvPicPr>
            <a:picLocks noChangeAspect="1"/>
          </p:cNvPicPr>
          <p:nvPr/>
        </p:nvPicPr>
        <p:blipFill>
          <a:blip r:embed="rId4"/>
          <a:stretch>
            <a:fillRect/>
          </a:stretch>
        </p:blipFill>
        <p:spPr>
          <a:xfrm>
            <a:off x="129582" y="4148701"/>
            <a:ext cx="3514669" cy="552764"/>
          </a:xfrm>
          <a:prstGeom prst="rect">
            <a:avLst/>
          </a:prstGeom>
        </p:spPr>
      </p:pic>
      <p:pic>
        <p:nvPicPr>
          <p:cNvPr id="11" name="Picture 10"/>
          <p:cNvPicPr>
            <a:picLocks noChangeAspect="1"/>
          </p:cNvPicPr>
          <p:nvPr/>
        </p:nvPicPr>
        <p:blipFill>
          <a:blip r:embed="rId5"/>
          <a:stretch>
            <a:fillRect/>
          </a:stretch>
        </p:blipFill>
        <p:spPr>
          <a:xfrm>
            <a:off x="4224929" y="2186614"/>
            <a:ext cx="4149318" cy="295316"/>
          </a:xfrm>
          <a:prstGeom prst="rect">
            <a:avLst/>
          </a:prstGeom>
        </p:spPr>
      </p:pic>
    </p:spTree>
    <p:extLst>
      <p:ext uri="{BB962C8B-B14F-4D97-AF65-F5344CB8AC3E}">
        <p14:creationId xmlns:p14="http://schemas.microsoft.com/office/powerpoint/2010/main" val="357331316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50943" y="393896"/>
            <a:ext cx="4535272" cy="307777"/>
          </a:xfrm>
          <a:prstGeom prst="rect">
            <a:avLst/>
          </a:prstGeom>
          <a:noFill/>
        </p:spPr>
        <p:txBody>
          <a:bodyPr wrap="square" rtlCol="0">
            <a:spAutoFit/>
          </a:bodyPr>
          <a:lstStyle/>
          <a:p>
            <a:r>
              <a:rPr lang="vi-VN" dirty="0">
                <a:solidFill>
                  <a:srgbClr val="FFFF00"/>
                </a:solidFill>
              </a:rPr>
              <a:t>Xử lý lỗi (Error handling) Laravel</a:t>
            </a:r>
            <a:endParaRPr lang="en-US" dirty="0">
              <a:solidFill>
                <a:srgbClr val="FFFF00"/>
              </a:solidFill>
            </a:endParaRPr>
          </a:p>
        </p:txBody>
      </p:sp>
      <p:sp>
        <p:nvSpPr>
          <p:cNvPr id="9" name="TextBox 8"/>
          <p:cNvSpPr txBox="1"/>
          <p:nvPr/>
        </p:nvSpPr>
        <p:spPr>
          <a:xfrm>
            <a:off x="52555" y="705681"/>
            <a:ext cx="3958791" cy="1200329"/>
          </a:xfrm>
          <a:prstGeom prst="rect">
            <a:avLst/>
          </a:prstGeom>
          <a:noFill/>
        </p:spPr>
        <p:txBody>
          <a:bodyPr wrap="square" rtlCol="0">
            <a:spAutoFit/>
          </a:bodyPr>
          <a:lstStyle/>
          <a:p>
            <a:pPr algn="just"/>
            <a:r>
              <a:rPr lang="vi-VN" sz="1200" dirty="0">
                <a:solidFill>
                  <a:srgbClr val="FFFF00"/>
                </a:solidFill>
              </a:rPr>
              <a:t>I. Giới thiệu (Introduction): </a:t>
            </a:r>
            <a:r>
              <a:rPr lang="vi-VN" sz="1200" dirty="0">
                <a:solidFill>
                  <a:schemeClr val="bg1"/>
                </a:solidFill>
              </a:rPr>
              <a:t>Khi bắt đầu với một dự án Laravel, lỗi và xử lý ngoại lệ (exception handler) được cấu hình sẵn cho bạn. Lớp App\Exceptions\Handle là nơi kích hoạt bởi ứng dụng, cho phép ghi lại các ngoại lệ và trả về cho người dùng. Chúng ta sẽ cùng nhau tìm hiểu sâu hơn trong tập này.</a:t>
            </a:r>
          </a:p>
        </p:txBody>
      </p:sp>
      <p:sp>
        <p:nvSpPr>
          <p:cNvPr id="15" name="TextBox 14"/>
          <p:cNvSpPr txBox="1"/>
          <p:nvPr/>
        </p:nvSpPr>
        <p:spPr>
          <a:xfrm>
            <a:off x="4103944" y="705681"/>
            <a:ext cx="4926590" cy="1015663"/>
          </a:xfrm>
          <a:prstGeom prst="rect">
            <a:avLst/>
          </a:prstGeom>
          <a:noFill/>
        </p:spPr>
        <p:txBody>
          <a:bodyPr wrap="square" rtlCol="0">
            <a:spAutoFit/>
          </a:bodyPr>
          <a:lstStyle/>
          <a:p>
            <a:pPr algn="just"/>
            <a:r>
              <a:rPr lang="vi-VN" sz="1200" dirty="0">
                <a:solidFill>
                  <a:srgbClr val="FFFF00"/>
                </a:solidFill>
              </a:rPr>
              <a:t>a. Global log context: </a:t>
            </a:r>
            <a:r>
              <a:rPr lang="vi-VN" sz="1200" dirty="0">
                <a:solidFill>
                  <a:schemeClr val="bg1"/>
                </a:solidFill>
              </a:rPr>
              <a:t>Nếu như muốn quản lý các logging này một cách khoa học, để dễ dàng bảo trì hệ thống, cần thêm các thuộc tính để lọc các exception này. Laravel cung cấp cho ta method context để có thể thêm vài thông tin cho bản ghi exception. Ta sẽ khai báo nó trong file app/Exceptions/Handler.php.</a:t>
            </a:r>
          </a:p>
        </p:txBody>
      </p:sp>
      <p:sp>
        <p:nvSpPr>
          <p:cNvPr id="10" name="TextBox 9"/>
          <p:cNvSpPr txBox="1"/>
          <p:nvPr/>
        </p:nvSpPr>
        <p:spPr>
          <a:xfrm>
            <a:off x="52554" y="1906010"/>
            <a:ext cx="3958791" cy="2308324"/>
          </a:xfrm>
          <a:prstGeom prst="rect">
            <a:avLst/>
          </a:prstGeom>
          <a:noFill/>
        </p:spPr>
        <p:txBody>
          <a:bodyPr wrap="square" rtlCol="0">
            <a:spAutoFit/>
          </a:bodyPr>
          <a:lstStyle/>
          <a:p>
            <a:pPr algn="just"/>
            <a:r>
              <a:rPr lang="vi-VN" sz="1200" dirty="0">
                <a:solidFill>
                  <a:srgbClr val="FFFF00"/>
                </a:solidFill>
              </a:rPr>
              <a:t>III. Xử lý ngoại lệ (The exception handler)</a:t>
            </a:r>
          </a:p>
          <a:p>
            <a:pPr algn="just"/>
            <a:r>
              <a:rPr lang="vi-VN" sz="1200" dirty="0">
                <a:solidFill>
                  <a:srgbClr val="FFFF00"/>
                </a:solidFill>
              </a:rPr>
              <a:t>1. Method "report"</a:t>
            </a:r>
          </a:p>
          <a:p>
            <a:pPr algn="just"/>
            <a:r>
              <a:rPr lang="vi-VN" sz="1200" dirty="0">
                <a:solidFill>
                  <a:schemeClr val="bg1"/>
                </a:solidFill>
              </a:rPr>
              <a:t>Tất cả các ngoại lệ (exception) được xử lý bởi lớp App\Exceptions\Handler. Lớp này chứa hai method chính, đó là report và render. Chúng ta sẽ làm rõ từng method một. Với method report dùng để lưu lại các exception hoặc gửi cho người dùng thông qua các dịch vụ bên ngoài như Bugsnag hoặc Sentry. Mặc định, phương thức report sẽ truyền các exception tới lớp cơ sở, nơi các exception sẽ được ghi lại. Tuy nhiên, bạn có thể tự do ghi các exception bất cứ nơi nào bạn muốn.</a:t>
            </a:r>
          </a:p>
        </p:txBody>
      </p:sp>
      <p:pic>
        <p:nvPicPr>
          <p:cNvPr id="2" name="Picture 1"/>
          <p:cNvPicPr>
            <a:picLocks noChangeAspect="1"/>
          </p:cNvPicPr>
          <p:nvPr/>
        </p:nvPicPr>
        <p:blipFill>
          <a:blip r:embed="rId3"/>
          <a:stretch>
            <a:fillRect/>
          </a:stretch>
        </p:blipFill>
        <p:spPr>
          <a:xfrm>
            <a:off x="4206350" y="1721345"/>
            <a:ext cx="2508149" cy="880838"/>
          </a:xfrm>
          <a:prstGeom prst="rect">
            <a:avLst/>
          </a:prstGeom>
        </p:spPr>
      </p:pic>
      <p:sp>
        <p:nvSpPr>
          <p:cNvPr id="12" name="TextBox 11"/>
          <p:cNvSpPr txBox="1"/>
          <p:nvPr/>
        </p:nvSpPr>
        <p:spPr>
          <a:xfrm>
            <a:off x="4156227" y="2552340"/>
            <a:ext cx="4926590" cy="830997"/>
          </a:xfrm>
          <a:prstGeom prst="rect">
            <a:avLst/>
          </a:prstGeom>
          <a:noFill/>
        </p:spPr>
        <p:txBody>
          <a:bodyPr wrap="square" rtlCol="0">
            <a:spAutoFit/>
          </a:bodyPr>
          <a:lstStyle/>
          <a:p>
            <a:pPr algn="just"/>
            <a:r>
              <a:rPr lang="vi-VN" sz="1200" dirty="0">
                <a:solidFill>
                  <a:srgbClr val="FFFF00"/>
                </a:solidFill>
              </a:rPr>
              <a:t>b. Method "report" helper: </a:t>
            </a:r>
            <a:r>
              <a:rPr lang="vi-VN" sz="1200" dirty="0">
                <a:solidFill>
                  <a:schemeClr val="bg1"/>
                </a:solidFill>
              </a:rPr>
              <a:t>cần báo cáo một ngoại lệ nhưng vẫn muốn tiếp tục xử lý request hiện tại. Với phương thức report helper cho phép có thể báo cáo nhanh một ngoại lệ mà không phải trả về lại cho phía người dùng một trang lỗi nào cả.</a:t>
            </a:r>
          </a:p>
        </p:txBody>
      </p:sp>
      <p:pic>
        <p:nvPicPr>
          <p:cNvPr id="5" name="Picture 4"/>
          <p:cNvPicPr>
            <a:picLocks noChangeAspect="1"/>
          </p:cNvPicPr>
          <p:nvPr/>
        </p:nvPicPr>
        <p:blipFill>
          <a:blip r:embed="rId4"/>
          <a:stretch>
            <a:fillRect/>
          </a:stretch>
        </p:blipFill>
        <p:spPr>
          <a:xfrm>
            <a:off x="4271650" y="3315222"/>
            <a:ext cx="2134290" cy="1676325"/>
          </a:xfrm>
          <a:prstGeom prst="rect">
            <a:avLst/>
          </a:prstGeom>
        </p:spPr>
      </p:pic>
    </p:spTree>
    <p:extLst>
      <p:ext uri="{BB962C8B-B14F-4D97-AF65-F5344CB8AC3E}">
        <p14:creationId xmlns:p14="http://schemas.microsoft.com/office/powerpoint/2010/main" val="327603174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Framework</a:t>
            </a:r>
            <a:endParaRPr dirty="0"/>
          </a:p>
        </p:txBody>
      </p:sp>
      <p:sp>
        <p:nvSpPr>
          <p:cNvPr id="4" name="TextBox 3"/>
          <p:cNvSpPr txBox="1"/>
          <p:nvPr/>
        </p:nvSpPr>
        <p:spPr>
          <a:xfrm>
            <a:off x="3250943" y="393896"/>
            <a:ext cx="4535272" cy="307777"/>
          </a:xfrm>
          <a:prstGeom prst="rect">
            <a:avLst/>
          </a:prstGeom>
          <a:noFill/>
        </p:spPr>
        <p:txBody>
          <a:bodyPr wrap="square" rtlCol="0">
            <a:spAutoFit/>
          </a:bodyPr>
          <a:lstStyle/>
          <a:p>
            <a:r>
              <a:rPr lang="vi-VN" dirty="0">
                <a:solidFill>
                  <a:srgbClr val="FFFF00"/>
                </a:solidFill>
              </a:rPr>
              <a:t>Xử lý lỗi (Error handling) Laravel</a:t>
            </a:r>
            <a:endParaRPr lang="en-US" dirty="0">
              <a:solidFill>
                <a:srgbClr val="FFFF00"/>
              </a:solidFill>
            </a:endParaRPr>
          </a:p>
        </p:txBody>
      </p:sp>
      <p:sp>
        <p:nvSpPr>
          <p:cNvPr id="9" name="TextBox 8"/>
          <p:cNvSpPr txBox="1"/>
          <p:nvPr/>
        </p:nvSpPr>
        <p:spPr>
          <a:xfrm>
            <a:off x="52555" y="705681"/>
            <a:ext cx="9011352" cy="646331"/>
          </a:xfrm>
          <a:prstGeom prst="rect">
            <a:avLst/>
          </a:prstGeom>
          <a:noFill/>
        </p:spPr>
        <p:txBody>
          <a:bodyPr wrap="square" rtlCol="0">
            <a:spAutoFit/>
          </a:bodyPr>
          <a:lstStyle/>
          <a:p>
            <a:pPr algn="just"/>
            <a:r>
              <a:rPr lang="vi-VN" sz="1200" dirty="0">
                <a:solidFill>
                  <a:srgbClr val="FFFF00"/>
                </a:solidFill>
              </a:rPr>
              <a:t>IV. HTTP exception: </a:t>
            </a:r>
            <a:r>
              <a:rPr lang="vi-VN" sz="1200" dirty="0">
                <a:solidFill>
                  <a:schemeClr val="bg1"/>
                </a:solidFill>
              </a:rPr>
              <a:t>Một vài exception sẽ mô tả mã lỗi HTTP từ phía server. Ví dụ, nó sẽ là một trang lỗi "Không tìm thấy" (404), một lỗi "Unauthorized" (401) hoặc là một lỗi do developer tạo ra (500). Để tạo các response như vậy từ bất kỳ đâu trong ứng dụng, chúng ta có thể sử dụng global helper abort.</a:t>
            </a:r>
          </a:p>
        </p:txBody>
      </p:sp>
    </p:spTree>
    <p:extLst>
      <p:ext uri="{BB962C8B-B14F-4D97-AF65-F5344CB8AC3E}">
        <p14:creationId xmlns:p14="http://schemas.microsoft.com/office/powerpoint/2010/main" val="434218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2"/>
          <p:cNvSpPr txBox="1">
            <a:spLocks noGrp="1"/>
          </p:cNvSpPr>
          <p:nvPr>
            <p:ph type="subTitle" idx="3"/>
          </p:nvPr>
        </p:nvSpPr>
        <p:spPr>
          <a:xfrm>
            <a:off x="1541798" y="1658857"/>
            <a:ext cx="4751939" cy="377100"/>
          </a:xfrm>
          <a:prstGeom prst="rect">
            <a:avLst/>
          </a:prstGeom>
        </p:spPr>
        <p:txBody>
          <a:bodyPr spcFirstLastPara="1" wrap="square" lIns="91425" tIns="91425" rIns="91425" bIns="91425" anchor="ctr" anchorCtr="0">
            <a:noAutofit/>
          </a:bodyPr>
          <a:lstStyle/>
          <a:p>
            <a:pPr marL="0" lvl="0" indent="0"/>
            <a:r>
              <a:rPr lang="en-US" b="0" dirty="0" err="1">
                <a:solidFill>
                  <a:srgbClr val="FFFF00"/>
                </a:solidFill>
              </a:rPr>
              <a:t>Phần</a:t>
            </a:r>
            <a:r>
              <a:rPr lang="en-US" b="0" dirty="0">
                <a:solidFill>
                  <a:srgbClr val="FFFF00"/>
                </a:solidFill>
              </a:rPr>
              <a:t> 1</a:t>
            </a:r>
            <a:r>
              <a:rPr lang="en-US" b="0" dirty="0" smtClean="0">
                <a:solidFill>
                  <a:srgbClr val="FFFF00"/>
                </a:solidFill>
              </a:rPr>
              <a:t>: </a:t>
            </a:r>
            <a:r>
              <a:rPr lang="en-US" b="0" dirty="0" err="1" smtClean="0">
                <a:solidFill>
                  <a:srgbClr val="FFFF00"/>
                </a:solidFill>
              </a:rPr>
              <a:t>Giới</a:t>
            </a:r>
            <a:r>
              <a:rPr lang="en-US" b="0" dirty="0" smtClean="0">
                <a:solidFill>
                  <a:srgbClr val="FFFF00"/>
                </a:solidFill>
              </a:rPr>
              <a:t> </a:t>
            </a:r>
            <a:r>
              <a:rPr lang="en-US" b="0" dirty="0" err="1" smtClean="0">
                <a:solidFill>
                  <a:srgbClr val="FFFF00"/>
                </a:solidFill>
              </a:rPr>
              <a:t>thiệu</a:t>
            </a:r>
            <a:r>
              <a:rPr lang="en-US" b="0" dirty="0" smtClean="0">
                <a:solidFill>
                  <a:srgbClr val="FFFF00"/>
                </a:solidFill>
              </a:rPr>
              <a:t> </a:t>
            </a:r>
            <a:r>
              <a:rPr lang="en-US" b="0" dirty="0" err="1">
                <a:solidFill>
                  <a:srgbClr val="FFFF00"/>
                </a:solidFill>
              </a:rPr>
              <a:t>về</a:t>
            </a:r>
            <a:r>
              <a:rPr lang="en-US" b="0" dirty="0">
                <a:solidFill>
                  <a:srgbClr val="FFFF00"/>
                </a:solidFill>
              </a:rPr>
              <a:t> </a:t>
            </a:r>
            <a:r>
              <a:rPr lang="en-US" b="0" dirty="0" err="1">
                <a:solidFill>
                  <a:srgbClr val="FFFF00"/>
                </a:solidFill>
              </a:rPr>
              <a:t>ngôn</a:t>
            </a:r>
            <a:r>
              <a:rPr lang="en-US" b="0" dirty="0">
                <a:solidFill>
                  <a:srgbClr val="FFFF00"/>
                </a:solidFill>
              </a:rPr>
              <a:t> </a:t>
            </a:r>
            <a:r>
              <a:rPr lang="en-US" b="0" dirty="0" err="1">
                <a:solidFill>
                  <a:srgbClr val="FFFF00"/>
                </a:solidFill>
              </a:rPr>
              <a:t>ngữ</a:t>
            </a:r>
            <a:r>
              <a:rPr lang="en-US" b="0" dirty="0">
                <a:solidFill>
                  <a:srgbClr val="FFFF00"/>
                </a:solidFill>
              </a:rPr>
              <a:t> PHP</a:t>
            </a:r>
            <a:endParaRPr dirty="0">
              <a:solidFill>
                <a:srgbClr val="FFFF00"/>
              </a:solidFill>
            </a:endParaRPr>
          </a:p>
        </p:txBody>
      </p:sp>
      <p:sp>
        <p:nvSpPr>
          <p:cNvPr id="394" name="Google Shape;394;p42"/>
          <p:cNvSpPr txBox="1">
            <a:spLocks noGrp="1"/>
          </p:cNvSpPr>
          <p:nvPr>
            <p:ph type="subTitle" idx="6"/>
          </p:nvPr>
        </p:nvSpPr>
        <p:spPr>
          <a:xfrm>
            <a:off x="2441737" y="2487791"/>
            <a:ext cx="3852000" cy="377100"/>
          </a:xfrm>
          <a:prstGeom prst="rect">
            <a:avLst/>
          </a:prstGeom>
        </p:spPr>
        <p:txBody>
          <a:bodyPr spcFirstLastPara="1" wrap="square" lIns="91425" tIns="91425" rIns="91425" bIns="91425" anchor="ctr" anchorCtr="0">
            <a:noAutofit/>
          </a:bodyPr>
          <a:lstStyle/>
          <a:p>
            <a:pPr marL="0" lvl="0" indent="0"/>
            <a:r>
              <a:rPr lang="en-US" b="0" dirty="0" err="1">
                <a:solidFill>
                  <a:srgbClr val="FFFF00"/>
                </a:solidFill>
              </a:rPr>
              <a:t>Phần</a:t>
            </a:r>
            <a:r>
              <a:rPr lang="en-US" b="0" dirty="0">
                <a:solidFill>
                  <a:srgbClr val="FFFF00"/>
                </a:solidFill>
              </a:rPr>
              <a:t> 2: </a:t>
            </a:r>
            <a:r>
              <a:rPr lang="en-US" b="0" dirty="0" err="1">
                <a:solidFill>
                  <a:srgbClr val="FFFF00"/>
                </a:solidFill>
              </a:rPr>
              <a:t>Laravel</a:t>
            </a:r>
            <a:r>
              <a:rPr lang="en-US" b="0" dirty="0">
                <a:solidFill>
                  <a:srgbClr val="FFFF00"/>
                </a:solidFill>
              </a:rPr>
              <a:t> Framework</a:t>
            </a:r>
            <a:endParaRPr dirty="0">
              <a:solidFill>
                <a:srgbClr val="FFFF00"/>
              </a:solidFill>
            </a:endParaRPr>
          </a:p>
        </p:txBody>
      </p:sp>
      <p:sp>
        <p:nvSpPr>
          <p:cNvPr id="396" name="Google Shape;396;p42"/>
          <p:cNvSpPr txBox="1">
            <a:spLocks noGrp="1"/>
          </p:cNvSpPr>
          <p:nvPr>
            <p:ph type="subTitle" idx="9"/>
          </p:nvPr>
        </p:nvSpPr>
        <p:spPr>
          <a:xfrm>
            <a:off x="2441737" y="3336281"/>
            <a:ext cx="3852000" cy="377100"/>
          </a:xfrm>
          <a:prstGeom prst="rect">
            <a:avLst/>
          </a:prstGeom>
        </p:spPr>
        <p:txBody>
          <a:bodyPr spcFirstLastPara="1" wrap="square" lIns="91425" tIns="91425" rIns="91425" bIns="91425" anchor="ctr" anchorCtr="0">
            <a:noAutofit/>
          </a:bodyPr>
          <a:lstStyle/>
          <a:p>
            <a:pPr marL="0" lvl="0" indent="0"/>
            <a:r>
              <a:rPr lang="en" dirty="0" smtClean="0">
                <a:solidFill>
                  <a:srgbClr val="FFFF00"/>
                </a:solidFill>
              </a:rPr>
              <a:t>Phần 3: </a:t>
            </a:r>
            <a:r>
              <a:rPr lang="en-US" dirty="0" smtClean="0">
                <a:solidFill>
                  <a:srgbClr val="FFFF00"/>
                </a:solidFill>
              </a:rPr>
              <a:t>References</a:t>
            </a:r>
            <a:r>
              <a:rPr lang="en" dirty="0" smtClean="0">
                <a:solidFill>
                  <a:srgbClr val="FFFF00"/>
                </a:solidFill>
              </a:rPr>
              <a:t> </a:t>
            </a:r>
            <a:endParaRPr dirty="0">
              <a:solidFill>
                <a:srgbClr val="FFFF00"/>
              </a:solidFill>
            </a:endParaRPr>
          </a:p>
        </p:txBody>
      </p:sp>
      <p:sp>
        <p:nvSpPr>
          <p:cNvPr id="398" name="Google Shape;398;p42"/>
          <p:cNvSpPr/>
          <p:nvPr/>
        </p:nvSpPr>
        <p:spPr>
          <a:xfrm flipH="1" flipV="1">
            <a:off x="2723176" y="2046122"/>
            <a:ext cx="3494361" cy="45719"/>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FFFF00"/>
              </a:solidFill>
            </a:endParaRPr>
          </a:p>
        </p:txBody>
      </p:sp>
      <p:sp>
        <p:nvSpPr>
          <p:cNvPr id="399" name="Google Shape;399;p42"/>
          <p:cNvSpPr/>
          <p:nvPr/>
        </p:nvSpPr>
        <p:spPr>
          <a:xfrm flipH="1">
            <a:off x="3824461" y="2864950"/>
            <a:ext cx="2393076" cy="45719"/>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FFFF00"/>
              </a:solidFill>
            </a:endParaRPr>
          </a:p>
        </p:txBody>
      </p:sp>
      <p:sp>
        <p:nvSpPr>
          <p:cNvPr id="400" name="Google Shape;400;p42"/>
          <p:cNvSpPr/>
          <p:nvPr/>
        </p:nvSpPr>
        <p:spPr>
          <a:xfrm flipH="1">
            <a:off x="4502437" y="3716853"/>
            <a:ext cx="1715100" cy="459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FFFF00"/>
              </a:solidFill>
            </a:endParaRPr>
          </a:p>
        </p:txBody>
      </p:sp>
      <p:sp>
        <p:nvSpPr>
          <p:cNvPr id="403" name="Google Shape;403;p42"/>
          <p:cNvSpPr txBox="1">
            <a:spLocks noGrp="1"/>
          </p:cNvSpPr>
          <p:nvPr>
            <p:ph type="title"/>
          </p:nvPr>
        </p:nvSpPr>
        <p:spPr>
          <a:xfrm>
            <a:off x="2509309" y="426035"/>
            <a:ext cx="38520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404" name="Google Shape;404;p42"/>
          <p:cNvSpPr txBox="1">
            <a:spLocks noGrp="1"/>
          </p:cNvSpPr>
          <p:nvPr>
            <p:ph type="title" idx="2"/>
          </p:nvPr>
        </p:nvSpPr>
        <p:spPr>
          <a:xfrm>
            <a:off x="6323187" y="1657815"/>
            <a:ext cx="731400" cy="7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5" name="Google Shape;405;p42"/>
          <p:cNvSpPr txBox="1">
            <a:spLocks noGrp="1"/>
          </p:cNvSpPr>
          <p:nvPr>
            <p:ph type="title" idx="5"/>
          </p:nvPr>
        </p:nvSpPr>
        <p:spPr>
          <a:xfrm>
            <a:off x="6323187" y="2495890"/>
            <a:ext cx="731400" cy="7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6" name="Google Shape;406;p42"/>
          <p:cNvSpPr txBox="1">
            <a:spLocks noGrp="1"/>
          </p:cNvSpPr>
          <p:nvPr>
            <p:ph type="title" idx="8"/>
          </p:nvPr>
        </p:nvSpPr>
        <p:spPr>
          <a:xfrm>
            <a:off x="6323187" y="3333965"/>
            <a:ext cx="731400" cy="76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2246128" cy="307777"/>
          </a:xfrm>
          <a:prstGeom prst="rect">
            <a:avLst/>
          </a:prstGeom>
          <a:noFill/>
        </p:spPr>
        <p:txBody>
          <a:bodyPr wrap="none" rtlCol="0">
            <a:spAutoFit/>
          </a:bodyPr>
          <a:lstStyle/>
          <a:p>
            <a:r>
              <a:rPr lang="en-US" dirty="0" err="1">
                <a:solidFill>
                  <a:srgbClr val="FFFF00"/>
                </a:solidFill>
              </a:rPr>
              <a:t>Khai</a:t>
            </a:r>
            <a:r>
              <a:rPr lang="en-US" dirty="0">
                <a:solidFill>
                  <a:srgbClr val="FFFF00"/>
                </a:solidFill>
              </a:rPr>
              <a:t> </a:t>
            </a:r>
            <a:r>
              <a:rPr lang="en-US" dirty="0" err="1">
                <a:solidFill>
                  <a:srgbClr val="FFFF00"/>
                </a:solidFill>
              </a:rPr>
              <a:t>báo</a:t>
            </a:r>
            <a:r>
              <a:rPr lang="en-US" dirty="0">
                <a:solidFill>
                  <a:srgbClr val="FFFF00"/>
                </a:solidFill>
              </a:rPr>
              <a:t> </a:t>
            </a:r>
            <a:r>
              <a:rPr lang="en-US" dirty="0" err="1">
                <a:solidFill>
                  <a:srgbClr val="FFFF00"/>
                </a:solidFill>
              </a:rPr>
              <a:t>Hằng</a:t>
            </a:r>
            <a:r>
              <a:rPr lang="en-US" dirty="0">
                <a:solidFill>
                  <a:srgbClr val="FFFF00"/>
                </a:solidFill>
              </a:rPr>
              <a:t> </a:t>
            </a:r>
            <a:r>
              <a:rPr lang="en-US" dirty="0" err="1">
                <a:solidFill>
                  <a:srgbClr val="FFFF00"/>
                </a:solidFill>
              </a:rPr>
              <a:t>trong</a:t>
            </a:r>
            <a:r>
              <a:rPr lang="en-US" dirty="0">
                <a:solidFill>
                  <a:srgbClr val="FFFF00"/>
                </a:solidFill>
              </a:rPr>
              <a:t> PHP</a:t>
            </a:r>
            <a:endParaRPr lang="en-US" dirty="0">
              <a:solidFill>
                <a:srgbClr val="FFFF00"/>
              </a:solidFill>
            </a:endParaRPr>
          </a:p>
        </p:txBody>
      </p:sp>
      <p:sp>
        <p:nvSpPr>
          <p:cNvPr id="11" name="TextBox 10"/>
          <p:cNvSpPr txBox="1"/>
          <p:nvPr/>
        </p:nvSpPr>
        <p:spPr>
          <a:xfrm>
            <a:off x="2665357" y="1129624"/>
            <a:ext cx="3090270" cy="307777"/>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FFFF00"/>
                </a:solidFill>
              </a:rPr>
              <a:t>So sánh giữa define() và const</a:t>
            </a:r>
            <a:endParaRPr lang="en-US" dirty="0">
              <a:solidFill>
                <a:srgbClr val="FFFF00"/>
              </a:solidFill>
            </a:endParaRPr>
          </a:p>
        </p:txBody>
      </p:sp>
      <p:sp>
        <p:nvSpPr>
          <p:cNvPr id="14" name="TextBox 13"/>
          <p:cNvSpPr txBox="1"/>
          <p:nvPr/>
        </p:nvSpPr>
        <p:spPr>
          <a:xfrm>
            <a:off x="173536" y="1580878"/>
            <a:ext cx="8823626"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Phạm vi:</a:t>
            </a:r>
          </a:p>
          <a:p>
            <a:pPr marL="285750" indent="-285750" algn="just">
              <a:buFont typeface="Arial" panose="020B0604020202020204" pitchFamily="34" charset="0"/>
              <a:buChar char="•"/>
            </a:pPr>
            <a:r>
              <a:rPr lang="vi-VN" dirty="0">
                <a:solidFill>
                  <a:schemeClr val="bg1"/>
                </a:solidFill>
              </a:rPr>
              <a:t>Hằng được khai báo bằng const phải được khai báo trong phạm vi toàn cục hoặc trong một lớp, nhưng không thể được khai báo trong một hàm.</a:t>
            </a:r>
          </a:p>
          <a:p>
            <a:pPr marL="285750" indent="-285750" algn="just">
              <a:buFont typeface="Arial" panose="020B0604020202020204" pitchFamily="34" charset="0"/>
              <a:buChar char="•"/>
            </a:pPr>
            <a:r>
              <a:rPr lang="vi-VN" dirty="0">
                <a:solidFill>
                  <a:schemeClr val="bg1"/>
                </a:solidFill>
              </a:rPr>
              <a:t>Hằng được khai báo bằng define() có thể được khai báo ở bất kỳ đâu.</a:t>
            </a:r>
            <a:endParaRPr lang="en-US" dirty="0">
              <a:solidFill>
                <a:schemeClr val="bg1"/>
              </a:solidFill>
            </a:endParaRPr>
          </a:p>
        </p:txBody>
      </p:sp>
      <p:sp>
        <p:nvSpPr>
          <p:cNvPr id="12" name="TextBox 11"/>
          <p:cNvSpPr txBox="1"/>
          <p:nvPr/>
        </p:nvSpPr>
        <p:spPr>
          <a:xfrm>
            <a:off x="173536" y="2534985"/>
            <a:ext cx="8823626"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Khả năng phân biệt chữ hoa, chữ thường:</a:t>
            </a:r>
          </a:p>
          <a:p>
            <a:pPr marL="285750" indent="-285750" algn="just">
              <a:buFont typeface="Arial" panose="020B0604020202020204" pitchFamily="34" charset="0"/>
              <a:buChar char="•"/>
            </a:pPr>
            <a:r>
              <a:rPr lang="vi-VN" dirty="0">
                <a:solidFill>
                  <a:schemeClr val="bg1"/>
                </a:solidFill>
              </a:rPr>
              <a:t>Hằng được khai báo bằng const luôn phân biệt chữ hoa và chữ thường.</a:t>
            </a:r>
          </a:p>
          <a:p>
            <a:pPr marL="285750" indent="-285750" algn="just">
              <a:buFont typeface="Arial" panose="020B0604020202020204" pitchFamily="34" charset="0"/>
              <a:buChar char="•"/>
            </a:pPr>
            <a:r>
              <a:rPr lang="vi-VN" dirty="0">
                <a:solidFill>
                  <a:schemeClr val="bg1"/>
                </a:solidFill>
              </a:rPr>
              <a:t>Hằng được khai báo bằng define() mặc định là phân biệt chữ hoa và chữ thường, nhưng có thể thiết lập không phân biệt bằng cách sử dụng tham số thứ ba (ít phổ biến).</a:t>
            </a:r>
            <a:endParaRPr lang="en-US" dirty="0">
              <a:solidFill>
                <a:schemeClr val="bg1"/>
              </a:solidFill>
            </a:endParaRPr>
          </a:p>
        </p:txBody>
      </p:sp>
      <p:sp>
        <p:nvSpPr>
          <p:cNvPr id="13" name="TextBox 12"/>
          <p:cNvSpPr txBox="1"/>
          <p:nvPr/>
        </p:nvSpPr>
        <p:spPr>
          <a:xfrm>
            <a:off x="173536" y="3595110"/>
            <a:ext cx="882362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Hiệu suất:</a:t>
            </a:r>
          </a:p>
          <a:p>
            <a:pPr marL="285750" indent="-285750" algn="just">
              <a:buFont typeface="Arial" panose="020B0604020202020204" pitchFamily="34" charset="0"/>
              <a:buChar char="•"/>
            </a:pPr>
            <a:r>
              <a:rPr lang="vi-VN" dirty="0">
                <a:solidFill>
                  <a:schemeClr val="bg1"/>
                </a:solidFill>
              </a:rPr>
              <a:t>const nhanh hơn define() một chút vì const là một từ khóa ngôn ngữ, trong khi define() là một hàm</a:t>
            </a:r>
            <a:r>
              <a:rPr lang="vi-VN" dirty="0" smtClean="0">
                <a:solidFill>
                  <a:srgbClr val="FFFF00"/>
                </a:solidFill>
              </a:rPr>
              <a:t>.</a:t>
            </a:r>
            <a:endParaRPr lang="en-US" dirty="0">
              <a:solidFill>
                <a:schemeClr val="bg1"/>
              </a:solidFill>
            </a:endParaRPr>
          </a:p>
        </p:txBody>
      </p:sp>
    </p:spTree>
    <p:extLst>
      <p:ext uri="{BB962C8B-B14F-4D97-AF65-F5344CB8AC3E}">
        <p14:creationId xmlns:p14="http://schemas.microsoft.com/office/powerpoint/2010/main" val="337017283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871762" y="427463"/>
            <a:ext cx="6024115" cy="307777"/>
          </a:xfrm>
          <a:prstGeom prst="rect">
            <a:avLst/>
          </a:prstGeom>
          <a:noFill/>
        </p:spPr>
        <p:txBody>
          <a:bodyPr wrap="square" rtlCol="0">
            <a:spAutoFit/>
          </a:bodyPr>
          <a:lstStyle/>
          <a:p>
            <a:r>
              <a:rPr lang="vi-VN" dirty="0">
                <a:solidFill>
                  <a:srgbClr val="FFFF00"/>
                </a:solidFill>
              </a:rPr>
              <a:t>BẢO MẬT </a:t>
            </a:r>
            <a:r>
              <a:rPr lang="vi-VN" dirty="0" smtClean="0">
                <a:solidFill>
                  <a:srgbClr val="FFFF00"/>
                </a:solidFill>
              </a:rPr>
              <a:t>LARAVEL</a:t>
            </a:r>
            <a:r>
              <a:rPr lang="en-US" dirty="0">
                <a:solidFill>
                  <a:srgbClr val="FFFF00"/>
                </a:solidFill>
              </a:rPr>
              <a:t>- </a:t>
            </a:r>
            <a:r>
              <a:rPr lang="en-US" dirty="0" err="1">
                <a:solidFill>
                  <a:srgbClr val="FFFF00"/>
                </a:solidFill>
              </a:rPr>
              <a:t>Ẩn</a:t>
            </a:r>
            <a:r>
              <a:rPr lang="en-US" dirty="0">
                <a:solidFill>
                  <a:srgbClr val="FFFF00"/>
                </a:solidFill>
              </a:rPr>
              <a:t> </a:t>
            </a:r>
            <a:r>
              <a:rPr lang="en-US" dirty="0" err="1">
                <a:solidFill>
                  <a:srgbClr val="FFFF00"/>
                </a:solidFill>
              </a:rPr>
              <a:t>config</a:t>
            </a:r>
            <a:r>
              <a:rPr lang="en-US" dirty="0">
                <a:solidFill>
                  <a:srgbClr val="FFFF00"/>
                </a:solidFill>
              </a:rPr>
              <a:t> </a:t>
            </a:r>
            <a:r>
              <a:rPr lang="en-US" dirty="0" err="1">
                <a:solidFill>
                  <a:srgbClr val="FFFF00"/>
                </a:solidFill>
              </a:rPr>
              <a:t>quan</a:t>
            </a:r>
            <a:r>
              <a:rPr lang="en-US" dirty="0">
                <a:solidFill>
                  <a:srgbClr val="FFFF00"/>
                </a:solidFill>
              </a:rPr>
              <a:t> </a:t>
            </a:r>
            <a:r>
              <a:rPr lang="en-US" dirty="0" err="1">
                <a:solidFill>
                  <a:srgbClr val="FFFF00"/>
                </a:solidFill>
              </a:rPr>
              <a:t>trọng</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chế</a:t>
            </a:r>
            <a:r>
              <a:rPr lang="en-US" dirty="0">
                <a:solidFill>
                  <a:srgbClr val="FFFF00"/>
                </a:solidFill>
              </a:rPr>
              <a:t> </a:t>
            </a:r>
            <a:r>
              <a:rPr lang="en-US" dirty="0" err="1">
                <a:solidFill>
                  <a:srgbClr val="FFFF00"/>
                </a:solidFill>
              </a:rPr>
              <a:t>độ</a:t>
            </a:r>
            <a:r>
              <a:rPr lang="en-US" dirty="0">
                <a:solidFill>
                  <a:srgbClr val="FFFF00"/>
                </a:solidFill>
              </a:rPr>
              <a:t> debug </a:t>
            </a:r>
            <a:r>
              <a:rPr lang="en-US" dirty="0" err="1">
                <a:solidFill>
                  <a:srgbClr val="FFFF00"/>
                </a:solidFill>
              </a:rPr>
              <a:t>Laravel</a:t>
            </a:r>
            <a:endParaRPr lang="en-US" dirty="0">
              <a:solidFill>
                <a:srgbClr val="FFFF00"/>
              </a:solidFill>
            </a:endParaRPr>
          </a:p>
        </p:txBody>
      </p:sp>
      <p:sp>
        <p:nvSpPr>
          <p:cNvPr id="10" name="TextBox 9"/>
          <p:cNvSpPr txBox="1"/>
          <p:nvPr/>
        </p:nvSpPr>
        <p:spPr>
          <a:xfrm>
            <a:off x="99275" y="884663"/>
            <a:ext cx="9044725" cy="1015663"/>
          </a:xfrm>
          <a:prstGeom prst="rect">
            <a:avLst/>
          </a:prstGeom>
          <a:noFill/>
        </p:spPr>
        <p:txBody>
          <a:bodyPr wrap="square" rtlCol="0">
            <a:spAutoFit/>
          </a:bodyPr>
          <a:lstStyle/>
          <a:p>
            <a:pPr algn="just"/>
            <a:r>
              <a:rPr lang="vi-VN" sz="1200" dirty="0">
                <a:solidFill>
                  <a:srgbClr val="FFFF00"/>
                </a:solidFill>
              </a:rPr>
              <a:t>1. Tại sao phải ẩn config quan trọng trong chế độ debug Laravel: </a:t>
            </a:r>
            <a:r>
              <a:rPr lang="vi-VN" sz="1200" dirty="0">
                <a:solidFill>
                  <a:schemeClr val="bg1"/>
                </a:solidFill>
              </a:rPr>
              <a:t>Như chúng ta đã tìm hiểu trong các bài trước thì trong Laravel có cung cấp cho chúng ta xác định các enviroment (môi trường) mà các chế độ liên quan đến debugging. Và nếu như chúng ta mà bật chế độ debug thì Laravel sẽ report lỗi là gì, ở đâu, thông tin request, env,...</a:t>
            </a:r>
          </a:p>
          <a:p>
            <a:pPr algn="just"/>
            <a:r>
              <a:rPr lang="vi-VN" sz="1200" dirty="0">
                <a:solidFill>
                  <a:schemeClr val="bg1"/>
                </a:solidFill>
              </a:rPr>
              <a:t>Và đôi khi trong 1 số trường hợp APP_KEY, DATABASE,user, password ... đều hiện lên rất không tốt cho bảo mật. Thật may mắn Laravel cung cấp cho chúng ta cách ẩn nó đi một cách đơn giản. </a:t>
            </a:r>
          </a:p>
        </p:txBody>
      </p:sp>
      <p:sp>
        <p:nvSpPr>
          <p:cNvPr id="11" name="TextBox 10"/>
          <p:cNvSpPr txBox="1"/>
          <p:nvPr/>
        </p:nvSpPr>
        <p:spPr>
          <a:xfrm>
            <a:off x="99274" y="1900326"/>
            <a:ext cx="3898723" cy="1200329"/>
          </a:xfrm>
          <a:prstGeom prst="rect">
            <a:avLst/>
          </a:prstGeom>
          <a:noFill/>
        </p:spPr>
        <p:txBody>
          <a:bodyPr wrap="square" rtlCol="0">
            <a:spAutoFit/>
          </a:bodyPr>
          <a:lstStyle/>
          <a:p>
            <a:pPr algn="just"/>
            <a:r>
              <a:rPr lang="vi-VN" sz="1200" dirty="0">
                <a:solidFill>
                  <a:srgbClr val="FFFF00"/>
                </a:solidFill>
              </a:rPr>
              <a:t>2. Ẩn Config trong debug mode.: </a:t>
            </a:r>
            <a:r>
              <a:rPr lang="vi-VN" sz="1200" dirty="0">
                <a:solidFill>
                  <a:schemeClr val="bg1"/>
                </a:solidFill>
              </a:rPr>
              <a:t>Để cấu hình ẩn thông tin không muốn hiển thị ra màn hình report chỉ cần thêm vào config/app.php một block có key là debug_blacklist và giá trị là array chứa các key muốn </a:t>
            </a:r>
            <a:r>
              <a:rPr lang="vi-VN" sz="1200" dirty="0" smtClean="0">
                <a:solidFill>
                  <a:schemeClr val="bg1"/>
                </a:solidFill>
              </a:rPr>
              <a:t>ẩn</a:t>
            </a:r>
            <a:r>
              <a:rPr lang="en-US" sz="1200" dirty="0" smtClean="0">
                <a:solidFill>
                  <a:schemeClr val="bg1"/>
                </a:solidFill>
              </a:rPr>
              <a:t>. </a:t>
            </a:r>
            <a:r>
              <a:rPr lang="vi-VN" sz="1200" dirty="0">
                <a:solidFill>
                  <a:schemeClr val="bg1"/>
                </a:solidFill>
              </a:rPr>
              <a:t>Và đây là config mình hay dùng để ẩn những thông tin cơ bản của laravel.</a:t>
            </a:r>
          </a:p>
        </p:txBody>
      </p:sp>
      <p:pic>
        <p:nvPicPr>
          <p:cNvPr id="3" name="Picture 2"/>
          <p:cNvPicPr>
            <a:picLocks noChangeAspect="1"/>
          </p:cNvPicPr>
          <p:nvPr/>
        </p:nvPicPr>
        <p:blipFill>
          <a:blip r:embed="rId3"/>
          <a:stretch>
            <a:fillRect/>
          </a:stretch>
        </p:blipFill>
        <p:spPr>
          <a:xfrm>
            <a:off x="4883819" y="1768730"/>
            <a:ext cx="1944369" cy="3305908"/>
          </a:xfrm>
          <a:prstGeom prst="rect">
            <a:avLst/>
          </a:prstGeom>
        </p:spPr>
      </p:pic>
    </p:spTree>
    <p:extLst>
      <p:ext uri="{BB962C8B-B14F-4D97-AF65-F5344CB8AC3E}">
        <p14:creationId xmlns:p14="http://schemas.microsoft.com/office/powerpoint/2010/main" val="359416955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871762" y="427463"/>
            <a:ext cx="6024115" cy="307777"/>
          </a:xfrm>
          <a:prstGeom prst="rect">
            <a:avLst/>
          </a:prstGeom>
          <a:noFill/>
        </p:spPr>
        <p:txBody>
          <a:bodyPr wrap="square" rtlCol="0">
            <a:spAutoFit/>
          </a:bodyPr>
          <a:lstStyle/>
          <a:p>
            <a:r>
              <a:rPr lang="vi-VN" dirty="0">
                <a:solidFill>
                  <a:srgbClr val="FFFF00"/>
                </a:solidFill>
              </a:rPr>
              <a:t>BẢO MẬT </a:t>
            </a:r>
            <a:r>
              <a:rPr lang="vi-VN" dirty="0" smtClean="0">
                <a:solidFill>
                  <a:srgbClr val="FFFF00"/>
                </a:solidFill>
              </a:rPr>
              <a:t>LARAVEL</a:t>
            </a:r>
            <a:r>
              <a:rPr lang="en-US" dirty="0">
                <a:solidFill>
                  <a:srgbClr val="FFFF00"/>
                </a:solidFill>
              </a:rPr>
              <a:t>- </a:t>
            </a:r>
            <a:r>
              <a:rPr lang="en-US" dirty="0" err="1">
                <a:solidFill>
                  <a:srgbClr val="FFFF00"/>
                </a:solidFill>
              </a:rPr>
              <a:t>Tích</a:t>
            </a:r>
            <a:r>
              <a:rPr lang="en-US" dirty="0">
                <a:solidFill>
                  <a:srgbClr val="FFFF00"/>
                </a:solidFill>
              </a:rPr>
              <a:t> </a:t>
            </a:r>
            <a:r>
              <a:rPr lang="en-US" dirty="0" err="1">
                <a:solidFill>
                  <a:srgbClr val="FFFF00"/>
                </a:solidFill>
              </a:rPr>
              <a:t>hợp</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a:t>
            </a:r>
            <a:r>
              <a:rPr lang="en-US" dirty="0" err="1">
                <a:solidFill>
                  <a:srgbClr val="FFFF00"/>
                </a:solidFill>
              </a:rPr>
              <a:t>laravel</a:t>
            </a:r>
            <a:r>
              <a:rPr lang="en-US" dirty="0">
                <a:solidFill>
                  <a:srgbClr val="FFFF00"/>
                </a:solidFill>
              </a:rPr>
              <a:t> </a:t>
            </a:r>
            <a:r>
              <a:rPr lang="en-US" dirty="0" err="1">
                <a:solidFill>
                  <a:srgbClr val="FFFF00"/>
                </a:solidFill>
              </a:rPr>
              <a:t>debugbar</a:t>
            </a:r>
            <a:r>
              <a:rPr lang="en-US" dirty="0">
                <a:solidFill>
                  <a:srgbClr val="FFFF00"/>
                </a:solidFill>
              </a:rPr>
              <a:t> package</a:t>
            </a:r>
            <a:endParaRPr lang="en-US" dirty="0">
              <a:solidFill>
                <a:srgbClr val="FFFF00"/>
              </a:solidFill>
            </a:endParaRPr>
          </a:p>
        </p:txBody>
      </p:sp>
      <p:sp>
        <p:nvSpPr>
          <p:cNvPr id="10" name="TextBox 9"/>
          <p:cNvSpPr txBox="1"/>
          <p:nvPr/>
        </p:nvSpPr>
        <p:spPr>
          <a:xfrm>
            <a:off x="99275" y="884663"/>
            <a:ext cx="3898723" cy="2677656"/>
          </a:xfrm>
          <a:prstGeom prst="rect">
            <a:avLst/>
          </a:prstGeom>
          <a:noFill/>
        </p:spPr>
        <p:txBody>
          <a:bodyPr wrap="square" rtlCol="0">
            <a:spAutoFit/>
          </a:bodyPr>
          <a:lstStyle/>
          <a:p>
            <a:pPr algn="just"/>
            <a:r>
              <a:rPr lang="vi-VN" sz="1200" dirty="0">
                <a:solidFill>
                  <a:srgbClr val="FFFF00"/>
                </a:solidFill>
              </a:rPr>
              <a:t>1. Laravel debugbar là gì?: </a:t>
            </a:r>
            <a:r>
              <a:rPr lang="vi-VN" sz="1200" dirty="0">
                <a:solidFill>
                  <a:schemeClr val="bg1"/>
                </a:solidFill>
              </a:rPr>
              <a:t>Laravel debugbar là một gói package được viết ra bởi Barry vd. Heuvel, với mục đích giúp cho các nhà phát triển trên laravel có thể debug 1 cách nhanh chóng và dễ dàng.</a:t>
            </a:r>
          </a:p>
          <a:p>
            <a:pPr algn="just"/>
            <a:r>
              <a:rPr lang="vi-VN" sz="1200" dirty="0">
                <a:solidFill>
                  <a:schemeClr val="bg1"/>
                </a:solidFill>
              </a:rPr>
              <a:t>Gói Debug này hỗ trợ chúng ta một số các tính năng nổi bật như:</a:t>
            </a:r>
          </a:p>
          <a:p>
            <a:pPr algn="just"/>
            <a:r>
              <a:rPr lang="vi-VN" sz="1200" dirty="0">
                <a:solidFill>
                  <a:srgbClr val="FFFF00"/>
                </a:solidFill>
              </a:rPr>
              <a:t>Hiển thị tất cả các câu truy vấn khi load 1 trang đến database.</a:t>
            </a:r>
          </a:p>
          <a:p>
            <a:pPr algn="just"/>
            <a:r>
              <a:rPr lang="vi-VN" sz="1200" dirty="0">
                <a:solidFill>
                  <a:srgbClr val="FFFF00"/>
                </a:solidFill>
              </a:rPr>
              <a:t>Hiển thị  tất cả các view cấu thành lên trang hiện tại.</a:t>
            </a:r>
          </a:p>
          <a:p>
            <a:pPr algn="just"/>
            <a:r>
              <a:rPr lang="vi-VN" sz="1200" dirty="0">
                <a:solidFill>
                  <a:srgbClr val="FFFF00"/>
                </a:solidFill>
              </a:rPr>
              <a:t>Hiển thị thông tin của route hiện tại.</a:t>
            </a:r>
          </a:p>
          <a:p>
            <a:pPr algn="just"/>
            <a:r>
              <a:rPr lang="vi-VN" sz="1200" dirty="0">
                <a:solidFill>
                  <a:srgbClr val="FFFF00"/>
                </a:solidFill>
              </a:rPr>
              <a:t>Hiển thị tất cả các sự kiện trên trang hiện tại.</a:t>
            </a:r>
          </a:p>
          <a:p>
            <a:pPr algn="just"/>
            <a:r>
              <a:rPr lang="vi-VN" sz="1200" dirty="0">
                <a:solidFill>
                  <a:srgbClr val="FFFF00"/>
                </a:solidFill>
              </a:rPr>
              <a:t>Hiển thị toàn bộ các session đang được lưu trữ.</a:t>
            </a:r>
          </a:p>
          <a:p>
            <a:pPr algn="just"/>
            <a:r>
              <a:rPr lang="vi-VN" sz="1200" dirty="0">
                <a:solidFill>
                  <a:srgbClr val="FFFF00"/>
                </a:solidFill>
              </a:rPr>
              <a:t>Hiển thị thông tin của request.</a:t>
            </a:r>
          </a:p>
          <a:p>
            <a:pPr algn="just"/>
            <a:r>
              <a:rPr lang="vi-VN" sz="1200" dirty="0">
                <a:solidFill>
                  <a:srgbClr val="FFFF00"/>
                </a:solidFill>
              </a:rPr>
              <a:t>Hiển thị mức tiêu thụ RAM của ứng dụng.</a:t>
            </a:r>
          </a:p>
        </p:txBody>
      </p:sp>
      <p:sp>
        <p:nvSpPr>
          <p:cNvPr id="11" name="TextBox 10"/>
          <p:cNvSpPr txBox="1"/>
          <p:nvPr/>
        </p:nvSpPr>
        <p:spPr>
          <a:xfrm>
            <a:off x="4170690" y="884663"/>
            <a:ext cx="4973310" cy="2123658"/>
          </a:xfrm>
          <a:prstGeom prst="rect">
            <a:avLst/>
          </a:prstGeom>
          <a:noFill/>
        </p:spPr>
        <p:txBody>
          <a:bodyPr wrap="square" rtlCol="0">
            <a:spAutoFit/>
          </a:bodyPr>
          <a:lstStyle/>
          <a:p>
            <a:pPr algn="just"/>
            <a:r>
              <a:rPr lang="vi-VN" sz="1200" dirty="0">
                <a:solidFill>
                  <a:srgbClr val="FFFF00"/>
                </a:solidFill>
              </a:rPr>
              <a:t>2. Tích hợp Laravel debugbar vào project.</a:t>
            </a:r>
          </a:p>
          <a:p>
            <a:pPr algn="just"/>
            <a:r>
              <a:rPr lang="vi-VN" sz="1200" dirty="0">
                <a:solidFill>
                  <a:schemeClr val="bg1"/>
                </a:solidFill>
              </a:rPr>
              <a:t>Truy cập cmder hay CMD rồi trỏ đến project laravel ( ví dụ của mình là cd C:/xampp/htdocs/laravel-tutorial ) và chạy lệnh</a:t>
            </a:r>
            <a:r>
              <a:rPr lang="vi-VN" sz="1200" dirty="0">
                <a:solidFill>
                  <a:srgbClr val="FFFF00"/>
                </a:solidFill>
              </a:rPr>
              <a:t>: </a:t>
            </a:r>
          </a:p>
          <a:p>
            <a:pPr algn="just"/>
            <a:r>
              <a:rPr lang="vi-VN" sz="1200" dirty="0">
                <a:solidFill>
                  <a:srgbClr val="FFFF00"/>
                </a:solidFill>
              </a:rPr>
              <a:t>composer require barryvdh/laravel-debugbar</a:t>
            </a:r>
          </a:p>
          <a:p>
            <a:pPr algn="just"/>
            <a:r>
              <a:rPr lang="vi-VN" sz="1200" dirty="0">
                <a:solidFill>
                  <a:schemeClr val="bg1"/>
                </a:solidFill>
              </a:rPr>
              <a:t>Sau khi đã tải thành công package, thì vào project laravel của mình và truy cập config/app.php tìm đến key providers và thêm đoạn code sau vào</a:t>
            </a:r>
            <a:r>
              <a:rPr lang="vi-VN" sz="1200" dirty="0">
                <a:solidFill>
                  <a:srgbClr val="FFFF00"/>
                </a:solidFill>
              </a:rPr>
              <a:t>.</a:t>
            </a:r>
          </a:p>
          <a:p>
            <a:pPr algn="just"/>
            <a:r>
              <a:rPr lang="vi-VN" sz="1200" dirty="0">
                <a:solidFill>
                  <a:srgbClr val="FFFF00"/>
                </a:solidFill>
              </a:rPr>
              <a:t>Barryvdh\Debugbar\ServiceProvider::class,</a:t>
            </a:r>
          </a:p>
          <a:p>
            <a:pPr algn="just"/>
            <a:r>
              <a:rPr lang="vi-VN" sz="1200" dirty="0">
                <a:solidFill>
                  <a:schemeClr val="bg1"/>
                </a:solidFill>
              </a:rPr>
              <a:t>Tiếp đó, nếu như muốn sử dụng facade của laravel debugbar thì cần thêm đoạn code sau vào aliases trong file config/app.php</a:t>
            </a:r>
            <a:r>
              <a:rPr lang="vi-VN" sz="1200" dirty="0">
                <a:solidFill>
                  <a:srgbClr val="FFFF00"/>
                </a:solidFill>
              </a:rPr>
              <a:t>.</a:t>
            </a:r>
          </a:p>
          <a:p>
            <a:pPr algn="just"/>
            <a:r>
              <a:rPr lang="vi-VN" sz="1200" dirty="0">
                <a:solidFill>
                  <a:srgbClr val="FFFF00"/>
                </a:solidFill>
              </a:rPr>
              <a:t>'Debugbar' =&gt; Barryvdh\Debugbar\Facade::class,</a:t>
            </a:r>
            <a:endParaRPr lang="vi-VN" sz="1200" dirty="0">
              <a:solidFill>
                <a:schemeClr val="bg1"/>
              </a:solidFill>
            </a:endParaRPr>
          </a:p>
        </p:txBody>
      </p:sp>
      <p:sp>
        <p:nvSpPr>
          <p:cNvPr id="7" name="TextBox 6"/>
          <p:cNvSpPr txBox="1"/>
          <p:nvPr/>
        </p:nvSpPr>
        <p:spPr>
          <a:xfrm>
            <a:off x="99275" y="3504816"/>
            <a:ext cx="3898723" cy="1384995"/>
          </a:xfrm>
          <a:prstGeom prst="rect">
            <a:avLst/>
          </a:prstGeom>
          <a:noFill/>
        </p:spPr>
        <p:txBody>
          <a:bodyPr wrap="square" rtlCol="0">
            <a:spAutoFit/>
          </a:bodyPr>
          <a:lstStyle/>
          <a:p>
            <a:pPr algn="just"/>
            <a:r>
              <a:rPr lang="vi-VN" sz="1200" dirty="0">
                <a:solidFill>
                  <a:srgbClr val="FFFF00"/>
                </a:solidFill>
              </a:rPr>
              <a:t>3. Sử dụng laravel debugbar.: </a:t>
            </a:r>
            <a:r>
              <a:rPr lang="vi-VN" sz="1200" dirty="0">
                <a:solidFill>
                  <a:schemeClr val="bg1"/>
                </a:solidFill>
              </a:rPr>
              <a:t>Sau khi đã cài đặt thành công laravel debugbar rồi thì những chức năng đã được tích hợp sẵn trên đó nhìn vào rất dễ hiểu phải không nào thế nên mình không trình bày nữa.</a:t>
            </a:r>
          </a:p>
          <a:p>
            <a:pPr algn="just"/>
            <a:r>
              <a:rPr lang="vi-VN" sz="1200" dirty="0">
                <a:solidFill>
                  <a:schemeClr val="bg1"/>
                </a:solidFill>
              </a:rPr>
              <a:t>Và nếu như ở phần trên có tích hợp facede của laravel debugbar thì sẽ sử dụng được các đoạn code dưới đây.</a:t>
            </a:r>
          </a:p>
        </p:txBody>
      </p:sp>
      <p:sp>
        <p:nvSpPr>
          <p:cNvPr id="8" name="TextBox 7"/>
          <p:cNvSpPr txBox="1"/>
          <p:nvPr/>
        </p:nvSpPr>
        <p:spPr>
          <a:xfrm>
            <a:off x="4170690" y="3320150"/>
            <a:ext cx="4973310" cy="1754326"/>
          </a:xfrm>
          <a:prstGeom prst="rect">
            <a:avLst/>
          </a:prstGeom>
          <a:noFill/>
        </p:spPr>
        <p:txBody>
          <a:bodyPr wrap="square" rtlCol="0">
            <a:spAutoFit/>
          </a:bodyPr>
          <a:lstStyle/>
          <a:p>
            <a:pPr algn="just"/>
            <a:r>
              <a:rPr lang="vi-VN" sz="1200" dirty="0">
                <a:solidFill>
                  <a:srgbClr val="FFFF00"/>
                </a:solidFill>
              </a:rPr>
              <a:t>Thêm messages:</a:t>
            </a:r>
          </a:p>
          <a:p>
            <a:pPr algn="just"/>
            <a:r>
              <a:rPr lang="vi-VN" sz="1200" dirty="0">
                <a:solidFill>
                  <a:srgbClr val="FFFF00"/>
                </a:solidFill>
              </a:rPr>
              <a:t>//Thêm message info</a:t>
            </a:r>
          </a:p>
          <a:p>
            <a:pPr algn="just"/>
            <a:r>
              <a:rPr lang="vi-VN" sz="1200" dirty="0">
                <a:solidFill>
                  <a:schemeClr val="bg1"/>
                </a:solidFill>
              </a:rPr>
              <a:t>Debugbar::info($object);</a:t>
            </a:r>
          </a:p>
          <a:p>
            <a:pPr algn="just"/>
            <a:r>
              <a:rPr lang="vi-VN" sz="1200" dirty="0">
                <a:solidFill>
                  <a:srgbClr val="FFFF00"/>
                </a:solidFill>
              </a:rPr>
              <a:t>//Thêm message error</a:t>
            </a:r>
          </a:p>
          <a:p>
            <a:pPr algn="just"/>
            <a:r>
              <a:rPr lang="vi-VN" sz="1200" dirty="0">
                <a:solidFill>
                  <a:schemeClr val="bg1"/>
                </a:solidFill>
              </a:rPr>
              <a:t>Debugbar::error('Error!');</a:t>
            </a:r>
          </a:p>
          <a:p>
            <a:pPr algn="just"/>
            <a:r>
              <a:rPr lang="vi-VN" sz="1200" dirty="0">
                <a:solidFill>
                  <a:srgbClr val="FFFF00"/>
                </a:solidFill>
              </a:rPr>
              <a:t>//Thêm message warning</a:t>
            </a:r>
          </a:p>
          <a:p>
            <a:pPr algn="just"/>
            <a:r>
              <a:rPr lang="vi-VN" sz="1200" dirty="0">
                <a:solidFill>
                  <a:schemeClr val="bg1"/>
                </a:solidFill>
              </a:rPr>
              <a:t>Debugbar::warning('Watch out…');</a:t>
            </a:r>
          </a:p>
          <a:p>
            <a:pPr algn="just"/>
            <a:r>
              <a:rPr lang="vi-VN" sz="1200" dirty="0">
                <a:solidFill>
                  <a:srgbClr val="FFFF00"/>
                </a:solidFill>
              </a:rPr>
              <a:t>//Thêm message value and name</a:t>
            </a:r>
          </a:p>
          <a:p>
            <a:pPr algn="just"/>
            <a:r>
              <a:rPr lang="vi-VN" sz="1200" dirty="0">
                <a:solidFill>
                  <a:schemeClr val="bg1"/>
                </a:solidFill>
              </a:rPr>
              <a:t>Debugbar::addMessage('Another message', 'mylabel');</a:t>
            </a:r>
          </a:p>
        </p:txBody>
      </p:sp>
    </p:spTree>
    <p:extLst>
      <p:ext uri="{BB962C8B-B14F-4D97-AF65-F5344CB8AC3E}">
        <p14:creationId xmlns:p14="http://schemas.microsoft.com/office/powerpoint/2010/main" val="588783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871762" y="427463"/>
            <a:ext cx="6024115" cy="307777"/>
          </a:xfrm>
          <a:prstGeom prst="rect">
            <a:avLst/>
          </a:prstGeom>
          <a:noFill/>
        </p:spPr>
        <p:txBody>
          <a:bodyPr wrap="square" rtlCol="0">
            <a:spAutoFit/>
          </a:bodyPr>
          <a:lstStyle/>
          <a:p>
            <a:r>
              <a:rPr lang="vi-VN" dirty="0">
                <a:solidFill>
                  <a:srgbClr val="FFFF00"/>
                </a:solidFill>
              </a:rPr>
              <a:t>BẢO MẬT </a:t>
            </a:r>
            <a:r>
              <a:rPr lang="vi-VN" dirty="0" smtClean="0">
                <a:solidFill>
                  <a:srgbClr val="FFFF00"/>
                </a:solidFill>
              </a:rPr>
              <a:t>LARAVEL</a:t>
            </a:r>
            <a:r>
              <a:rPr lang="en-US" dirty="0">
                <a:solidFill>
                  <a:srgbClr val="FFFF00"/>
                </a:solidFill>
              </a:rPr>
              <a:t>- </a:t>
            </a:r>
            <a:r>
              <a:rPr lang="en-US" dirty="0" err="1">
                <a:solidFill>
                  <a:srgbClr val="FFFF00"/>
                </a:solidFill>
              </a:rPr>
              <a:t>Tích</a:t>
            </a:r>
            <a:r>
              <a:rPr lang="en-US" dirty="0">
                <a:solidFill>
                  <a:srgbClr val="FFFF00"/>
                </a:solidFill>
              </a:rPr>
              <a:t> </a:t>
            </a:r>
            <a:r>
              <a:rPr lang="en-US" dirty="0" err="1">
                <a:solidFill>
                  <a:srgbClr val="FFFF00"/>
                </a:solidFill>
              </a:rPr>
              <a:t>hợp</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a:t>
            </a:r>
            <a:r>
              <a:rPr lang="en-US" dirty="0" err="1">
                <a:solidFill>
                  <a:srgbClr val="FFFF00"/>
                </a:solidFill>
              </a:rPr>
              <a:t>laravel</a:t>
            </a:r>
            <a:r>
              <a:rPr lang="en-US" dirty="0">
                <a:solidFill>
                  <a:srgbClr val="FFFF00"/>
                </a:solidFill>
              </a:rPr>
              <a:t> </a:t>
            </a:r>
            <a:r>
              <a:rPr lang="en-US" dirty="0" err="1">
                <a:solidFill>
                  <a:srgbClr val="FFFF00"/>
                </a:solidFill>
              </a:rPr>
              <a:t>debugbar</a:t>
            </a:r>
            <a:r>
              <a:rPr lang="en-US" dirty="0">
                <a:solidFill>
                  <a:srgbClr val="FFFF00"/>
                </a:solidFill>
              </a:rPr>
              <a:t> package</a:t>
            </a:r>
            <a:endParaRPr lang="en-US" dirty="0">
              <a:solidFill>
                <a:srgbClr val="FFFF00"/>
              </a:solidFill>
            </a:endParaRPr>
          </a:p>
        </p:txBody>
      </p:sp>
      <p:sp>
        <p:nvSpPr>
          <p:cNvPr id="10" name="TextBox 9"/>
          <p:cNvSpPr txBox="1"/>
          <p:nvPr/>
        </p:nvSpPr>
        <p:spPr>
          <a:xfrm>
            <a:off x="99275" y="884663"/>
            <a:ext cx="3898723" cy="1015663"/>
          </a:xfrm>
          <a:prstGeom prst="rect">
            <a:avLst/>
          </a:prstGeom>
          <a:noFill/>
        </p:spPr>
        <p:txBody>
          <a:bodyPr wrap="square" rtlCol="0">
            <a:spAutoFit/>
          </a:bodyPr>
          <a:lstStyle/>
          <a:p>
            <a:pPr algn="just"/>
            <a:r>
              <a:rPr lang="vi-VN" sz="1200" dirty="0">
                <a:solidFill>
                  <a:srgbClr val="FFFF00"/>
                </a:solidFill>
              </a:rPr>
              <a:t>Thêm Timeline:: </a:t>
            </a:r>
            <a:r>
              <a:rPr lang="vi-VN" sz="1200" dirty="0">
                <a:solidFill>
                  <a:schemeClr val="bg1"/>
                </a:solidFill>
              </a:rPr>
              <a:t>Timeline là công cụ giúp cho có thể check xem trang hiện tại load trong vòng bao nhiêu lâu. Dựa vào đó có thể phân tích xem trên trang có những đoạn code nào gây tốn thời gian nhất và khắc phục.</a:t>
            </a:r>
          </a:p>
        </p:txBody>
      </p:sp>
      <p:sp>
        <p:nvSpPr>
          <p:cNvPr id="9" name="TextBox 8"/>
          <p:cNvSpPr txBox="1"/>
          <p:nvPr/>
        </p:nvSpPr>
        <p:spPr>
          <a:xfrm>
            <a:off x="4256347" y="884662"/>
            <a:ext cx="3898723" cy="1754326"/>
          </a:xfrm>
          <a:prstGeom prst="rect">
            <a:avLst/>
          </a:prstGeom>
          <a:noFill/>
        </p:spPr>
        <p:txBody>
          <a:bodyPr wrap="square" rtlCol="0">
            <a:spAutoFit/>
          </a:bodyPr>
          <a:lstStyle/>
          <a:p>
            <a:pPr algn="just"/>
            <a:r>
              <a:rPr lang="vi-VN" sz="1200" dirty="0">
                <a:solidFill>
                  <a:srgbClr val="FFFF00"/>
                </a:solidFill>
              </a:rPr>
              <a:t>//Bắt đầu</a:t>
            </a:r>
          </a:p>
          <a:p>
            <a:pPr algn="just"/>
            <a:r>
              <a:rPr lang="vi-VN" sz="1200" dirty="0">
                <a:solidFill>
                  <a:schemeClr val="bg1"/>
                </a:solidFill>
              </a:rPr>
              <a:t>Debugbar::startMeasure('render','Time for rendering');</a:t>
            </a:r>
          </a:p>
          <a:p>
            <a:pPr algn="just"/>
            <a:r>
              <a:rPr lang="vi-VN" sz="1200" dirty="0">
                <a:solidFill>
                  <a:srgbClr val="FFFF00"/>
                </a:solidFill>
              </a:rPr>
              <a:t>//Kết thúc</a:t>
            </a:r>
          </a:p>
          <a:p>
            <a:pPr algn="just"/>
            <a:r>
              <a:rPr lang="vi-VN" sz="1200" dirty="0">
                <a:solidFill>
                  <a:schemeClr val="bg1"/>
                </a:solidFill>
              </a:rPr>
              <a:t>Debugbar::stopMeasure('render');</a:t>
            </a:r>
          </a:p>
          <a:p>
            <a:pPr algn="just"/>
            <a:r>
              <a:rPr lang="vi-VN" sz="1200" dirty="0">
                <a:solidFill>
                  <a:schemeClr val="bg1"/>
                </a:solidFill>
              </a:rPr>
              <a:t>Debugbar::addMeasure('now', LARAVEL_START, microtime(true));</a:t>
            </a:r>
          </a:p>
          <a:p>
            <a:pPr algn="just"/>
            <a:r>
              <a:rPr lang="vi-VN" sz="1200" dirty="0">
                <a:solidFill>
                  <a:schemeClr val="bg1"/>
                </a:solidFill>
              </a:rPr>
              <a:t>Debugbar::measure('My long operation', function() {</a:t>
            </a:r>
          </a:p>
          <a:p>
            <a:pPr algn="just"/>
            <a:r>
              <a:rPr lang="vi-VN" sz="1200" dirty="0">
                <a:solidFill>
                  <a:schemeClr val="bg1"/>
                </a:solidFill>
              </a:rPr>
              <a:t>    // Do something…</a:t>
            </a:r>
          </a:p>
          <a:p>
            <a:pPr algn="just"/>
            <a:r>
              <a:rPr lang="vi-VN" sz="1200" dirty="0">
                <a:solidFill>
                  <a:schemeClr val="bg1"/>
                </a:solidFill>
              </a:rPr>
              <a:t>});</a:t>
            </a:r>
          </a:p>
        </p:txBody>
      </p:sp>
    </p:spTree>
    <p:extLst>
      <p:ext uri="{BB962C8B-B14F-4D97-AF65-F5344CB8AC3E}">
        <p14:creationId xmlns:p14="http://schemas.microsoft.com/office/powerpoint/2010/main" val="51406572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2298927" y="462085"/>
            <a:ext cx="6024115" cy="307777"/>
          </a:xfrm>
          <a:prstGeom prst="rect">
            <a:avLst/>
          </a:prstGeom>
          <a:noFill/>
        </p:spPr>
        <p:txBody>
          <a:bodyPr wrap="square" rtlCol="0">
            <a:spAutoFit/>
          </a:bodyPr>
          <a:lstStyle/>
          <a:p>
            <a:r>
              <a:rPr lang="vi-VN" dirty="0">
                <a:solidFill>
                  <a:srgbClr val="FFFF00"/>
                </a:solidFill>
              </a:rPr>
              <a:t>BẢO MẬT </a:t>
            </a:r>
            <a:r>
              <a:rPr lang="vi-VN" dirty="0" smtClean="0">
                <a:solidFill>
                  <a:srgbClr val="FFFF00"/>
                </a:solidFill>
              </a:rPr>
              <a:t>LARAVEL</a:t>
            </a:r>
            <a:r>
              <a:rPr lang="en-US" dirty="0">
                <a:solidFill>
                  <a:srgbClr val="FFFF00"/>
                </a:solidFill>
              </a:rPr>
              <a:t>- Authentication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0" name="TextBox 9"/>
          <p:cNvSpPr txBox="1"/>
          <p:nvPr/>
        </p:nvSpPr>
        <p:spPr>
          <a:xfrm>
            <a:off x="99275" y="884663"/>
            <a:ext cx="3898723" cy="1384995"/>
          </a:xfrm>
          <a:prstGeom prst="rect">
            <a:avLst/>
          </a:prstGeom>
          <a:noFill/>
        </p:spPr>
        <p:txBody>
          <a:bodyPr wrap="square" rtlCol="0">
            <a:spAutoFit/>
          </a:bodyPr>
          <a:lstStyle/>
          <a:p>
            <a:pPr algn="just"/>
            <a:r>
              <a:rPr lang="vi-VN" sz="1200" dirty="0">
                <a:solidFill>
                  <a:srgbClr val="FFFF00"/>
                </a:solidFill>
              </a:rPr>
              <a:t>1. Authentication là gì?: </a:t>
            </a:r>
            <a:r>
              <a:rPr lang="vi-VN" sz="1200" dirty="0">
                <a:solidFill>
                  <a:schemeClr val="bg1"/>
                </a:solidFill>
              </a:rPr>
              <a:t>Authentication (Xác thực) là quá trình xác định thông tin đăng nhập của người dùng. Trong các ứng dụng web, xác thực được quản lý bởi các phiên lấy các tham số đầu vào như email hoặc tên người dùng và mật khẩu để nhận dạng người dùng. Nếu các thông số này khớp, người dùng được cho là đã được xác thực.</a:t>
            </a:r>
          </a:p>
        </p:txBody>
      </p:sp>
      <p:sp>
        <p:nvSpPr>
          <p:cNvPr id="9" name="TextBox 8"/>
          <p:cNvSpPr txBox="1"/>
          <p:nvPr/>
        </p:nvSpPr>
        <p:spPr>
          <a:xfrm>
            <a:off x="4256347" y="884662"/>
            <a:ext cx="3898723" cy="2308324"/>
          </a:xfrm>
          <a:prstGeom prst="rect">
            <a:avLst/>
          </a:prstGeom>
          <a:noFill/>
        </p:spPr>
        <p:txBody>
          <a:bodyPr wrap="square" rtlCol="0">
            <a:spAutoFit/>
          </a:bodyPr>
          <a:lstStyle/>
          <a:p>
            <a:pPr algn="just"/>
            <a:r>
              <a:rPr lang="vi-VN" sz="1200" dirty="0">
                <a:solidFill>
                  <a:srgbClr val="FFFF00"/>
                </a:solidFill>
              </a:rPr>
              <a:t>3. Tạo Auth Login Trong Laravel: </a:t>
            </a:r>
            <a:r>
              <a:rPr lang="vi-VN" sz="1200" dirty="0">
                <a:solidFill>
                  <a:schemeClr val="bg1"/>
                </a:solidFill>
              </a:rPr>
              <a:t>Ở các bản Laravel 6x trở về trước chúng ta thường dùng lệnh sau để tạo Auth Login Trong Laravel </a:t>
            </a:r>
          </a:p>
          <a:p>
            <a:pPr algn="just"/>
            <a:r>
              <a:rPr lang="vi-VN" sz="1200" dirty="0">
                <a:solidFill>
                  <a:srgbClr val="FFFF00"/>
                </a:solidFill>
              </a:rPr>
              <a:t>php artisan make:auth</a:t>
            </a:r>
          </a:p>
          <a:p>
            <a:pPr algn="just"/>
            <a:r>
              <a:rPr lang="vi-VN" sz="1200" dirty="0">
                <a:solidFill>
                  <a:schemeClr val="bg1"/>
                </a:solidFill>
              </a:rPr>
              <a:t>Thế nhưng từ bản 6x trở về sau nếu sử dụng lệnh này luôn chúng ta sẽ gặp lỗi  Command "make:auth" is not defined.Lý do là thiếu thư viện kèm theo. Vì vậy trước khi chạy lệnh này chúng ta phải cài đặt thư viện kèm theo bằng cách chạy lệnh </a:t>
            </a:r>
            <a:r>
              <a:rPr lang="vi-VN" sz="1200" dirty="0">
                <a:solidFill>
                  <a:srgbClr val="FFFF00"/>
                </a:solidFill>
              </a:rPr>
              <a:t>: composer require laravel/ui --dev</a:t>
            </a:r>
          </a:p>
          <a:p>
            <a:pPr algn="just"/>
            <a:r>
              <a:rPr lang="vi-VN" sz="1200" dirty="0">
                <a:solidFill>
                  <a:srgbClr val="FFFF00"/>
                </a:solidFill>
              </a:rPr>
              <a:t>Sau đó cần thực thi 1 trong các lệnh sau để để render ra view mặc định của laravel: php artisan ui:auth</a:t>
            </a:r>
            <a:endParaRPr lang="vi-VN" sz="1200" dirty="0">
              <a:solidFill>
                <a:schemeClr val="bg1"/>
              </a:solidFill>
            </a:endParaRPr>
          </a:p>
        </p:txBody>
      </p:sp>
      <p:sp>
        <p:nvSpPr>
          <p:cNvPr id="6" name="TextBox 5"/>
          <p:cNvSpPr txBox="1"/>
          <p:nvPr/>
        </p:nvSpPr>
        <p:spPr>
          <a:xfrm>
            <a:off x="99275" y="2218441"/>
            <a:ext cx="3898723" cy="1015663"/>
          </a:xfrm>
          <a:prstGeom prst="rect">
            <a:avLst/>
          </a:prstGeom>
          <a:noFill/>
        </p:spPr>
        <p:txBody>
          <a:bodyPr wrap="square" rtlCol="0">
            <a:spAutoFit/>
          </a:bodyPr>
          <a:lstStyle/>
          <a:p>
            <a:pPr algn="just"/>
            <a:r>
              <a:rPr lang="vi-VN" sz="1200" dirty="0">
                <a:solidFill>
                  <a:srgbClr val="FFFF00"/>
                </a:solidFill>
              </a:rPr>
              <a:t>2. Authentication trong Laravel.: </a:t>
            </a:r>
            <a:r>
              <a:rPr lang="vi-VN" sz="1200" dirty="0">
                <a:solidFill>
                  <a:schemeClr val="bg1"/>
                </a:solidFill>
              </a:rPr>
              <a:t>Authentication trong Laravel cũng có tác dụng xác thực như vậy thế nhưng nó hoạt động như thế nào chúng ta cùng xem xét ở phần dưới nhé. Đầu tiên hãy mở tệp tin auth.php theo đường dẫn config/auth.php ra và xem:</a:t>
            </a:r>
          </a:p>
        </p:txBody>
      </p:sp>
    </p:spTree>
    <p:extLst>
      <p:ext uri="{BB962C8B-B14F-4D97-AF65-F5344CB8AC3E}">
        <p14:creationId xmlns:p14="http://schemas.microsoft.com/office/powerpoint/2010/main" val="151877949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987819" y="482642"/>
            <a:ext cx="8069413"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a:t>
            </a:r>
            <a:r>
              <a:rPr lang="en-US" dirty="0" smtClean="0">
                <a:solidFill>
                  <a:srgbClr val="FFFF00"/>
                </a:solidFill>
              </a:rPr>
              <a:t>LARAVEL-</a:t>
            </a:r>
            <a:r>
              <a:rPr lang="vi-VN" dirty="0">
                <a:solidFill>
                  <a:srgbClr val="FFFF00"/>
                </a:solidFill>
              </a:rPr>
              <a:t>Database Laravel - Kết nối với Cơ sở dữ liệu</a:t>
            </a:r>
            <a:endParaRPr lang="en-US" dirty="0">
              <a:solidFill>
                <a:srgbClr val="FFFF00"/>
              </a:solidFill>
            </a:endParaRPr>
          </a:p>
        </p:txBody>
      </p:sp>
      <p:sp>
        <p:nvSpPr>
          <p:cNvPr id="10" name="TextBox 9"/>
          <p:cNvSpPr txBox="1"/>
          <p:nvPr/>
        </p:nvSpPr>
        <p:spPr>
          <a:xfrm>
            <a:off x="426324" y="871314"/>
            <a:ext cx="8290512" cy="1384995"/>
          </a:xfrm>
          <a:prstGeom prst="rect">
            <a:avLst/>
          </a:prstGeom>
          <a:noFill/>
        </p:spPr>
        <p:txBody>
          <a:bodyPr wrap="square" rtlCol="0">
            <a:spAutoFit/>
          </a:bodyPr>
          <a:lstStyle/>
          <a:p>
            <a:pPr algn="just"/>
            <a:r>
              <a:rPr lang="vi-VN" sz="1200" dirty="0">
                <a:solidFill>
                  <a:srgbClr val="FFFF00"/>
                </a:solidFill>
              </a:rPr>
              <a:t>Giới thiệu Database Laravel</a:t>
            </a:r>
            <a:r>
              <a:rPr lang="vi-VN" sz="1200" dirty="0">
                <a:solidFill>
                  <a:schemeClr val="bg1"/>
                </a:solidFill>
              </a:rPr>
              <a:t>: Như đã nói ở trên Laravel hỗ trợ rất tốt cho việc tương tác với nhiều loại cơ sở dữ liệu bởi nó sử dụng SQL thô, đồng thời sở hữu trình tạo truy vấn thông thạo và Eloquent ORM. Hiện tại, Laravel cung cấp hỗ trợ bốn cơ sở dữ liệu:\</a:t>
            </a:r>
          </a:p>
          <a:p>
            <a:pPr algn="just"/>
            <a:r>
              <a:rPr lang="vi-VN" sz="1200" dirty="0">
                <a:solidFill>
                  <a:schemeClr val="bg1"/>
                </a:solidFill>
              </a:rPr>
              <a:t>MySQL 5.6+</a:t>
            </a:r>
          </a:p>
          <a:p>
            <a:pPr algn="just"/>
            <a:r>
              <a:rPr lang="vi-VN" sz="1200" dirty="0">
                <a:solidFill>
                  <a:schemeClr val="bg1"/>
                </a:solidFill>
              </a:rPr>
              <a:t>PostgreSQL 9.4+ </a:t>
            </a:r>
          </a:p>
          <a:p>
            <a:pPr algn="just"/>
            <a:r>
              <a:rPr lang="vi-VN" sz="1200" dirty="0">
                <a:solidFill>
                  <a:schemeClr val="bg1"/>
                </a:solidFill>
              </a:rPr>
              <a:t>SQLite 3.8.8+</a:t>
            </a:r>
          </a:p>
          <a:p>
            <a:pPr algn="just"/>
            <a:r>
              <a:rPr lang="vi-VN" sz="1200" dirty="0">
                <a:solidFill>
                  <a:schemeClr val="bg1"/>
                </a:solidFill>
              </a:rPr>
              <a:t>SQL Server 2017</a:t>
            </a:r>
            <a:r>
              <a:rPr lang="vi-VN" sz="1200" dirty="0" smtClean="0">
                <a:solidFill>
                  <a:schemeClr val="bg1"/>
                </a:solidFill>
              </a:rPr>
              <a:t>+</a:t>
            </a:r>
            <a:endParaRPr lang="vi-VN" sz="1200" dirty="0">
              <a:solidFill>
                <a:schemeClr val="bg1"/>
              </a:solidFill>
            </a:endParaRPr>
          </a:p>
        </p:txBody>
      </p:sp>
    </p:spTree>
    <p:extLst>
      <p:ext uri="{BB962C8B-B14F-4D97-AF65-F5344CB8AC3E}">
        <p14:creationId xmlns:p14="http://schemas.microsoft.com/office/powerpoint/2010/main" val="16153771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987819" y="482642"/>
            <a:ext cx="8069413"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a:t>
            </a:r>
            <a:r>
              <a:rPr lang="en-US" dirty="0" smtClean="0">
                <a:solidFill>
                  <a:srgbClr val="FFFF00"/>
                </a:solidFill>
              </a:rPr>
              <a:t>LARAVEL- </a:t>
            </a:r>
            <a:r>
              <a:rPr lang="vi-VN" dirty="0">
                <a:solidFill>
                  <a:srgbClr val="FFFF00"/>
                </a:solidFill>
              </a:rPr>
              <a:t>Query Builder trong Laravel</a:t>
            </a:r>
            <a:endParaRPr lang="en-US" dirty="0">
              <a:solidFill>
                <a:srgbClr val="FFFF00"/>
              </a:solidFill>
            </a:endParaRPr>
          </a:p>
        </p:txBody>
      </p:sp>
      <p:sp>
        <p:nvSpPr>
          <p:cNvPr id="10" name="TextBox 9"/>
          <p:cNvSpPr txBox="1"/>
          <p:nvPr/>
        </p:nvSpPr>
        <p:spPr>
          <a:xfrm>
            <a:off x="-1" y="810976"/>
            <a:ext cx="4458535" cy="830997"/>
          </a:xfrm>
          <a:prstGeom prst="rect">
            <a:avLst/>
          </a:prstGeom>
          <a:noFill/>
        </p:spPr>
        <p:txBody>
          <a:bodyPr wrap="square" rtlCol="0">
            <a:spAutoFit/>
          </a:bodyPr>
          <a:lstStyle/>
          <a:p>
            <a:pPr algn="just"/>
            <a:r>
              <a:rPr lang="vi-VN" sz="1200" dirty="0">
                <a:solidFill>
                  <a:srgbClr val="FFFF00"/>
                </a:solidFill>
              </a:rPr>
              <a:t>1. Cấu hình database: </a:t>
            </a:r>
            <a:r>
              <a:rPr lang="vi-VN" sz="1200" dirty="0">
                <a:solidFill>
                  <a:schemeClr val="bg1"/>
                </a:solidFill>
              </a:rPr>
              <a:t>Trước tiên để sử dụng được Query builder chúng ta cần phải cấu hình database kết nối đến cơ sở dữ liệu. Để cấu hình Database  cần mở file .env lên và cấu hình đoạn sau:</a:t>
            </a:r>
          </a:p>
        </p:txBody>
      </p:sp>
      <p:pic>
        <p:nvPicPr>
          <p:cNvPr id="2" name="Picture 1"/>
          <p:cNvPicPr>
            <a:picLocks noChangeAspect="1"/>
          </p:cNvPicPr>
          <p:nvPr/>
        </p:nvPicPr>
        <p:blipFill>
          <a:blip r:embed="rId3"/>
          <a:stretch>
            <a:fillRect/>
          </a:stretch>
        </p:blipFill>
        <p:spPr>
          <a:xfrm>
            <a:off x="101961" y="1641973"/>
            <a:ext cx="1971950" cy="1124107"/>
          </a:xfrm>
          <a:prstGeom prst="rect">
            <a:avLst/>
          </a:prstGeom>
        </p:spPr>
      </p:pic>
      <p:sp>
        <p:nvSpPr>
          <p:cNvPr id="6" name="TextBox 5"/>
          <p:cNvSpPr txBox="1"/>
          <p:nvPr/>
        </p:nvSpPr>
        <p:spPr>
          <a:xfrm>
            <a:off x="0" y="2766080"/>
            <a:ext cx="4458534" cy="1938992"/>
          </a:xfrm>
          <a:prstGeom prst="rect">
            <a:avLst/>
          </a:prstGeom>
          <a:noFill/>
        </p:spPr>
        <p:txBody>
          <a:bodyPr wrap="square" rtlCol="0">
            <a:spAutoFit/>
          </a:bodyPr>
          <a:lstStyle/>
          <a:p>
            <a:pPr algn="just"/>
            <a:r>
              <a:rPr lang="en-US" sz="1200" dirty="0" smtClean="0">
                <a:solidFill>
                  <a:srgbClr val="FFFF00"/>
                </a:solidFill>
              </a:rPr>
              <a:t>C</a:t>
            </a:r>
            <a:r>
              <a:rPr lang="vi-VN" sz="1200" dirty="0" smtClean="0">
                <a:solidFill>
                  <a:srgbClr val="FFFF00"/>
                </a:solidFill>
              </a:rPr>
              <a:t>hú </a:t>
            </a:r>
            <a:r>
              <a:rPr lang="vi-VN" sz="1200" dirty="0">
                <a:solidFill>
                  <a:srgbClr val="FFFF00"/>
                </a:solidFill>
              </a:rPr>
              <a:t>ý cấu hình như sau:</a:t>
            </a:r>
          </a:p>
          <a:p>
            <a:pPr algn="just"/>
            <a:r>
              <a:rPr lang="vi-VN" sz="1200" dirty="0">
                <a:solidFill>
                  <a:srgbClr val="FFFF00"/>
                </a:solidFill>
              </a:rPr>
              <a:t>DB_HOST : </a:t>
            </a:r>
            <a:r>
              <a:rPr lang="vi-VN" sz="1200" dirty="0">
                <a:solidFill>
                  <a:schemeClr val="bg1"/>
                </a:solidFill>
              </a:rPr>
              <a:t>Là server chứa </a:t>
            </a:r>
            <a:r>
              <a:rPr lang="vi-VN" sz="1200" dirty="0" smtClean="0">
                <a:solidFill>
                  <a:schemeClr val="bg1"/>
                </a:solidFill>
              </a:rPr>
              <a:t>mysql</a:t>
            </a:r>
            <a:endParaRPr lang="vi-VN" sz="1200" dirty="0">
              <a:solidFill>
                <a:srgbClr val="FFFF00"/>
              </a:solidFill>
            </a:endParaRPr>
          </a:p>
          <a:p>
            <a:pPr algn="just"/>
            <a:r>
              <a:rPr lang="vi-VN" sz="1200" dirty="0">
                <a:solidFill>
                  <a:srgbClr val="FFFF00"/>
                </a:solidFill>
              </a:rPr>
              <a:t>DB_PORT: </a:t>
            </a:r>
            <a:r>
              <a:rPr lang="vi-VN" sz="1200" dirty="0">
                <a:solidFill>
                  <a:schemeClr val="bg1"/>
                </a:solidFill>
              </a:rPr>
              <a:t>Là cổng post của server Mysql </a:t>
            </a:r>
            <a:r>
              <a:rPr lang="vi-VN" sz="1200" dirty="0" smtClean="0">
                <a:solidFill>
                  <a:schemeClr val="bg1"/>
                </a:solidFill>
              </a:rPr>
              <a:t>(</a:t>
            </a:r>
            <a:r>
              <a:rPr lang="vi-VN" sz="1200" dirty="0">
                <a:solidFill>
                  <a:schemeClr val="bg1"/>
                </a:solidFill>
              </a:rPr>
              <a:t>thường để mặc định là 3306).</a:t>
            </a:r>
          </a:p>
          <a:p>
            <a:pPr algn="just"/>
            <a:r>
              <a:rPr lang="vi-VN" sz="1200" dirty="0">
                <a:solidFill>
                  <a:srgbClr val="FFFF00"/>
                </a:solidFill>
              </a:rPr>
              <a:t>DB_DATABASE: </a:t>
            </a:r>
            <a:r>
              <a:rPr lang="vi-VN" sz="1200" dirty="0">
                <a:solidFill>
                  <a:schemeClr val="bg1"/>
                </a:solidFill>
              </a:rPr>
              <a:t>Là tên database </a:t>
            </a:r>
            <a:r>
              <a:rPr lang="vi-VN" sz="1200" dirty="0" smtClean="0">
                <a:solidFill>
                  <a:schemeClr val="bg1"/>
                </a:solidFill>
              </a:rPr>
              <a:t>(</a:t>
            </a:r>
            <a:r>
              <a:rPr lang="vi-VN" sz="1200" dirty="0">
                <a:solidFill>
                  <a:schemeClr val="bg1"/>
                </a:solidFill>
              </a:rPr>
              <a:t>ở đây chúng mình sử dụng bảng college đã tạo từ trước)</a:t>
            </a:r>
          </a:p>
          <a:p>
            <a:pPr algn="just"/>
            <a:r>
              <a:rPr lang="vi-VN" sz="1200" dirty="0">
                <a:solidFill>
                  <a:srgbClr val="FFFF00"/>
                </a:solidFill>
              </a:rPr>
              <a:t>DB_USERNAME: </a:t>
            </a:r>
            <a:r>
              <a:rPr lang="vi-VN" sz="1200" dirty="0">
                <a:solidFill>
                  <a:schemeClr val="bg1"/>
                </a:solidFill>
              </a:rPr>
              <a:t>Là username để truy cập vào </a:t>
            </a:r>
            <a:r>
              <a:rPr lang="vi-VN" sz="1200" dirty="0" smtClean="0">
                <a:solidFill>
                  <a:schemeClr val="bg1"/>
                </a:solidFill>
              </a:rPr>
              <a:t>database. </a:t>
            </a:r>
            <a:r>
              <a:rPr lang="vi-VN" sz="1200" dirty="0">
                <a:solidFill>
                  <a:schemeClr val="bg1"/>
                </a:solidFill>
              </a:rPr>
              <a:t>( user mặc định của xampp là root)</a:t>
            </a:r>
          </a:p>
          <a:p>
            <a:pPr algn="just"/>
            <a:r>
              <a:rPr lang="vi-VN" sz="1200" dirty="0">
                <a:solidFill>
                  <a:srgbClr val="FFFF00"/>
                </a:solidFill>
              </a:rPr>
              <a:t>DB_PASSWORD: </a:t>
            </a:r>
            <a:r>
              <a:rPr lang="vi-VN" sz="1200" dirty="0">
                <a:solidFill>
                  <a:schemeClr val="bg1"/>
                </a:solidFill>
              </a:rPr>
              <a:t>Là password để truy cập vào </a:t>
            </a:r>
            <a:r>
              <a:rPr lang="vi-VN" sz="1200" dirty="0" smtClean="0">
                <a:solidFill>
                  <a:schemeClr val="bg1"/>
                </a:solidFill>
              </a:rPr>
              <a:t>database. </a:t>
            </a:r>
            <a:r>
              <a:rPr lang="vi-VN" sz="1200" dirty="0">
                <a:solidFill>
                  <a:schemeClr val="bg1"/>
                </a:solidFill>
              </a:rPr>
              <a:t>( mặc định trong xampp là rỗng)</a:t>
            </a:r>
          </a:p>
        </p:txBody>
      </p:sp>
      <p:sp>
        <p:nvSpPr>
          <p:cNvPr id="7" name="TextBox 6"/>
          <p:cNvSpPr txBox="1"/>
          <p:nvPr/>
        </p:nvSpPr>
        <p:spPr>
          <a:xfrm>
            <a:off x="4458535" y="790419"/>
            <a:ext cx="4598698" cy="830997"/>
          </a:xfrm>
          <a:prstGeom prst="rect">
            <a:avLst/>
          </a:prstGeom>
          <a:noFill/>
        </p:spPr>
        <p:txBody>
          <a:bodyPr wrap="square" rtlCol="0">
            <a:spAutoFit/>
          </a:bodyPr>
          <a:lstStyle/>
          <a:p>
            <a:pPr algn="just"/>
            <a:r>
              <a:rPr lang="vi-VN" sz="1200" dirty="0">
                <a:solidFill>
                  <a:srgbClr val="FFFF00"/>
                </a:solidFill>
              </a:rPr>
              <a:t>2. Sử dụng Query Builder</a:t>
            </a:r>
            <a:r>
              <a:rPr lang="vi-VN" sz="1200" dirty="0">
                <a:solidFill>
                  <a:schemeClr val="bg1"/>
                </a:solidFill>
              </a:rPr>
              <a:t>.: Sau khi đã cấu hình được database (ở phần trên). </a:t>
            </a:r>
            <a:endParaRPr lang="en-US" sz="1200" dirty="0" smtClean="0">
              <a:solidFill>
                <a:schemeClr val="bg1"/>
              </a:solidFill>
            </a:endParaRPr>
          </a:p>
          <a:p>
            <a:pPr algn="just"/>
            <a:r>
              <a:rPr lang="vi-VN" sz="1200" dirty="0" smtClean="0">
                <a:solidFill>
                  <a:srgbClr val="FFFF00"/>
                </a:solidFill>
              </a:rPr>
              <a:t>Lấy </a:t>
            </a:r>
            <a:r>
              <a:rPr lang="vi-VN" sz="1200" dirty="0">
                <a:solidFill>
                  <a:srgbClr val="FFFF00"/>
                </a:solidFill>
              </a:rPr>
              <a:t>tất cả dữ liệu trong bảng.</a:t>
            </a:r>
          </a:p>
          <a:p>
            <a:pPr algn="just"/>
            <a:r>
              <a:rPr lang="vi-VN" sz="1200" dirty="0">
                <a:solidFill>
                  <a:srgbClr val="FFFF00"/>
                </a:solidFill>
              </a:rPr>
              <a:t>Cú Pháp: </a:t>
            </a:r>
            <a:r>
              <a:rPr lang="vi-VN" sz="1200" dirty="0">
                <a:solidFill>
                  <a:schemeClr val="bg1"/>
                </a:solidFill>
              </a:rPr>
              <a:t>DB::table('tablename')-&gt;get()</a:t>
            </a:r>
          </a:p>
        </p:txBody>
      </p:sp>
      <p:sp>
        <p:nvSpPr>
          <p:cNvPr id="8" name="TextBox 7"/>
          <p:cNvSpPr txBox="1"/>
          <p:nvPr/>
        </p:nvSpPr>
        <p:spPr>
          <a:xfrm>
            <a:off x="4458535" y="1586192"/>
            <a:ext cx="4598698" cy="646331"/>
          </a:xfrm>
          <a:prstGeom prst="rect">
            <a:avLst/>
          </a:prstGeom>
          <a:noFill/>
        </p:spPr>
        <p:txBody>
          <a:bodyPr wrap="square" rtlCol="0">
            <a:spAutoFit/>
          </a:bodyPr>
          <a:lstStyle/>
          <a:p>
            <a:pPr algn="just"/>
            <a:r>
              <a:rPr lang="vi-VN" sz="1200" dirty="0">
                <a:solidFill>
                  <a:srgbClr val="FFFF00"/>
                </a:solidFill>
              </a:rPr>
              <a:t>Select cột trong bảng.</a:t>
            </a:r>
          </a:p>
          <a:p>
            <a:pPr algn="just"/>
            <a:r>
              <a:rPr lang="vi-VN" sz="1200" dirty="0">
                <a:solidFill>
                  <a:srgbClr val="FFFF00"/>
                </a:solidFill>
              </a:rPr>
              <a:t>Cú pháp: </a:t>
            </a:r>
            <a:r>
              <a:rPr lang="vi-VN" sz="1200" dirty="0">
                <a:solidFill>
                  <a:schemeClr val="bg1"/>
                </a:solidFill>
              </a:rPr>
              <a:t>DB::table('tablename')-&gt;select('columnfirst', 'columnsecond')-&gt;get()</a:t>
            </a:r>
          </a:p>
        </p:txBody>
      </p:sp>
      <p:sp>
        <p:nvSpPr>
          <p:cNvPr id="9" name="TextBox 8"/>
          <p:cNvSpPr txBox="1"/>
          <p:nvPr/>
        </p:nvSpPr>
        <p:spPr>
          <a:xfrm>
            <a:off x="4458535" y="2175530"/>
            <a:ext cx="4598698" cy="2492990"/>
          </a:xfrm>
          <a:prstGeom prst="rect">
            <a:avLst/>
          </a:prstGeom>
          <a:noFill/>
        </p:spPr>
        <p:txBody>
          <a:bodyPr wrap="square" rtlCol="0">
            <a:spAutoFit/>
          </a:bodyPr>
          <a:lstStyle/>
          <a:p>
            <a:pPr algn="just"/>
            <a:r>
              <a:rPr lang="vi-VN" sz="1200" dirty="0">
                <a:solidFill>
                  <a:srgbClr val="FFFF00"/>
                </a:solidFill>
              </a:rPr>
              <a:t>Select có điều kiện.</a:t>
            </a:r>
          </a:p>
          <a:p>
            <a:pPr algn="just"/>
            <a:r>
              <a:rPr lang="vi-VN" sz="1200" dirty="0">
                <a:solidFill>
                  <a:srgbClr val="FFFF00"/>
                </a:solidFill>
              </a:rPr>
              <a:t>Cú pháp:</a:t>
            </a:r>
          </a:p>
          <a:p>
            <a:pPr algn="just"/>
            <a:r>
              <a:rPr lang="vi-VN" sz="1200" dirty="0">
                <a:solidFill>
                  <a:schemeClr val="bg1"/>
                </a:solidFill>
              </a:rPr>
              <a:t>Điều kiện bằng:</a:t>
            </a:r>
          </a:p>
          <a:p>
            <a:pPr algn="just"/>
            <a:r>
              <a:rPr lang="vi-VN" sz="1200" dirty="0">
                <a:solidFill>
                  <a:srgbClr val="FFFF00"/>
                </a:solidFill>
              </a:rPr>
              <a:t>DB::table('tablename')-&gt;where('column', 'filter')-&gt;get();</a:t>
            </a:r>
          </a:p>
          <a:p>
            <a:pPr algn="just"/>
            <a:r>
              <a:rPr lang="vi-VN" sz="1200" dirty="0">
                <a:solidFill>
                  <a:schemeClr val="bg1"/>
                </a:solidFill>
              </a:rPr>
              <a:t>Điều kiện lớn hơn:</a:t>
            </a:r>
          </a:p>
          <a:p>
            <a:pPr algn="just"/>
            <a:r>
              <a:rPr lang="vi-VN" sz="1200" dirty="0">
                <a:solidFill>
                  <a:srgbClr val="FFFF00"/>
                </a:solidFill>
              </a:rPr>
              <a:t>DB::table('tablename')-&gt;where('column', '&gt;', 'filter')-&gt;get();</a:t>
            </a:r>
          </a:p>
          <a:p>
            <a:pPr algn="just"/>
            <a:r>
              <a:rPr lang="vi-VN" sz="1200" dirty="0">
                <a:solidFill>
                  <a:schemeClr val="bg1"/>
                </a:solidFill>
              </a:rPr>
              <a:t>Điều kiện nhỏ hơn:</a:t>
            </a:r>
          </a:p>
          <a:p>
            <a:pPr algn="just"/>
            <a:r>
              <a:rPr lang="vi-VN" sz="1200" dirty="0">
                <a:solidFill>
                  <a:srgbClr val="FFFF00"/>
                </a:solidFill>
              </a:rPr>
              <a:t>DB::table('tablename')-&gt;where('column', 'get();</a:t>
            </a:r>
          </a:p>
          <a:p>
            <a:pPr algn="just"/>
            <a:r>
              <a:rPr lang="vi-VN" sz="1200" dirty="0">
                <a:solidFill>
                  <a:schemeClr val="bg1"/>
                </a:solidFill>
              </a:rPr>
              <a:t>Điều kiện khác:</a:t>
            </a:r>
          </a:p>
          <a:p>
            <a:pPr algn="just"/>
            <a:r>
              <a:rPr lang="vi-VN" sz="1200" dirty="0">
                <a:solidFill>
                  <a:srgbClr val="FFFF00"/>
                </a:solidFill>
              </a:rPr>
              <a:t>DB::table('tablename')-&gt;where('column', '&lt;&gt;', 'filter')-&gt;get();</a:t>
            </a:r>
          </a:p>
          <a:p>
            <a:pPr algn="just"/>
            <a:r>
              <a:rPr lang="vi-VN" sz="1200" dirty="0">
                <a:solidFill>
                  <a:schemeClr val="bg1"/>
                </a:solidFill>
              </a:rPr>
              <a:t>Điều kiện lồng:</a:t>
            </a:r>
          </a:p>
          <a:p>
            <a:pPr algn="just"/>
            <a:r>
              <a:rPr lang="vi-VN" sz="1200" dirty="0">
                <a:solidFill>
                  <a:srgbClr val="FFFF00"/>
                </a:solidFill>
              </a:rPr>
              <a:t>users = DB::table('users')-&gt;where('votes', '&gt;', 100)-&gt;orWhere('name', 'John')-&gt;get();</a:t>
            </a:r>
            <a:endParaRPr lang="vi-VN" sz="1200" dirty="0">
              <a:solidFill>
                <a:schemeClr val="bg1"/>
              </a:solidFill>
            </a:endParaRPr>
          </a:p>
        </p:txBody>
      </p:sp>
    </p:spTree>
    <p:extLst>
      <p:ext uri="{BB962C8B-B14F-4D97-AF65-F5344CB8AC3E}">
        <p14:creationId xmlns:p14="http://schemas.microsoft.com/office/powerpoint/2010/main" val="313081166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987819" y="482642"/>
            <a:ext cx="8069413"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a:t>
            </a:r>
            <a:r>
              <a:rPr lang="en-US" dirty="0" smtClean="0">
                <a:solidFill>
                  <a:srgbClr val="FFFF00"/>
                </a:solidFill>
              </a:rPr>
              <a:t>LARAVEL- </a:t>
            </a:r>
            <a:r>
              <a:rPr lang="vi-VN" dirty="0">
                <a:solidFill>
                  <a:srgbClr val="FFFF00"/>
                </a:solidFill>
              </a:rPr>
              <a:t>Query Builder trong Laravel</a:t>
            </a:r>
            <a:endParaRPr lang="en-US" dirty="0">
              <a:solidFill>
                <a:srgbClr val="FFFF00"/>
              </a:solidFill>
            </a:endParaRPr>
          </a:p>
        </p:txBody>
      </p:sp>
      <p:sp>
        <p:nvSpPr>
          <p:cNvPr id="10" name="TextBox 9"/>
          <p:cNvSpPr txBox="1"/>
          <p:nvPr/>
        </p:nvSpPr>
        <p:spPr>
          <a:xfrm>
            <a:off x="-1" y="810976"/>
            <a:ext cx="4458535" cy="461665"/>
          </a:xfrm>
          <a:prstGeom prst="rect">
            <a:avLst/>
          </a:prstGeom>
          <a:noFill/>
        </p:spPr>
        <p:txBody>
          <a:bodyPr wrap="square" rtlCol="0">
            <a:spAutoFit/>
          </a:bodyPr>
          <a:lstStyle/>
          <a:p>
            <a:pPr algn="just"/>
            <a:r>
              <a:rPr lang="vi-VN" sz="1200" dirty="0">
                <a:solidFill>
                  <a:srgbClr val="FFFF00"/>
                </a:solidFill>
              </a:rPr>
              <a:t>Truy vấn tìm kiếm: </a:t>
            </a:r>
            <a:r>
              <a:rPr lang="vi-VN" sz="1200" dirty="0">
                <a:solidFill>
                  <a:schemeClr val="bg1"/>
                </a:solidFill>
              </a:rPr>
              <a:t>DB::table('tablename')-&gt;where('column', 'like', 'filter')-&gt;get();</a:t>
            </a:r>
          </a:p>
        </p:txBody>
      </p:sp>
      <p:sp>
        <p:nvSpPr>
          <p:cNvPr id="6" name="TextBox 5"/>
          <p:cNvSpPr txBox="1"/>
          <p:nvPr/>
        </p:nvSpPr>
        <p:spPr>
          <a:xfrm>
            <a:off x="-2" y="1263027"/>
            <a:ext cx="4458534" cy="830997"/>
          </a:xfrm>
          <a:prstGeom prst="rect">
            <a:avLst/>
          </a:prstGeom>
          <a:noFill/>
        </p:spPr>
        <p:txBody>
          <a:bodyPr wrap="square" rtlCol="0">
            <a:spAutoFit/>
          </a:bodyPr>
          <a:lstStyle/>
          <a:p>
            <a:pPr algn="just"/>
            <a:r>
              <a:rPr lang="en-US" sz="1200" dirty="0">
                <a:solidFill>
                  <a:srgbClr val="FFFF00"/>
                </a:solidFill>
              </a:rPr>
              <a:t>Join </a:t>
            </a:r>
            <a:r>
              <a:rPr lang="en-US" sz="1200" dirty="0" err="1">
                <a:solidFill>
                  <a:srgbClr val="FFFF00"/>
                </a:solidFill>
              </a:rPr>
              <a:t>bảng</a:t>
            </a:r>
            <a:r>
              <a:rPr lang="en-US" sz="1200" dirty="0">
                <a:solidFill>
                  <a:srgbClr val="FFFF00"/>
                </a:solidFill>
              </a:rPr>
              <a:t>.: $</a:t>
            </a:r>
            <a:r>
              <a:rPr lang="en-US" sz="1200" dirty="0">
                <a:solidFill>
                  <a:schemeClr val="bg1"/>
                </a:solidFill>
              </a:rPr>
              <a:t>users = DB::table('users')-&gt;join('contacts', 'users.id', '=', '</a:t>
            </a:r>
            <a:r>
              <a:rPr lang="en-US" sz="1200" dirty="0" err="1">
                <a:solidFill>
                  <a:schemeClr val="bg1"/>
                </a:solidFill>
              </a:rPr>
              <a:t>contacts.user_id</a:t>
            </a:r>
            <a:r>
              <a:rPr lang="en-US" sz="1200" dirty="0">
                <a:solidFill>
                  <a:schemeClr val="bg1"/>
                </a:solidFill>
              </a:rPr>
              <a:t>')-&gt;get();</a:t>
            </a:r>
          </a:p>
          <a:p>
            <a:pPr algn="just"/>
            <a:r>
              <a:rPr lang="en-US" sz="1200" dirty="0">
                <a:solidFill>
                  <a:srgbClr val="FFFF00"/>
                </a:solidFill>
              </a:rPr>
              <a:t>Left join: </a:t>
            </a:r>
            <a:r>
              <a:rPr lang="en-US" sz="1200" dirty="0">
                <a:solidFill>
                  <a:schemeClr val="bg1"/>
                </a:solidFill>
              </a:rPr>
              <a:t>$users = DB::table('users')-&gt;</a:t>
            </a:r>
            <a:r>
              <a:rPr lang="en-US" sz="1200" dirty="0" err="1">
                <a:solidFill>
                  <a:schemeClr val="bg1"/>
                </a:solidFill>
              </a:rPr>
              <a:t>leftjoin</a:t>
            </a:r>
            <a:r>
              <a:rPr lang="en-US" sz="1200" dirty="0">
                <a:solidFill>
                  <a:schemeClr val="bg1"/>
                </a:solidFill>
              </a:rPr>
              <a:t>('contacts', 'users.id', '=', '</a:t>
            </a:r>
            <a:r>
              <a:rPr lang="en-US" sz="1200" dirty="0" err="1">
                <a:solidFill>
                  <a:schemeClr val="bg1"/>
                </a:solidFill>
              </a:rPr>
              <a:t>contacts.user_id</a:t>
            </a:r>
            <a:r>
              <a:rPr lang="en-US" sz="1200" dirty="0">
                <a:solidFill>
                  <a:schemeClr val="bg1"/>
                </a:solidFill>
              </a:rPr>
              <a:t>')-&gt;get();</a:t>
            </a:r>
            <a:endParaRPr lang="vi-VN" sz="1200" dirty="0">
              <a:solidFill>
                <a:schemeClr val="bg1"/>
              </a:solidFill>
            </a:endParaRPr>
          </a:p>
        </p:txBody>
      </p:sp>
      <p:sp>
        <p:nvSpPr>
          <p:cNvPr id="7" name="TextBox 6"/>
          <p:cNvSpPr txBox="1"/>
          <p:nvPr/>
        </p:nvSpPr>
        <p:spPr>
          <a:xfrm>
            <a:off x="4458535" y="790419"/>
            <a:ext cx="4598698" cy="276999"/>
          </a:xfrm>
          <a:prstGeom prst="rect">
            <a:avLst/>
          </a:prstGeom>
          <a:noFill/>
        </p:spPr>
        <p:txBody>
          <a:bodyPr wrap="square" rtlCol="0">
            <a:spAutoFit/>
          </a:bodyPr>
          <a:lstStyle/>
          <a:p>
            <a:pPr algn="just"/>
            <a:r>
              <a:rPr lang="vi-VN" sz="1200" dirty="0">
                <a:solidFill>
                  <a:srgbClr val="FFFF00"/>
                </a:solidFill>
              </a:rPr>
              <a:t>GroupBy/having.</a:t>
            </a:r>
            <a:endParaRPr lang="vi-VN" sz="1200" dirty="0">
              <a:solidFill>
                <a:schemeClr val="bg1"/>
              </a:solidFill>
            </a:endParaRPr>
          </a:p>
        </p:txBody>
      </p:sp>
      <p:sp>
        <p:nvSpPr>
          <p:cNvPr id="8" name="TextBox 7"/>
          <p:cNvSpPr txBox="1"/>
          <p:nvPr/>
        </p:nvSpPr>
        <p:spPr>
          <a:xfrm>
            <a:off x="4458535" y="1586192"/>
            <a:ext cx="4598698" cy="276999"/>
          </a:xfrm>
          <a:prstGeom prst="rect">
            <a:avLst/>
          </a:prstGeom>
          <a:noFill/>
        </p:spPr>
        <p:txBody>
          <a:bodyPr wrap="square" rtlCol="0">
            <a:spAutoFit/>
          </a:bodyPr>
          <a:lstStyle/>
          <a:p>
            <a:pPr algn="just"/>
            <a:r>
              <a:rPr lang="vi-VN" sz="1200" dirty="0">
                <a:solidFill>
                  <a:srgbClr val="FFFF00"/>
                </a:solidFill>
              </a:rPr>
              <a:t>Thêm (insert).</a:t>
            </a:r>
            <a:endParaRPr lang="vi-VN" sz="1200" dirty="0">
              <a:solidFill>
                <a:schemeClr val="bg1"/>
              </a:solidFill>
            </a:endParaRPr>
          </a:p>
        </p:txBody>
      </p:sp>
      <p:sp>
        <p:nvSpPr>
          <p:cNvPr id="11" name="TextBox 10"/>
          <p:cNvSpPr txBox="1"/>
          <p:nvPr/>
        </p:nvSpPr>
        <p:spPr>
          <a:xfrm>
            <a:off x="-2" y="2075141"/>
            <a:ext cx="4458534" cy="276999"/>
          </a:xfrm>
          <a:prstGeom prst="rect">
            <a:avLst/>
          </a:prstGeom>
          <a:noFill/>
        </p:spPr>
        <p:txBody>
          <a:bodyPr wrap="square" rtlCol="0">
            <a:spAutoFit/>
          </a:bodyPr>
          <a:lstStyle/>
          <a:p>
            <a:pPr algn="just"/>
            <a:r>
              <a:rPr lang="en-US" sz="1200" dirty="0">
                <a:solidFill>
                  <a:srgbClr val="FFFF00"/>
                </a:solidFill>
              </a:rPr>
              <a:t>Unions.</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5" y="2355246"/>
            <a:ext cx="3570837" cy="837300"/>
          </a:xfrm>
          <a:prstGeom prst="rect">
            <a:avLst/>
          </a:prstGeom>
        </p:spPr>
      </p:pic>
      <p:sp>
        <p:nvSpPr>
          <p:cNvPr id="12" name="TextBox 11"/>
          <p:cNvSpPr txBox="1"/>
          <p:nvPr/>
        </p:nvSpPr>
        <p:spPr>
          <a:xfrm>
            <a:off x="0" y="3223632"/>
            <a:ext cx="4458534" cy="276999"/>
          </a:xfrm>
          <a:prstGeom prst="rect">
            <a:avLst/>
          </a:prstGeom>
          <a:noFill/>
        </p:spPr>
        <p:txBody>
          <a:bodyPr wrap="square" rtlCol="0">
            <a:spAutoFit/>
          </a:bodyPr>
          <a:lstStyle/>
          <a:p>
            <a:pPr algn="just"/>
            <a:r>
              <a:rPr lang="en-US" sz="1200" dirty="0" err="1">
                <a:solidFill>
                  <a:srgbClr val="FFFF00"/>
                </a:solidFill>
              </a:rPr>
              <a:t>OrderBy</a:t>
            </a:r>
            <a:r>
              <a:rPr lang="en-US" sz="1200" dirty="0">
                <a:solidFill>
                  <a:srgbClr val="FFFF00"/>
                </a:solidFill>
              </a:rPr>
              <a:t>.</a:t>
            </a:r>
            <a:endParaRPr lang="vi-VN" sz="1200" dirty="0">
              <a:solidFill>
                <a:schemeClr val="bg1"/>
              </a:solidFill>
            </a:endParaRPr>
          </a:p>
        </p:txBody>
      </p:sp>
      <p:pic>
        <p:nvPicPr>
          <p:cNvPr id="5" name="Picture 4"/>
          <p:cNvPicPr>
            <a:picLocks noChangeAspect="1"/>
          </p:cNvPicPr>
          <p:nvPr/>
        </p:nvPicPr>
        <p:blipFill>
          <a:blip r:embed="rId4"/>
          <a:stretch>
            <a:fillRect/>
          </a:stretch>
        </p:blipFill>
        <p:spPr>
          <a:xfrm>
            <a:off x="82420" y="3487808"/>
            <a:ext cx="2707502" cy="526223"/>
          </a:xfrm>
          <a:prstGeom prst="rect">
            <a:avLst/>
          </a:prstGeom>
        </p:spPr>
      </p:pic>
      <p:sp>
        <p:nvSpPr>
          <p:cNvPr id="14" name="TextBox 13"/>
          <p:cNvSpPr txBox="1"/>
          <p:nvPr/>
        </p:nvSpPr>
        <p:spPr>
          <a:xfrm>
            <a:off x="-5" y="3998152"/>
            <a:ext cx="4458534" cy="276999"/>
          </a:xfrm>
          <a:prstGeom prst="rect">
            <a:avLst/>
          </a:prstGeom>
          <a:noFill/>
        </p:spPr>
        <p:txBody>
          <a:bodyPr wrap="square" rtlCol="0">
            <a:spAutoFit/>
          </a:bodyPr>
          <a:lstStyle/>
          <a:p>
            <a:pPr algn="just"/>
            <a:r>
              <a:rPr lang="en-US" sz="1200" dirty="0">
                <a:solidFill>
                  <a:srgbClr val="FFFF00"/>
                </a:solidFill>
              </a:rPr>
              <a:t>Random.</a:t>
            </a:r>
            <a:endParaRPr lang="vi-VN" sz="1200" dirty="0">
              <a:solidFill>
                <a:schemeClr val="bg1"/>
              </a:solidFill>
            </a:endParaRPr>
          </a:p>
        </p:txBody>
      </p:sp>
      <p:pic>
        <p:nvPicPr>
          <p:cNvPr id="13" name="Picture 12"/>
          <p:cNvPicPr>
            <a:picLocks noChangeAspect="1"/>
          </p:cNvPicPr>
          <p:nvPr/>
        </p:nvPicPr>
        <p:blipFill>
          <a:blip r:embed="rId5"/>
          <a:stretch>
            <a:fillRect/>
          </a:stretch>
        </p:blipFill>
        <p:spPr>
          <a:xfrm>
            <a:off x="82420" y="4277232"/>
            <a:ext cx="2457793" cy="543001"/>
          </a:xfrm>
          <a:prstGeom prst="rect">
            <a:avLst/>
          </a:prstGeom>
        </p:spPr>
      </p:pic>
      <p:pic>
        <p:nvPicPr>
          <p:cNvPr id="15" name="Picture 14"/>
          <p:cNvPicPr>
            <a:picLocks noChangeAspect="1"/>
          </p:cNvPicPr>
          <p:nvPr/>
        </p:nvPicPr>
        <p:blipFill>
          <a:blip r:embed="rId6"/>
          <a:stretch>
            <a:fillRect/>
          </a:stretch>
        </p:blipFill>
        <p:spPr>
          <a:xfrm>
            <a:off x="4572000" y="1014678"/>
            <a:ext cx="2923726" cy="624255"/>
          </a:xfrm>
          <a:prstGeom prst="rect">
            <a:avLst/>
          </a:prstGeom>
        </p:spPr>
      </p:pic>
      <p:pic>
        <p:nvPicPr>
          <p:cNvPr id="16" name="Picture 15"/>
          <p:cNvPicPr>
            <a:picLocks noChangeAspect="1"/>
          </p:cNvPicPr>
          <p:nvPr/>
        </p:nvPicPr>
        <p:blipFill>
          <a:blip r:embed="rId7"/>
          <a:stretch>
            <a:fillRect/>
          </a:stretch>
        </p:blipFill>
        <p:spPr>
          <a:xfrm>
            <a:off x="4511674" y="1895715"/>
            <a:ext cx="3658111" cy="562053"/>
          </a:xfrm>
          <a:prstGeom prst="rect">
            <a:avLst/>
          </a:prstGeom>
        </p:spPr>
      </p:pic>
      <p:sp>
        <p:nvSpPr>
          <p:cNvPr id="18" name="TextBox 17"/>
          <p:cNvSpPr txBox="1"/>
          <p:nvPr/>
        </p:nvSpPr>
        <p:spPr>
          <a:xfrm>
            <a:off x="4458535" y="2445715"/>
            <a:ext cx="4598698" cy="276999"/>
          </a:xfrm>
          <a:prstGeom prst="rect">
            <a:avLst/>
          </a:prstGeom>
          <a:noFill/>
        </p:spPr>
        <p:txBody>
          <a:bodyPr wrap="square" rtlCol="0">
            <a:spAutoFit/>
          </a:bodyPr>
          <a:lstStyle/>
          <a:p>
            <a:pPr algn="just"/>
            <a:r>
              <a:rPr lang="vi-VN" sz="1200" dirty="0">
                <a:solidFill>
                  <a:srgbClr val="FFFF00"/>
                </a:solidFill>
              </a:rPr>
              <a:t>Sửa (update).</a:t>
            </a:r>
            <a:endParaRPr lang="vi-VN" sz="1200" dirty="0">
              <a:solidFill>
                <a:schemeClr val="bg1"/>
              </a:solidFill>
            </a:endParaRPr>
          </a:p>
        </p:txBody>
      </p:sp>
      <p:pic>
        <p:nvPicPr>
          <p:cNvPr id="19" name="Picture 18"/>
          <p:cNvPicPr>
            <a:picLocks noChangeAspect="1"/>
          </p:cNvPicPr>
          <p:nvPr/>
        </p:nvPicPr>
        <p:blipFill>
          <a:blip r:embed="rId8"/>
          <a:stretch>
            <a:fillRect/>
          </a:stretch>
        </p:blipFill>
        <p:spPr>
          <a:xfrm>
            <a:off x="4504994" y="2790551"/>
            <a:ext cx="2781688" cy="571580"/>
          </a:xfrm>
          <a:prstGeom prst="rect">
            <a:avLst/>
          </a:prstGeom>
        </p:spPr>
      </p:pic>
      <p:sp>
        <p:nvSpPr>
          <p:cNvPr id="21" name="TextBox 20"/>
          <p:cNvSpPr txBox="1"/>
          <p:nvPr/>
        </p:nvSpPr>
        <p:spPr>
          <a:xfrm>
            <a:off x="4458529" y="3359863"/>
            <a:ext cx="4598698" cy="276999"/>
          </a:xfrm>
          <a:prstGeom prst="rect">
            <a:avLst/>
          </a:prstGeom>
          <a:noFill/>
        </p:spPr>
        <p:txBody>
          <a:bodyPr wrap="square" rtlCol="0">
            <a:spAutoFit/>
          </a:bodyPr>
          <a:lstStyle/>
          <a:p>
            <a:pPr algn="just"/>
            <a:r>
              <a:rPr lang="vi-VN" sz="1200" dirty="0">
                <a:solidFill>
                  <a:srgbClr val="FFFF00"/>
                </a:solidFill>
              </a:rPr>
              <a:t>Xóa (delete).</a:t>
            </a:r>
            <a:endParaRPr lang="vi-VN" sz="1200" dirty="0">
              <a:solidFill>
                <a:schemeClr val="bg1"/>
              </a:solidFill>
            </a:endParaRPr>
          </a:p>
        </p:txBody>
      </p:sp>
      <p:pic>
        <p:nvPicPr>
          <p:cNvPr id="20" name="Picture 19"/>
          <p:cNvPicPr>
            <a:picLocks noChangeAspect="1"/>
          </p:cNvPicPr>
          <p:nvPr/>
        </p:nvPicPr>
        <p:blipFill>
          <a:blip r:embed="rId9"/>
          <a:stretch>
            <a:fillRect/>
          </a:stretch>
        </p:blipFill>
        <p:spPr>
          <a:xfrm>
            <a:off x="4504994" y="3711958"/>
            <a:ext cx="4163006" cy="562053"/>
          </a:xfrm>
          <a:prstGeom prst="rect">
            <a:avLst/>
          </a:prstGeom>
        </p:spPr>
      </p:pic>
    </p:spTree>
    <p:extLst>
      <p:ext uri="{BB962C8B-B14F-4D97-AF65-F5344CB8AC3E}">
        <p14:creationId xmlns:p14="http://schemas.microsoft.com/office/powerpoint/2010/main" val="307125597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987819" y="482642"/>
            <a:ext cx="8069413"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a:t>
            </a:r>
            <a:r>
              <a:rPr lang="en-US" dirty="0" smtClean="0">
                <a:solidFill>
                  <a:srgbClr val="FFFF00"/>
                </a:solidFill>
              </a:rPr>
              <a:t>LARAVEL- </a:t>
            </a:r>
            <a:r>
              <a:rPr lang="vi-VN" dirty="0">
                <a:solidFill>
                  <a:srgbClr val="FFFF00"/>
                </a:solidFill>
              </a:rPr>
              <a:t>Insert Records (Chèn bản ghi)</a:t>
            </a:r>
            <a:endParaRPr lang="en-US" dirty="0">
              <a:solidFill>
                <a:srgbClr val="FFFF00"/>
              </a:solidFill>
            </a:endParaRPr>
          </a:p>
        </p:txBody>
      </p:sp>
      <p:sp>
        <p:nvSpPr>
          <p:cNvPr id="10" name="TextBox 9"/>
          <p:cNvSpPr txBox="1"/>
          <p:nvPr/>
        </p:nvSpPr>
        <p:spPr>
          <a:xfrm>
            <a:off x="-1" y="810976"/>
            <a:ext cx="4458535" cy="646331"/>
          </a:xfrm>
          <a:prstGeom prst="rect">
            <a:avLst/>
          </a:prstGeom>
          <a:noFill/>
        </p:spPr>
        <p:txBody>
          <a:bodyPr wrap="square" rtlCol="0">
            <a:spAutoFit/>
          </a:bodyPr>
          <a:lstStyle/>
          <a:p>
            <a:pPr algn="just"/>
            <a:r>
              <a:rPr lang="vi-VN" sz="1200" dirty="0">
                <a:solidFill>
                  <a:srgbClr val="FFFF00"/>
                </a:solidFill>
              </a:rPr>
              <a:t>Chúng ta có thể chèn bản ghi bằng cách sử dụng Facade  DB với phương thức chèn. Cú pháp của phương thức insert như trong bảng sau.</a:t>
            </a:r>
            <a:endParaRPr lang="vi-VN" sz="1200" dirty="0">
              <a:solidFill>
                <a:schemeClr val="bg1"/>
              </a:solidFill>
            </a:endParaRPr>
          </a:p>
        </p:txBody>
      </p:sp>
      <p:sp>
        <p:nvSpPr>
          <p:cNvPr id="8" name="TextBox 7"/>
          <p:cNvSpPr txBox="1"/>
          <p:nvPr/>
        </p:nvSpPr>
        <p:spPr>
          <a:xfrm>
            <a:off x="4458535" y="1586192"/>
            <a:ext cx="4598698" cy="461665"/>
          </a:xfrm>
          <a:prstGeom prst="rect">
            <a:avLst/>
          </a:prstGeom>
          <a:noFill/>
        </p:spPr>
        <p:txBody>
          <a:bodyPr wrap="square" rtlCol="0">
            <a:spAutoFit/>
          </a:bodyPr>
          <a:lstStyle/>
          <a:p>
            <a:pPr algn="just"/>
            <a:r>
              <a:rPr lang="vi-VN" sz="1200" dirty="0">
                <a:solidFill>
                  <a:srgbClr val="FFFF00"/>
                </a:solidFill>
              </a:rPr>
              <a:t>3. Chèn Nhiều Bản Ghi: </a:t>
            </a:r>
            <a:r>
              <a:rPr lang="vi-VN" sz="1200" dirty="0">
                <a:solidFill>
                  <a:schemeClr val="bg1"/>
                </a:solidFill>
              </a:rPr>
              <a:t>chúng ta  có thể chèn nhiều bản ghi cùng lúc bằng cách truyền vào một mảng các bản ghi.</a:t>
            </a:r>
          </a:p>
        </p:txBody>
      </p:sp>
      <p:sp>
        <p:nvSpPr>
          <p:cNvPr id="12" name="TextBox 11"/>
          <p:cNvSpPr txBox="1"/>
          <p:nvPr/>
        </p:nvSpPr>
        <p:spPr>
          <a:xfrm>
            <a:off x="-5" y="2831474"/>
            <a:ext cx="4458534" cy="646331"/>
          </a:xfrm>
          <a:prstGeom prst="rect">
            <a:avLst/>
          </a:prstGeom>
          <a:noFill/>
        </p:spPr>
        <p:txBody>
          <a:bodyPr wrap="square" rtlCol="0">
            <a:spAutoFit/>
          </a:bodyPr>
          <a:lstStyle/>
          <a:p>
            <a:pPr algn="just"/>
            <a:r>
              <a:rPr lang="vi-VN" sz="1200" dirty="0">
                <a:solidFill>
                  <a:srgbClr val="FFFF00"/>
                </a:solidFill>
              </a:rPr>
              <a:t>1. Sử Dụng Eloquent ORM: </a:t>
            </a:r>
            <a:r>
              <a:rPr lang="vi-VN" sz="1200" dirty="0">
                <a:solidFill>
                  <a:schemeClr val="bg1"/>
                </a:solidFill>
              </a:rPr>
              <a:t>Eloquent là một ORM mạnh mẽ và dễ sử dụng của Laravel, cho phép chúng ta làm việc với cơ sở dữ liệu bằng cách sử dụng các model</a:t>
            </a:r>
          </a:p>
        </p:txBody>
      </p:sp>
      <p:sp>
        <p:nvSpPr>
          <p:cNvPr id="21" name="TextBox 20"/>
          <p:cNvSpPr txBox="1"/>
          <p:nvPr/>
        </p:nvSpPr>
        <p:spPr>
          <a:xfrm>
            <a:off x="4458529" y="3359863"/>
            <a:ext cx="4598698" cy="646331"/>
          </a:xfrm>
          <a:prstGeom prst="rect">
            <a:avLst/>
          </a:prstGeom>
          <a:noFill/>
        </p:spPr>
        <p:txBody>
          <a:bodyPr wrap="square" rtlCol="0">
            <a:spAutoFit/>
          </a:bodyPr>
          <a:lstStyle/>
          <a:p>
            <a:pPr algn="just"/>
            <a:r>
              <a:rPr lang="vi-VN" sz="1200" dirty="0">
                <a:solidFill>
                  <a:srgbClr val="FFFF00"/>
                </a:solidFill>
              </a:rPr>
              <a:t>4. Chèn Bản Ghi Với Timestamps: </a:t>
            </a:r>
            <a:r>
              <a:rPr lang="vi-VN" sz="1200" dirty="0">
                <a:solidFill>
                  <a:schemeClr val="bg1"/>
                </a:solidFill>
              </a:rPr>
              <a:t>Nếu muốn tự động cập nhật các cột created_at và updated_at, bạn có thể sử dụng Eloquent ORM.</a:t>
            </a:r>
          </a:p>
        </p:txBody>
      </p:sp>
      <p:pic>
        <p:nvPicPr>
          <p:cNvPr id="2" name="Picture 1"/>
          <p:cNvPicPr>
            <a:picLocks noChangeAspect="1"/>
          </p:cNvPicPr>
          <p:nvPr/>
        </p:nvPicPr>
        <p:blipFill>
          <a:blip r:embed="rId3"/>
          <a:stretch>
            <a:fillRect/>
          </a:stretch>
        </p:blipFill>
        <p:spPr>
          <a:xfrm>
            <a:off x="82420" y="1457307"/>
            <a:ext cx="4057268" cy="1302970"/>
          </a:xfrm>
          <a:prstGeom prst="rect">
            <a:avLst/>
          </a:prstGeom>
        </p:spPr>
      </p:pic>
      <p:pic>
        <p:nvPicPr>
          <p:cNvPr id="9" name="Picture 8"/>
          <p:cNvPicPr>
            <a:picLocks noChangeAspect="1"/>
          </p:cNvPicPr>
          <p:nvPr/>
        </p:nvPicPr>
        <p:blipFill>
          <a:blip r:embed="rId4"/>
          <a:stretch>
            <a:fillRect/>
          </a:stretch>
        </p:blipFill>
        <p:spPr>
          <a:xfrm>
            <a:off x="82420" y="3477805"/>
            <a:ext cx="2387127" cy="692815"/>
          </a:xfrm>
          <a:prstGeom prst="rect">
            <a:avLst/>
          </a:prstGeom>
        </p:spPr>
      </p:pic>
      <p:sp>
        <p:nvSpPr>
          <p:cNvPr id="23" name="TextBox 22"/>
          <p:cNvSpPr txBox="1"/>
          <p:nvPr/>
        </p:nvSpPr>
        <p:spPr>
          <a:xfrm>
            <a:off x="-5" y="4109469"/>
            <a:ext cx="4458534" cy="646331"/>
          </a:xfrm>
          <a:prstGeom prst="rect">
            <a:avLst/>
          </a:prstGeom>
          <a:noFill/>
        </p:spPr>
        <p:txBody>
          <a:bodyPr wrap="square" rtlCol="0">
            <a:spAutoFit/>
          </a:bodyPr>
          <a:lstStyle/>
          <a:p>
            <a:pPr algn="just"/>
            <a:r>
              <a:rPr lang="vi-VN" sz="1200" dirty="0">
                <a:solidFill>
                  <a:srgbClr val="FFFF00"/>
                </a:solidFill>
              </a:rPr>
              <a:t>2. Sử Dụng Query Builder: </a:t>
            </a:r>
            <a:r>
              <a:rPr lang="vi-VN" sz="1200" dirty="0">
                <a:solidFill>
                  <a:schemeClr val="bg1"/>
                </a:solidFill>
              </a:rPr>
              <a:t>Query Builder là một công cụ mạnh mẽ của Laravel cho phép chúng ta tạo và thực thi các câu lệnh SQL một cách linh hoạt và hiệu quả.</a:t>
            </a:r>
          </a:p>
        </p:txBody>
      </p:sp>
      <p:pic>
        <p:nvPicPr>
          <p:cNvPr id="17" name="Picture 16"/>
          <p:cNvPicPr>
            <a:picLocks noChangeAspect="1"/>
          </p:cNvPicPr>
          <p:nvPr/>
        </p:nvPicPr>
        <p:blipFill>
          <a:blip r:embed="rId5"/>
          <a:stretch>
            <a:fillRect/>
          </a:stretch>
        </p:blipFill>
        <p:spPr>
          <a:xfrm>
            <a:off x="4540955" y="763077"/>
            <a:ext cx="2307885" cy="874709"/>
          </a:xfrm>
          <a:prstGeom prst="rect">
            <a:avLst/>
          </a:prstGeom>
        </p:spPr>
      </p:pic>
      <p:pic>
        <p:nvPicPr>
          <p:cNvPr id="24" name="Picture 23"/>
          <p:cNvPicPr>
            <a:picLocks noChangeAspect="1"/>
          </p:cNvPicPr>
          <p:nvPr/>
        </p:nvPicPr>
        <p:blipFill>
          <a:blip r:embed="rId6"/>
          <a:stretch>
            <a:fillRect/>
          </a:stretch>
        </p:blipFill>
        <p:spPr>
          <a:xfrm>
            <a:off x="4540950" y="2033588"/>
            <a:ext cx="1898874" cy="1326275"/>
          </a:xfrm>
          <a:prstGeom prst="rect">
            <a:avLst/>
          </a:prstGeom>
        </p:spPr>
      </p:pic>
      <p:pic>
        <p:nvPicPr>
          <p:cNvPr id="25" name="Picture 24"/>
          <p:cNvPicPr>
            <a:picLocks noChangeAspect="1"/>
          </p:cNvPicPr>
          <p:nvPr/>
        </p:nvPicPr>
        <p:blipFill>
          <a:blip r:embed="rId7"/>
          <a:stretch>
            <a:fillRect/>
          </a:stretch>
        </p:blipFill>
        <p:spPr>
          <a:xfrm>
            <a:off x="4573071" y="4039214"/>
            <a:ext cx="3277057" cy="990738"/>
          </a:xfrm>
          <a:prstGeom prst="rect">
            <a:avLst/>
          </a:prstGeom>
        </p:spPr>
      </p:pic>
    </p:spTree>
    <p:extLst>
      <p:ext uri="{BB962C8B-B14F-4D97-AF65-F5344CB8AC3E}">
        <p14:creationId xmlns:p14="http://schemas.microsoft.com/office/powerpoint/2010/main" val="81663398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987819" y="482642"/>
            <a:ext cx="8069413"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LARAVEL- Retrieve Records (</a:t>
            </a:r>
            <a:r>
              <a:rPr lang="en-US" dirty="0" err="1">
                <a:solidFill>
                  <a:srgbClr val="FFFF00"/>
                </a:solidFill>
              </a:rPr>
              <a:t>Truy</a:t>
            </a:r>
            <a:r>
              <a:rPr lang="en-US" dirty="0">
                <a:solidFill>
                  <a:srgbClr val="FFFF00"/>
                </a:solidFill>
              </a:rPr>
              <a:t> </a:t>
            </a:r>
            <a:r>
              <a:rPr lang="en-US" dirty="0" err="1">
                <a:solidFill>
                  <a:srgbClr val="FFFF00"/>
                </a:solidFill>
              </a:rPr>
              <a:t>xuất</a:t>
            </a:r>
            <a:r>
              <a:rPr lang="en-US" dirty="0">
                <a:solidFill>
                  <a:srgbClr val="FFFF00"/>
                </a:solidFill>
              </a:rPr>
              <a:t> </a:t>
            </a:r>
            <a:r>
              <a:rPr lang="en-US" dirty="0" err="1">
                <a:solidFill>
                  <a:srgbClr val="FFFF00"/>
                </a:solidFill>
              </a:rPr>
              <a:t>bản</a:t>
            </a:r>
            <a:r>
              <a:rPr lang="en-US" dirty="0">
                <a:solidFill>
                  <a:srgbClr val="FFFF00"/>
                </a:solidFill>
              </a:rPr>
              <a:t> </a:t>
            </a:r>
            <a:r>
              <a:rPr lang="en-US" dirty="0" err="1">
                <a:solidFill>
                  <a:srgbClr val="FFFF00"/>
                </a:solidFill>
              </a:rPr>
              <a:t>ghi</a:t>
            </a:r>
            <a:r>
              <a:rPr lang="en-US" dirty="0">
                <a:solidFill>
                  <a:srgbClr val="FFFF00"/>
                </a:solidFill>
              </a:rPr>
              <a:t>)</a:t>
            </a:r>
            <a:endParaRPr lang="en-US" dirty="0">
              <a:solidFill>
                <a:srgbClr val="FFFF00"/>
              </a:solidFill>
            </a:endParaRPr>
          </a:p>
        </p:txBody>
      </p:sp>
      <p:sp>
        <p:nvSpPr>
          <p:cNvPr id="10" name="TextBox 9"/>
          <p:cNvSpPr txBox="1"/>
          <p:nvPr/>
        </p:nvSpPr>
        <p:spPr>
          <a:xfrm>
            <a:off x="-1" y="810976"/>
            <a:ext cx="4458535" cy="646331"/>
          </a:xfrm>
          <a:prstGeom prst="rect">
            <a:avLst/>
          </a:prstGeom>
          <a:noFill/>
        </p:spPr>
        <p:txBody>
          <a:bodyPr wrap="square" rtlCol="0">
            <a:spAutoFit/>
          </a:bodyPr>
          <a:lstStyle/>
          <a:p>
            <a:pPr algn="just"/>
            <a:r>
              <a:rPr lang="vi-VN" sz="1200" dirty="0">
                <a:solidFill>
                  <a:srgbClr val="FFFF00"/>
                </a:solidFill>
              </a:rPr>
              <a:t>Sử Dụng Eloquent ORM: </a:t>
            </a:r>
            <a:r>
              <a:rPr lang="vi-VN" sz="1200" dirty="0">
                <a:solidFill>
                  <a:schemeClr val="bg1"/>
                </a:solidFill>
              </a:rPr>
              <a:t>Eloquent là một ORM mạnh mẽ của Laravel, cho phép tương tác với cơ sở dữ liệu thông qua các model.</a:t>
            </a:r>
          </a:p>
        </p:txBody>
      </p:sp>
      <p:sp>
        <p:nvSpPr>
          <p:cNvPr id="8" name="TextBox 7"/>
          <p:cNvSpPr txBox="1"/>
          <p:nvPr/>
        </p:nvSpPr>
        <p:spPr>
          <a:xfrm>
            <a:off x="4371671" y="823439"/>
            <a:ext cx="4598698" cy="2308324"/>
          </a:xfrm>
          <a:prstGeom prst="rect">
            <a:avLst/>
          </a:prstGeom>
          <a:noFill/>
        </p:spPr>
        <p:txBody>
          <a:bodyPr wrap="square" rtlCol="0">
            <a:spAutoFit/>
          </a:bodyPr>
          <a:lstStyle/>
          <a:p>
            <a:pPr algn="just"/>
            <a:r>
              <a:rPr lang="vi-VN" sz="1200" dirty="0">
                <a:solidFill>
                  <a:srgbClr val="FFFF00"/>
                </a:solidFill>
              </a:rPr>
              <a:t>Sử Dụng Query Builder</a:t>
            </a:r>
            <a:r>
              <a:rPr lang="vi-VN" sz="1200" dirty="0">
                <a:solidFill>
                  <a:schemeClr val="bg1"/>
                </a:solidFill>
              </a:rPr>
              <a:t>: Query Builder là một công cụ linh hoạt cho phép xây dựng và thực thi các câu lệnh SQL trực tiếp.</a:t>
            </a:r>
          </a:p>
          <a:p>
            <a:pPr algn="just"/>
            <a:r>
              <a:rPr lang="vi-VN" sz="1200" dirty="0">
                <a:solidFill>
                  <a:srgbClr val="FFFF00"/>
                </a:solidFill>
              </a:rPr>
              <a:t>Truy xuất tất cả bản ghi: </a:t>
            </a:r>
          </a:p>
          <a:p>
            <a:pPr algn="just"/>
            <a:r>
              <a:rPr lang="vi-VN" sz="1200" dirty="0">
                <a:solidFill>
                  <a:schemeClr val="bg1"/>
                </a:solidFill>
              </a:rPr>
              <a:t>$users = DB::table('users')-&gt;get();</a:t>
            </a:r>
          </a:p>
          <a:p>
            <a:pPr algn="just"/>
            <a:r>
              <a:rPr lang="vi-VN" sz="1200" dirty="0">
                <a:solidFill>
                  <a:srgbClr val="FFFF00"/>
                </a:solidFill>
              </a:rPr>
              <a:t>Truy xuất bản ghi theo điều kiện:</a:t>
            </a:r>
          </a:p>
          <a:p>
            <a:pPr algn="just"/>
            <a:r>
              <a:rPr lang="vi-VN" sz="1200" dirty="0">
                <a:solidFill>
                  <a:schemeClr val="bg1"/>
                </a:solidFill>
              </a:rPr>
              <a:t>$activeUsers = DB::table('users')-&gt;where('active', 1)-&gt;get();</a:t>
            </a:r>
          </a:p>
          <a:p>
            <a:pPr algn="just"/>
            <a:r>
              <a:rPr lang="vi-VN" sz="1200" dirty="0">
                <a:solidFill>
                  <a:srgbClr val="FFFF00"/>
                </a:solidFill>
              </a:rPr>
              <a:t>Truy xuất bản ghi đầu tiên theo điều kiện:</a:t>
            </a:r>
          </a:p>
          <a:p>
            <a:pPr algn="just"/>
            <a:r>
              <a:rPr lang="vi-VN" sz="1200" dirty="0">
                <a:solidFill>
                  <a:schemeClr val="bg1"/>
                </a:solidFill>
              </a:rPr>
              <a:t>$user = DB::table('users')-&gt;where('email', 'john@example.com')-&gt;first();</a:t>
            </a:r>
          </a:p>
          <a:p>
            <a:pPr algn="just"/>
            <a:r>
              <a:rPr lang="vi-VN" sz="1200" dirty="0">
                <a:solidFill>
                  <a:srgbClr val="FFFF00"/>
                </a:solidFill>
              </a:rPr>
              <a:t>Truy xuất bản ghi theo ID:</a:t>
            </a:r>
          </a:p>
          <a:p>
            <a:pPr algn="just"/>
            <a:r>
              <a:rPr lang="vi-VN" sz="1200" dirty="0">
                <a:solidFill>
                  <a:schemeClr val="bg1"/>
                </a:solidFill>
              </a:rPr>
              <a:t>$user = DB::table('users')-&gt;find(1);</a:t>
            </a:r>
          </a:p>
          <a:p>
            <a:pPr algn="just"/>
            <a:endParaRPr lang="vi-VN" sz="1200" dirty="0">
              <a:solidFill>
                <a:srgbClr val="FFFF00"/>
              </a:solidFill>
            </a:endParaRPr>
          </a:p>
        </p:txBody>
      </p:sp>
      <p:sp>
        <p:nvSpPr>
          <p:cNvPr id="12" name="TextBox 11"/>
          <p:cNvSpPr txBox="1"/>
          <p:nvPr/>
        </p:nvSpPr>
        <p:spPr>
          <a:xfrm>
            <a:off x="-5" y="1401526"/>
            <a:ext cx="4458534" cy="646331"/>
          </a:xfrm>
          <a:prstGeom prst="rect">
            <a:avLst/>
          </a:prstGeom>
          <a:noFill/>
        </p:spPr>
        <p:txBody>
          <a:bodyPr wrap="square" rtlCol="0">
            <a:spAutoFit/>
          </a:bodyPr>
          <a:lstStyle/>
          <a:p>
            <a:pPr algn="just"/>
            <a:r>
              <a:rPr lang="vi-VN" sz="1200" dirty="0">
                <a:solidFill>
                  <a:srgbClr val="FFFF00"/>
                </a:solidFill>
              </a:rPr>
              <a:t>1. Sử Dụng Eloquent ORM: </a:t>
            </a:r>
            <a:r>
              <a:rPr lang="vi-VN" sz="1200" dirty="0">
                <a:solidFill>
                  <a:schemeClr val="bg1"/>
                </a:solidFill>
              </a:rPr>
              <a:t>Eloquent là một ORM mạnh mẽ và dễ sử dụng của Laravel, cho phép chúng ta làm việc với cơ sở dữ liệu bằng cách sử dụng các model</a:t>
            </a:r>
          </a:p>
        </p:txBody>
      </p:sp>
      <p:sp>
        <p:nvSpPr>
          <p:cNvPr id="23" name="TextBox 22"/>
          <p:cNvSpPr txBox="1"/>
          <p:nvPr/>
        </p:nvSpPr>
        <p:spPr>
          <a:xfrm>
            <a:off x="0" y="2057528"/>
            <a:ext cx="4458534" cy="1569660"/>
          </a:xfrm>
          <a:prstGeom prst="rect">
            <a:avLst/>
          </a:prstGeom>
          <a:noFill/>
        </p:spPr>
        <p:txBody>
          <a:bodyPr wrap="square" rtlCol="0">
            <a:spAutoFit/>
          </a:bodyPr>
          <a:lstStyle/>
          <a:p>
            <a:pPr algn="just"/>
            <a:r>
              <a:rPr lang="vi-VN" sz="1200" dirty="0">
                <a:solidFill>
                  <a:srgbClr val="FFFF00"/>
                </a:solidFill>
              </a:rPr>
              <a:t>Truy xuất tất cả bản ghi: </a:t>
            </a:r>
            <a:r>
              <a:rPr lang="vi-VN" sz="1200" dirty="0">
                <a:solidFill>
                  <a:schemeClr val="bg1"/>
                </a:solidFill>
              </a:rPr>
              <a:t>$users = User::all();</a:t>
            </a:r>
          </a:p>
          <a:p>
            <a:pPr algn="just"/>
            <a:r>
              <a:rPr lang="vi-VN" sz="1200" dirty="0">
                <a:solidFill>
                  <a:srgbClr val="FFFF00"/>
                </a:solidFill>
              </a:rPr>
              <a:t>Truy xuất bản ghi theo điều kiện: </a:t>
            </a:r>
            <a:endParaRPr lang="en-US" sz="1200" dirty="0" smtClean="0">
              <a:solidFill>
                <a:srgbClr val="FFFF00"/>
              </a:solidFill>
            </a:endParaRPr>
          </a:p>
          <a:p>
            <a:pPr algn="just"/>
            <a:r>
              <a:rPr lang="vi-VN" sz="1200" dirty="0" smtClean="0">
                <a:solidFill>
                  <a:schemeClr val="bg1"/>
                </a:solidFill>
              </a:rPr>
              <a:t>$</a:t>
            </a:r>
            <a:r>
              <a:rPr lang="vi-VN" sz="1200" dirty="0">
                <a:solidFill>
                  <a:schemeClr val="bg1"/>
                </a:solidFill>
              </a:rPr>
              <a:t>activeUsers = User::where('active', 1)-&gt;get();</a:t>
            </a:r>
          </a:p>
          <a:p>
            <a:pPr algn="just"/>
            <a:r>
              <a:rPr lang="vi-VN" sz="1200" dirty="0">
                <a:solidFill>
                  <a:srgbClr val="FFFF00"/>
                </a:solidFill>
              </a:rPr>
              <a:t>Truy xuất bản ghi đầu tiên theo điều kiện: </a:t>
            </a:r>
            <a:endParaRPr lang="en-US" sz="1200" dirty="0" smtClean="0">
              <a:solidFill>
                <a:srgbClr val="FFFF00"/>
              </a:solidFill>
            </a:endParaRPr>
          </a:p>
          <a:p>
            <a:pPr algn="just"/>
            <a:r>
              <a:rPr lang="vi-VN" sz="1200" dirty="0" smtClean="0">
                <a:solidFill>
                  <a:srgbClr val="FFFF00"/>
                </a:solidFill>
              </a:rPr>
              <a:t>$</a:t>
            </a:r>
            <a:r>
              <a:rPr lang="vi-VN" sz="1200" dirty="0">
                <a:solidFill>
                  <a:schemeClr val="bg1"/>
                </a:solidFill>
              </a:rPr>
              <a:t>user = User::where('email', 'john@example.com')-&gt;first();</a:t>
            </a:r>
          </a:p>
          <a:p>
            <a:pPr algn="just"/>
            <a:r>
              <a:rPr lang="vi-VN" sz="1200" dirty="0">
                <a:solidFill>
                  <a:srgbClr val="FFFF00"/>
                </a:solidFill>
              </a:rPr>
              <a:t>Truy xuất bản ghi theo ID</a:t>
            </a:r>
            <a:r>
              <a:rPr lang="vi-VN" sz="1200" dirty="0">
                <a:solidFill>
                  <a:schemeClr val="bg1"/>
                </a:solidFill>
              </a:rPr>
              <a:t>: $user = User::find(1);</a:t>
            </a:r>
          </a:p>
          <a:p>
            <a:pPr algn="just"/>
            <a:r>
              <a:rPr lang="vi-VN" sz="1200" dirty="0">
                <a:solidFill>
                  <a:srgbClr val="FFFF00"/>
                </a:solidFill>
              </a:rPr>
              <a:t>Truy xuất bản ghi với quan hệ: </a:t>
            </a:r>
            <a:endParaRPr lang="en-US" sz="1200" dirty="0" smtClean="0">
              <a:solidFill>
                <a:srgbClr val="FFFF00"/>
              </a:solidFill>
            </a:endParaRPr>
          </a:p>
          <a:p>
            <a:pPr algn="just"/>
            <a:r>
              <a:rPr lang="vi-VN" sz="1200" dirty="0" smtClean="0">
                <a:solidFill>
                  <a:schemeClr val="bg1"/>
                </a:solidFill>
              </a:rPr>
              <a:t>$</a:t>
            </a:r>
            <a:r>
              <a:rPr lang="vi-VN" sz="1200" dirty="0">
                <a:solidFill>
                  <a:schemeClr val="bg1"/>
                </a:solidFill>
              </a:rPr>
              <a:t>user = User::with('posts')-&gt;find(1);</a:t>
            </a:r>
          </a:p>
        </p:txBody>
      </p:sp>
    </p:spTree>
    <p:extLst>
      <p:ext uri="{BB962C8B-B14F-4D97-AF65-F5344CB8AC3E}">
        <p14:creationId xmlns:p14="http://schemas.microsoft.com/office/powerpoint/2010/main" val="253823163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240281" y="482642"/>
            <a:ext cx="8816952"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LARAVEL- </a:t>
            </a:r>
            <a:r>
              <a:rPr lang="en-US" dirty="0" err="1">
                <a:solidFill>
                  <a:srgbClr val="FFFF00"/>
                </a:solidFill>
              </a:rPr>
              <a:t>Laravel</a:t>
            </a:r>
            <a:r>
              <a:rPr lang="en-US" dirty="0">
                <a:solidFill>
                  <a:srgbClr val="FFFF00"/>
                </a:solidFill>
              </a:rPr>
              <a:t> Database - Update Records (</a:t>
            </a:r>
            <a:r>
              <a:rPr lang="en-US" dirty="0" err="1">
                <a:solidFill>
                  <a:srgbClr val="FFFF00"/>
                </a:solidFill>
              </a:rPr>
              <a:t>Cập</a:t>
            </a:r>
            <a:r>
              <a:rPr lang="en-US" dirty="0">
                <a:solidFill>
                  <a:srgbClr val="FFFF00"/>
                </a:solidFill>
              </a:rPr>
              <a:t> </a:t>
            </a:r>
            <a:r>
              <a:rPr lang="en-US" dirty="0" err="1">
                <a:solidFill>
                  <a:srgbClr val="FFFF00"/>
                </a:solidFill>
              </a:rPr>
              <a:t>nhật</a:t>
            </a:r>
            <a:r>
              <a:rPr lang="en-US" dirty="0">
                <a:solidFill>
                  <a:srgbClr val="FFFF00"/>
                </a:solidFill>
              </a:rPr>
              <a:t> </a:t>
            </a:r>
            <a:r>
              <a:rPr lang="en-US" dirty="0" err="1">
                <a:solidFill>
                  <a:srgbClr val="FFFF00"/>
                </a:solidFill>
              </a:rPr>
              <a:t>bản</a:t>
            </a:r>
            <a:r>
              <a:rPr lang="en-US" dirty="0">
                <a:solidFill>
                  <a:srgbClr val="FFFF00"/>
                </a:solidFill>
              </a:rPr>
              <a:t> </a:t>
            </a:r>
            <a:r>
              <a:rPr lang="en-US" dirty="0" err="1">
                <a:solidFill>
                  <a:srgbClr val="FFFF00"/>
                </a:solidFill>
              </a:rPr>
              <a:t>ghi</a:t>
            </a:r>
            <a:r>
              <a:rPr lang="en-US" dirty="0">
                <a:solidFill>
                  <a:srgbClr val="FFFF00"/>
                </a:solidFill>
              </a:rPr>
              <a:t>)</a:t>
            </a:r>
            <a:endParaRPr lang="en-US" dirty="0">
              <a:solidFill>
                <a:srgbClr val="FFFF00"/>
              </a:solidFill>
            </a:endParaRPr>
          </a:p>
        </p:txBody>
      </p:sp>
      <p:sp>
        <p:nvSpPr>
          <p:cNvPr id="10" name="TextBox 9"/>
          <p:cNvSpPr txBox="1"/>
          <p:nvPr/>
        </p:nvSpPr>
        <p:spPr>
          <a:xfrm>
            <a:off x="1" y="1159751"/>
            <a:ext cx="4458535" cy="646331"/>
          </a:xfrm>
          <a:prstGeom prst="rect">
            <a:avLst/>
          </a:prstGeom>
          <a:noFill/>
        </p:spPr>
        <p:txBody>
          <a:bodyPr wrap="square" rtlCol="0">
            <a:spAutoFit/>
          </a:bodyPr>
          <a:lstStyle/>
          <a:p>
            <a:pPr algn="just"/>
            <a:r>
              <a:rPr lang="vi-VN" sz="1200" dirty="0">
                <a:solidFill>
                  <a:srgbClr val="FFFF00"/>
                </a:solidFill>
              </a:rPr>
              <a:t>Cập nhật bản ghi thông qua instance model: </a:t>
            </a:r>
            <a:r>
              <a:rPr lang="vi-VN" sz="1200" dirty="0">
                <a:solidFill>
                  <a:schemeClr val="bg1"/>
                </a:solidFill>
              </a:rPr>
              <a:t>Để cập nhật bản ghi thông qua một instance của model, có thể truy xuất và chỉnh sửa trực tiếp các thuộc tính của model đó.</a:t>
            </a:r>
          </a:p>
        </p:txBody>
      </p:sp>
      <p:pic>
        <p:nvPicPr>
          <p:cNvPr id="2" name="Picture 1"/>
          <p:cNvPicPr>
            <a:picLocks noChangeAspect="1"/>
          </p:cNvPicPr>
          <p:nvPr/>
        </p:nvPicPr>
        <p:blipFill>
          <a:blip r:embed="rId3"/>
          <a:stretch>
            <a:fillRect/>
          </a:stretch>
        </p:blipFill>
        <p:spPr>
          <a:xfrm>
            <a:off x="77538" y="1806082"/>
            <a:ext cx="2512152" cy="963565"/>
          </a:xfrm>
          <a:prstGeom prst="rect">
            <a:avLst/>
          </a:prstGeom>
        </p:spPr>
      </p:pic>
      <p:sp>
        <p:nvSpPr>
          <p:cNvPr id="9" name="TextBox 8"/>
          <p:cNvSpPr txBox="1"/>
          <p:nvPr/>
        </p:nvSpPr>
        <p:spPr>
          <a:xfrm>
            <a:off x="0" y="2769647"/>
            <a:ext cx="4458535" cy="830997"/>
          </a:xfrm>
          <a:prstGeom prst="rect">
            <a:avLst/>
          </a:prstGeom>
          <a:noFill/>
        </p:spPr>
        <p:txBody>
          <a:bodyPr wrap="square" rtlCol="0">
            <a:spAutoFit/>
          </a:bodyPr>
          <a:lstStyle/>
          <a:p>
            <a:pPr algn="just"/>
            <a:r>
              <a:rPr lang="vi-VN" sz="1200" dirty="0">
                <a:solidFill>
                  <a:srgbClr val="FFFF00"/>
                </a:solidFill>
              </a:rPr>
              <a:t>Cập nhật bản ghi dựa trên điều kiện: </a:t>
            </a:r>
            <a:r>
              <a:rPr lang="vi-VN" sz="1200" dirty="0">
                <a:solidFill>
                  <a:schemeClr val="bg1"/>
                </a:solidFill>
              </a:rPr>
              <a:t>Ngoài việc cập nhật bản ghi qua instance model, cũng có thể cập nhật nhiều bản ghi cùng lúc dựa trên điều kiện sử dụng phương thức where() và update().</a:t>
            </a:r>
          </a:p>
        </p:txBody>
      </p:sp>
      <p:pic>
        <p:nvPicPr>
          <p:cNvPr id="3" name="Picture 2"/>
          <p:cNvPicPr>
            <a:picLocks noChangeAspect="1"/>
          </p:cNvPicPr>
          <p:nvPr/>
        </p:nvPicPr>
        <p:blipFill>
          <a:blip r:embed="rId4"/>
          <a:stretch>
            <a:fillRect/>
          </a:stretch>
        </p:blipFill>
        <p:spPr>
          <a:xfrm>
            <a:off x="77538" y="3600644"/>
            <a:ext cx="3315163" cy="400106"/>
          </a:xfrm>
          <a:prstGeom prst="rect">
            <a:avLst/>
          </a:prstGeom>
        </p:spPr>
      </p:pic>
      <p:sp>
        <p:nvSpPr>
          <p:cNvPr id="11" name="TextBox 10"/>
          <p:cNvSpPr txBox="1"/>
          <p:nvPr/>
        </p:nvSpPr>
        <p:spPr>
          <a:xfrm>
            <a:off x="0" y="882752"/>
            <a:ext cx="4458535" cy="276999"/>
          </a:xfrm>
          <a:prstGeom prst="rect">
            <a:avLst/>
          </a:prstGeom>
          <a:noFill/>
        </p:spPr>
        <p:txBody>
          <a:bodyPr wrap="square" rtlCol="0">
            <a:spAutoFit/>
          </a:bodyPr>
          <a:lstStyle/>
          <a:p>
            <a:pPr algn="just"/>
            <a:r>
              <a:rPr lang="vi-VN" sz="1200" dirty="0">
                <a:solidFill>
                  <a:srgbClr val="FFFF00"/>
                </a:solidFill>
              </a:rPr>
              <a:t>Sử Dụng Eloquent ORM</a:t>
            </a:r>
            <a:endParaRPr lang="vi-VN" sz="1200" dirty="0">
              <a:solidFill>
                <a:schemeClr val="bg1"/>
              </a:solidFill>
            </a:endParaRPr>
          </a:p>
        </p:txBody>
      </p:sp>
      <p:sp>
        <p:nvSpPr>
          <p:cNvPr id="13" name="TextBox 12"/>
          <p:cNvSpPr txBox="1"/>
          <p:nvPr/>
        </p:nvSpPr>
        <p:spPr>
          <a:xfrm>
            <a:off x="4458535" y="882752"/>
            <a:ext cx="4458535" cy="276999"/>
          </a:xfrm>
          <a:prstGeom prst="rect">
            <a:avLst/>
          </a:prstGeom>
          <a:noFill/>
        </p:spPr>
        <p:txBody>
          <a:bodyPr wrap="square" rtlCol="0">
            <a:spAutoFit/>
          </a:bodyPr>
          <a:lstStyle/>
          <a:p>
            <a:pPr algn="just"/>
            <a:r>
              <a:rPr lang="vi-VN" sz="1200" dirty="0">
                <a:solidFill>
                  <a:srgbClr val="FFFF00"/>
                </a:solidFill>
              </a:rPr>
              <a:t>Sử Dụng Query Builder</a:t>
            </a:r>
            <a:endParaRPr lang="vi-VN" sz="1200" dirty="0">
              <a:solidFill>
                <a:schemeClr val="bg1"/>
              </a:solidFill>
            </a:endParaRPr>
          </a:p>
        </p:txBody>
      </p:sp>
      <p:sp>
        <p:nvSpPr>
          <p:cNvPr id="14" name="TextBox 13"/>
          <p:cNvSpPr txBox="1"/>
          <p:nvPr/>
        </p:nvSpPr>
        <p:spPr>
          <a:xfrm>
            <a:off x="4458535" y="1148651"/>
            <a:ext cx="4458535" cy="276999"/>
          </a:xfrm>
          <a:prstGeom prst="rect">
            <a:avLst/>
          </a:prstGeom>
          <a:noFill/>
        </p:spPr>
        <p:txBody>
          <a:bodyPr wrap="square" rtlCol="0">
            <a:spAutoFit/>
          </a:bodyPr>
          <a:lstStyle/>
          <a:p>
            <a:pPr algn="just"/>
            <a:r>
              <a:rPr lang="vi-VN" sz="1200" dirty="0">
                <a:solidFill>
                  <a:srgbClr val="FFFF00"/>
                </a:solidFill>
              </a:rPr>
              <a:t>Cập nhật bản ghi thông qua Query Builder:</a:t>
            </a:r>
            <a:endParaRPr lang="vi-VN" sz="1200" dirty="0">
              <a:solidFill>
                <a:schemeClr val="bg1"/>
              </a:solidFill>
            </a:endParaRPr>
          </a:p>
        </p:txBody>
      </p:sp>
      <p:pic>
        <p:nvPicPr>
          <p:cNvPr id="5" name="Picture 4"/>
          <p:cNvPicPr>
            <a:picLocks noChangeAspect="1"/>
          </p:cNvPicPr>
          <p:nvPr/>
        </p:nvPicPr>
        <p:blipFill>
          <a:blip r:embed="rId5"/>
          <a:stretch>
            <a:fillRect/>
          </a:stretch>
        </p:blipFill>
        <p:spPr>
          <a:xfrm>
            <a:off x="4536073" y="1602590"/>
            <a:ext cx="4521160" cy="609685"/>
          </a:xfrm>
          <a:prstGeom prst="rect">
            <a:avLst/>
          </a:prstGeom>
        </p:spPr>
      </p:pic>
      <p:sp>
        <p:nvSpPr>
          <p:cNvPr id="15" name="TextBox 14"/>
          <p:cNvSpPr txBox="1"/>
          <p:nvPr/>
        </p:nvSpPr>
        <p:spPr>
          <a:xfrm>
            <a:off x="4458535" y="2273828"/>
            <a:ext cx="4458535" cy="276999"/>
          </a:xfrm>
          <a:prstGeom prst="rect">
            <a:avLst/>
          </a:prstGeom>
          <a:noFill/>
        </p:spPr>
        <p:txBody>
          <a:bodyPr wrap="square" rtlCol="0">
            <a:spAutoFit/>
          </a:bodyPr>
          <a:lstStyle/>
          <a:p>
            <a:pPr algn="just"/>
            <a:r>
              <a:rPr lang="vi-VN" sz="1200" dirty="0">
                <a:solidFill>
                  <a:srgbClr val="FFFF00"/>
                </a:solidFill>
              </a:rPr>
              <a:t>Cập nhật nhiều bản ghi cùng lúc dựa trên điều kiện</a:t>
            </a:r>
            <a:endParaRPr lang="vi-VN" sz="1200" dirty="0">
              <a:solidFill>
                <a:schemeClr val="bg1"/>
              </a:solidFill>
            </a:endParaRPr>
          </a:p>
        </p:txBody>
      </p:sp>
      <p:pic>
        <p:nvPicPr>
          <p:cNvPr id="6" name="Picture 5"/>
          <p:cNvPicPr>
            <a:picLocks noChangeAspect="1"/>
          </p:cNvPicPr>
          <p:nvPr/>
        </p:nvPicPr>
        <p:blipFill>
          <a:blip r:embed="rId6"/>
          <a:stretch>
            <a:fillRect/>
          </a:stretch>
        </p:blipFill>
        <p:spPr>
          <a:xfrm>
            <a:off x="4572783" y="2836257"/>
            <a:ext cx="3286584" cy="590632"/>
          </a:xfrm>
          <a:prstGeom prst="rect">
            <a:avLst/>
          </a:prstGeom>
        </p:spPr>
      </p:pic>
    </p:spTree>
    <p:extLst>
      <p:ext uri="{BB962C8B-B14F-4D97-AF65-F5344CB8AC3E}">
        <p14:creationId xmlns:p14="http://schemas.microsoft.com/office/powerpoint/2010/main" val="114400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2694969" cy="307777"/>
          </a:xfrm>
          <a:prstGeom prst="rect">
            <a:avLst/>
          </a:prstGeom>
          <a:noFill/>
        </p:spPr>
        <p:txBody>
          <a:bodyPr wrap="none" rtlCol="0">
            <a:spAutoFit/>
          </a:bodyPr>
          <a:lstStyle/>
          <a:p>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liêu</a:t>
            </a:r>
            <a:r>
              <a:rPr lang="en-US" dirty="0">
                <a:solidFill>
                  <a:srgbClr val="FFFF00"/>
                </a:solidFill>
              </a:rPr>
              <a:t> </a:t>
            </a:r>
            <a:r>
              <a:rPr lang="en-US" dirty="0" err="1">
                <a:solidFill>
                  <a:srgbClr val="FFFF00"/>
                </a:solidFill>
              </a:rPr>
              <a:t>trong</a:t>
            </a:r>
            <a:r>
              <a:rPr lang="en-US" dirty="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endParaRPr lang="en-US" dirty="0">
              <a:solidFill>
                <a:srgbClr val="FFFF00"/>
              </a:solidFill>
            </a:endParaRPr>
          </a:p>
        </p:txBody>
      </p:sp>
      <p:sp>
        <p:nvSpPr>
          <p:cNvPr id="11" name="TextBox 10"/>
          <p:cNvSpPr txBox="1"/>
          <p:nvPr/>
        </p:nvSpPr>
        <p:spPr>
          <a:xfrm>
            <a:off x="2812195" y="1001535"/>
            <a:ext cx="3090270" cy="307777"/>
          </a:xfrm>
          <a:prstGeom prst="rect">
            <a:avLst/>
          </a:prstGeom>
          <a:noFill/>
        </p:spPr>
        <p:txBody>
          <a:bodyPr wrap="square" rtlCol="0">
            <a:spAutoFit/>
          </a:bodyPr>
          <a:lstStyle/>
          <a:p>
            <a:pPr marL="285750" indent="-285750">
              <a:buFont typeface="Arial" panose="020B0604020202020204" pitchFamily="34" charset="0"/>
              <a:buChar char="•"/>
            </a:pPr>
            <a:r>
              <a:rPr lang="vi-VN" dirty="0">
                <a:solidFill>
                  <a:srgbClr val="FFFF00"/>
                </a:solidFill>
              </a:rPr>
              <a:t>Kiểu dữ liệu cơ bản</a:t>
            </a:r>
            <a:endParaRPr lang="en-US" dirty="0">
              <a:solidFill>
                <a:srgbClr val="FFFF00"/>
              </a:solidFill>
            </a:endParaRPr>
          </a:p>
        </p:txBody>
      </p:sp>
      <p:sp>
        <p:nvSpPr>
          <p:cNvPr id="13" name="TextBox 12"/>
          <p:cNvSpPr txBox="1"/>
          <p:nvPr/>
        </p:nvSpPr>
        <p:spPr>
          <a:xfrm>
            <a:off x="133489" y="1519011"/>
            <a:ext cx="4023582"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Integer (Số nguyên</a:t>
            </a:r>
            <a:r>
              <a:rPr lang="vi-VN" dirty="0">
                <a:solidFill>
                  <a:schemeClr val="bg1"/>
                </a:solidFill>
              </a:rPr>
              <a:t>): Lưu trữ các số nguyên dương hoặc âm không có phần thập phân.</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481588" y="2257675"/>
            <a:ext cx="2257740" cy="762106"/>
          </a:xfrm>
          <a:prstGeom prst="rect">
            <a:avLst/>
          </a:prstGeom>
        </p:spPr>
      </p:pic>
      <p:sp>
        <p:nvSpPr>
          <p:cNvPr id="9" name="TextBox 8"/>
          <p:cNvSpPr txBox="1"/>
          <p:nvPr/>
        </p:nvSpPr>
        <p:spPr>
          <a:xfrm>
            <a:off x="133489" y="3213176"/>
            <a:ext cx="4023582"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smtClean="0">
                <a:solidFill>
                  <a:srgbClr val="FFFF00"/>
                </a:solidFill>
              </a:rPr>
              <a:t>Float</a:t>
            </a:r>
            <a:r>
              <a:rPr lang="en-US" dirty="0" smtClean="0">
                <a:solidFill>
                  <a:srgbClr val="FFFF00"/>
                </a:solidFill>
              </a:rPr>
              <a:t> /</a:t>
            </a:r>
            <a:r>
              <a:rPr lang="en-US" dirty="0">
                <a:solidFill>
                  <a:srgbClr val="FFFF00"/>
                </a:solidFill>
              </a:rPr>
              <a:t>double</a:t>
            </a:r>
            <a:r>
              <a:rPr lang="vi-VN" dirty="0" smtClean="0">
                <a:solidFill>
                  <a:srgbClr val="FFFF00"/>
                </a:solidFill>
              </a:rPr>
              <a:t> </a:t>
            </a:r>
            <a:r>
              <a:rPr lang="vi-VN" dirty="0">
                <a:solidFill>
                  <a:srgbClr val="FFFF00"/>
                </a:solidFill>
              </a:rPr>
              <a:t>(Số thực): </a:t>
            </a:r>
            <a:r>
              <a:rPr lang="vi-VN" dirty="0">
                <a:solidFill>
                  <a:schemeClr val="bg1"/>
                </a:solidFill>
              </a:rPr>
              <a:t>Lưu trữ các số có phần thập phân.</a:t>
            </a: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439627" y="4061584"/>
            <a:ext cx="2048161" cy="771633"/>
          </a:xfrm>
          <a:prstGeom prst="rect">
            <a:avLst/>
          </a:prstGeom>
        </p:spPr>
      </p:pic>
      <p:sp>
        <p:nvSpPr>
          <p:cNvPr id="15" name="TextBox 14"/>
          <p:cNvSpPr txBox="1"/>
          <p:nvPr/>
        </p:nvSpPr>
        <p:spPr>
          <a:xfrm>
            <a:off x="4157071" y="1519011"/>
            <a:ext cx="4012459" cy="30777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String (Chuỗi): </a:t>
            </a:r>
            <a:r>
              <a:rPr lang="vi-VN" dirty="0">
                <a:solidFill>
                  <a:schemeClr val="bg1"/>
                </a:solidFill>
              </a:rPr>
              <a:t>Lưu trữ các dãy ký tự.</a:t>
            </a:r>
            <a:endParaRPr lang="en-US" dirty="0">
              <a:solidFill>
                <a:schemeClr val="bg1"/>
              </a:solidFill>
            </a:endParaRPr>
          </a:p>
        </p:txBody>
      </p:sp>
      <p:pic>
        <p:nvPicPr>
          <p:cNvPr id="6" name="Picture 5"/>
          <p:cNvPicPr>
            <a:picLocks noChangeAspect="1"/>
          </p:cNvPicPr>
          <p:nvPr/>
        </p:nvPicPr>
        <p:blipFill>
          <a:blip r:embed="rId5"/>
          <a:stretch>
            <a:fillRect/>
          </a:stretch>
        </p:blipFill>
        <p:spPr>
          <a:xfrm>
            <a:off x="4657210" y="2257675"/>
            <a:ext cx="2886478" cy="733527"/>
          </a:xfrm>
          <a:prstGeom prst="rect">
            <a:avLst/>
          </a:prstGeom>
        </p:spPr>
      </p:pic>
      <p:sp>
        <p:nvSpPr>
          <p:cNvPr id="16" name="TextBox 15"/>
          <p:cNvSpPr txBox="1"/>
          <p:nvPr/>
        </p:nvSpPr>
        <p:spPr>
          <a:xfrm>
            <a:off x="4157071" y="3213176"/>
            <a:ext cx="4023582"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 Boolean (Luận lý): </a:t>
            </a:r>
            <a:r>
              <a:rPr lang="vi-VN" dirty="0">
                <a:solidFill>
                  <a:schemeClr val="bg1"/>
                </a:solidFill>
              </a:rPr>
              <a:t>Chỉ có hai giá trị là true hoặc false.</a:t>
            </a:r>
            <a:endParaRPr lang="en-US" dirty="0">
              <a:solidFill>
                <a:schemeClr val="bg1"/>
              </a:solidFill>
            </a:endParaRPr>
          </a:p>
        </p:txBody>
      </p:sp>
      <p:pic>
        <p:nvPicPr>
          <p:cNvPr id="7" name="Picture 6"/>
          <p:cNvPicPr>
            <a:picLocks noChangeAspect="1"/>
          </p:cNvPicPr>
          <p:nvPr/>
        </p:nvPicPr>
        <p:blipFill>
          <a:blip r:embed="rId6"/>
          <a:stretch>
            <a:fillRect/>
          </a:stretch>
        </p:blipFill>
        <p:spPr>
          <a:xfrm>
            <a:off x="4562459" y="3972721"/>
            <a:ext cx="4210638" cy="809738"/>
          </a:xfrm>
          <a:prstGeom prst="rect">
            <a:avLst/>
          </a:prstGeom>
        </p:spPr>
      </p:pic>
    </p:spTree>
    <p:extLst>
      <p:ext uri="{BB962C8B-B14F-4D97-AF65-F5344CB8AC3E}">
        <p14:creationId xmlns:p14="http://schemas.microsoft.com/office/powerpoint/2010/main" val="225652761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240281" y="482642"/>
            <a:ext cx="8816952" cy="307777"/>
          </a:xfrm>
          <a:prstGeom prst="rect">
            <a:avLst/>
          </a:prstGeom>
          <a:noFill/>
        </p:spPr>
        <p:txBody>
          <a:bodyPr wrap="square" rtlCol="0">
            <a:spAutoFit/>
          </a:bodyPr>
          <a:lstStyle/>
          <a:p>
            <a:r>
              <a:rPr lang="en-US" dirty="0" smtClean="0">
                <a:solidFill>
                  <a:srgbClr val="FFFF00"/>
                </a:solidFill>
              </a:rPr>
              <a:t>LÀM </a:t>
            </a:r>
            <a:r>
              <a:rPr lang="en-US" dirty="0">
                <a:solidFill>
                  <a:srgbClr val="FFFF00"/>
                </a:solidFill>
              </a:rPr>
              <a:t>VIỆC VỚI DATABASE TRONG LARAVEL- </a:t>
            </a:r>
            <a:r>
              <a:rPr lang="en-US" dirty="0" err="1">
                <a:solidFill>
                  <a:srgbClr val="FFFF00"/>
                </a:solidFill>
              </a:rPr>
              <a:t>Laravel</a:t>
            </a:r>
            <a:r>
              <a:rPr lang="en-US" dirty="0">
                <a:solidFill>
                  <a:srgbClr val="FFFF00"/>
                </a:solidFill>
              </a:rPr>
              <a:t> Database - Delete Records (</a:t>
            </a:r>
            <a:r>
              <a:rPr lang="en-US" dirty="0" err="1">
                <a:solidFill>
                  <a:srgbClr val="FFFF00"/>
                </a:solidFill>
              </a:rPr>
              <a:t>Xóa</a:t>
            </a:r>
            <a:r>
              <a:rPr lang="en-US" dirty="0">
                <a:solidFill>
                  <a:srgbClr val="FFFF00"/>
                </a:solidFill>
              </a:rPr>
              <a:t> </a:t>
            </a:r>
            <a:r>
              <a:rPr lang="en-US" dirty="0" err="1">
                <a:solidFill>
                  <a:srgbClr val="FFFF00"/>
                </a:solidFill>
              </a:rPr>
              <a:t>bản</a:t>
            </a:r>
            <a:r>
              <a:rPr lang="en-US" dirty="0">
                <a:solidFill>
                  <a:srgbClr val="FFFF00"/>
                </a:solidFill>
              </a:rPr>
              <a:t> </a:t>
            </a:r>
            <a:r>
              <a:rPr lang="en-US" dirty="0" err="1">
                <a:solidFill>
                  <a:srgbClr val="FFFF00"/>
                </a:solidFill>
              </a:rPr>
              <a:t>ghi</a:t>
            </a:r>
            <a:r>
              <a:rPr lang="en-US" dirty="0">
                <a:solidFill>
                  <a:srgbClr val="FFFF00"/>
                </a:solidFill>
              </a:rPr>
              <a:t>)</a:t>
            </a:r>
            <a:endParaRPr lang="en-US" dirty="0">
              <a:solidFill>
                <a:srgbClr val="FFFF00"/>
              </a:solidFill>
            </a:endParaRPr>
          </a:p>
        </p:txBody>
      </p:sp>
      <p:sp>
        <p:nvSpPr>
          <p:cNvPr id="10" name="TextBox 9"/>
          <p:cNvSpPr txBox="1"/>
          <p:nvPr/>
        </p:nvSpPr>
        <p:spPr>
          <a:xfrm>
            <a:off x="1" y="1159751"/>
            <a:ext cx="4458535" cy="646331"/>
          </a:xfrm>
          <a:prstGeom prst="rect">
            <a:avLst/>
          </a:prstGeom>
          <a:noFill/>
        </p:spPr>
        <p:txBody>
          <a:bodyPr wrap="square" rtlCol="0">
            <a:spAutoFit/>
          </a:bodyPr>
          <a:lstStyle/>
          <a:p>
            <a:pPr algn="just"/>
            <a:r>
              <a:rPr lang="vi-VN" sz="1200" dirty="0">
                <a:solidFill>
                  <a:srgbClr val="FFFF00"/>
                </a:solidFill>
              </a:rPr>
              <a:t>Xóa bản ghi thông qua instance model: </a:t>
            </a:r>
            <a:r>
              <a:rPr lang="vi-VN" sz="1200" dirty="0">
                <a:solidFill>
                  <a:schemeClr val="bg1"/>
                </a:solidFill>
              </a:rPr>
              <a:t>Để xóa bản ghi thông qua một instance của model, có thể sử dụng phương thức delete().</a:t>
            </a:r>
          </a:p>
        </p:txBody>
      </p:sp>
      <p:sp>
        <p:nvSpPr>
          <p:cNvPr id="9" name="TextBox 8"/>
          <p:cNvSpPr txBox="1"/>
          <p:nvPr/>
        </p:nvSpPr>
        <p:spPr>
          <a:xfrm>
            <a:off x="-1" y="2273828"/>
            <a:ext cx="4458535" cy="646331"/>
          </a:xfrm>
          <a:prstGeom prst="rect">
            <a:avLst/>
          </a:prstGeom>
          <a:noFill/>
        </p:spPr>
        <p:txBody>
          <a:bodyPr wrap="square" rtlCol="0">
            <a:spAutoFit/>
          </a:bodyPr>
          <a:lstStyle/>
          <a:p>
            <a:pPr algn="just"/>
            <a:r>
              <a:rPr lang="vi-VN" sz="1200" dirty="0">
                <a:solidFill>
                  <a:srgbClr val="FFFF00"/>
                </a:solidFill>
              </a:rPr>
              <a:t>Xóa nhiều bản ghi thông qua điều kiện: </a:t>
            </a:r>
            <a:r>
              <a:rPr lang="vi-VN" sz="1200" dirty="0">
                <a:solidFill>
                  <a:schemeClr val="bg1"/>
                </a:solidFill>
              </a:rPr>
              <a:t>có thể xóa nhiều bản ghi dựa trên điều kiện sử dụng phương thức where() và delete().</a:t>
            </a:r>
          </a:p>
        </p:txBody>
      </p:sp>
      <p:sp>
        <p:nvSpPr>
          <p:cNvPr id="11" name="TextBox 10"/>
          <p:cNvSpPr txBox="1"/>
          <p:nvPr/>
        </p:nvSpPr>
        <p:spPr>
          <a:xfrm>
            <a:off x="0" y="882752"/>
            <a:ext cx="4458535" cy="276999"/>
          </a:xfrm>
          <a:prstGeom prst="rect">
            <a:avLst/>
          </a:prstGeom>
          <a:noFill/>
        </p:spPr>
        <p:txBody>
          <a:bodyPr wrap="square" rtlCol="0">
            <a:spAutoFit/>
          </a:bodyPr>
          <a:lstStyle/>
          <a:p>
            <a:pPr algn="just"/>
            <a:r>
              <a:rPr lang="vi-VN" sz="1200" dirty="0">
                <a:solidFill>
                  <a:srgbClr val="FFFF00"/>
                </a:solidFill>
              </a:rPr>
              <a:t>Sử Dụng Eloquent ORM</a:t>
            </a:r>
            <a:endParaRPr lang="vi-VN" sz="1200" dirty="0">
              <a:solidFill>
                <a:schemeClr val="bg1"/>
              </a:solidFill>
            </a:endParaRPr>
          </a:p>
        </p:txBody>
      </p:sp>
      <p:sp>
        <p:nvSpPr>
          <p:cNvPr id="13" name="TextBox 12"/>
          <p:cNvSpPr txBox="1"/>
          <p:nvPr/>
        </p:nvSpPr>
        <p:spPr>
          <a:xfrm>
            <a:off x="4458535" y="882752"/>
            <a:ext cx="4458535" cy="276999"/>
          </a:xfrm>
          <a:prstGeom prst="rect">
            <a:avLst/>
          </a:prstGeom>
          <a:noFill/>
        </p:spPr>
        <p:txBody>
          <a:bodyPr wrap="square" rtlCol="0">
            <a:spAutoFit/>
          </a:bodyPr>
          <a:lstStyle/>
          <a:p>
            <a:pPr algn="just"/>
            <a:r>
              <a:rPr lang="vi-VN" sz="1200" dirty="0">
                <a:solidFill>
                  <a:srgbClr val="FFFF00"/>
                </a:solidFill>
              </a:rPr>
              <a:t>Sử Dụng Query Builder</a:t>
            </a:r>
            <a:endParaRPr lang="vi-VN" sz="1200" dirty="0">
              <a:solidFill>
                <a:schemeClr val="bg1"/>
              </a:solidFill>
            </a:endParaRPr>
          </a:p>
        </p:txBody>
      </p:sp>
      <p:sp>
        <p:nvSpPr>
          <p:cNvPr id="14" name="TextBox 13"/>
          <p:cNvSpPr txBox="1"/>
          <p:nvPr/>
        </p:nvSpPr>
        <p:spPr>
          <a:xfrm>
            <a:off x="4458535" y="1148651"/>
            <a:ext cx="4458535" cy="276999"/>
          </a:xfrm>
          <a:prstGeom prst="rect">
            <a:avLst/>
          </a:prstGeom>
          <a:noFill/>
        </p:spPr>
        <p:txBody>
          <a:bodyPr wrap="square" rtlCol="0">
            <a:spAutoFit/>
          </a:bodyPr>
          <a:lstStyle/>
          <a:p>
            <a:pPr algn="just"/>
            <a:r>
              <a:rPr lang="en-US" sz="1200" dirty="0" err="1" smtClean="0">
                <a:solidFill>
                  <a:srgbClr val="FFFF00"/>
                </a:solidFill>
              </a:rPr>
              <a:t>Xóa</a:t>
            </a:r>
            <a:r>
              <a:rPr lang="en-US" sz="1200" dirty="0" smtClean="0">
                <a:solidFill>
                  <a:srgbClr val="FFFF00"/>
                </a:solidFill>
              </a:rPr>
              <a:t> </a:t>
            </a:r>
            <a:r>
              <a:rPr lang="vi-VN" sz="1200" dirty="0" smtClean="0">
                <a:solidFill>
                  <a:srgbClr val="FFFF00"/>
                </a:solidFill>
              </a:rPr>
              <a:t>bản </a:t>
            </a:r>
            <a:r>
              <a:rPr lang="vi-VN" sz="1200" dirty="0">
                <a:solidFill>
                  <a:srgbClr val="FFFF00"/>
                </a:solidFill>
              </a:rPr>
              <a:t>ghi thông qua Query Builder:</a:t>
            </a:r>
            <a:endParaRPr lang="vi-VN" sz="1200" dirty="0">
              <a:solidFill>
                <a:schemeClr val="bg1"/>
              </a:solidFill>
            </a:endParaRPr>
          </a:p>
        </p:txBody>
      </p:sp>
      <p:sp>
        <p:nvSpPr>
          <p:cNvPr id="15" name="TextBox 14"/>
          <p:cNvSpPr txBox="1"/>
          <p:nvPr/>
        </p:nvSpPr>
        <p:spPr>
          <a:xfrm>
            <a:off x="4458535" y="2273828"/>
            <a:ext cx="4458535" cy="276999"/>
          </a:xfrm>
          <a:prstGeom prst="rect">
            <a:avLst/>
          </a:prstGeom>
          <a:noFill/>
        </p:spPr>
        <p:txBody>
          <a:bodyPr wrap="square" rtlCol="0">
            <a:spAutoFit/>
          </a:bodyPr>
          <a:lstStyle/>
          <a:p>
            <a:pPr algn="just"/>
            <a:r>
              <a:rPr lang="en-US" sz="1200" dirty="0" err="1" smtClean="0">
                <a:solidFill>
                  <a:srgbClr val="FFFF00"/>
                </a:solidFill>
              </a:rPr>
              <a:t>Xóa</a:t>
            </a:r>
            <a:r>
              <a:rPr lang="en-US" sz="1200" dirty="0" smtClean="0">
                <a:solidFill>
                  <a:srgbClr val="FFFF00"/>
                </a:solidFill>
              </a:rPr>
              <a:t> </a:t>
            </a:r>
            <a:r>
              <a:rPr lang="vi-VN" sz="1200" dirty="0" smtClean="0">
                <a:solidFill>
                  <a:srgbClr val="FFFF00"/>
                </a:solidFill>
              </a:rPr>
              <a:t>nhiều </a:t>
            </a:r>
            <a:r>
              <a:rPr lang="vi-VN" sz="1200" dirty="0">
                <a:solidFill>
                  <a:srgbClr val="FFFF00"/>
                </a:solidFill>
              </a:rPr>
              <a:t>bản ghi cùng lúc dựa trên điều kiện</a:t>
            </a:r>
            <a:endParaRPr lang="vi-VN" sz="1200" dirty="0">
              <a:solidFill>
                <a:schemeClr val="bg1"/>
              </a:solidFill>
            </a:endParaRPr>
          </a:p>
        </p:txBody>
      </p:sp>
      <p:pic>
        <p:nvPicPr>
          <p:cNvPr id="7" name="Picture 6"/>
          <p:cNvPicPr>
            <a:picLocks noChangeAspect="1"/>
          </p:cNvPicPr>
          <p:nvPr/>
        </p:nvPicPr>
        <p:blipFill>
          <a:blip r:embed="rId3"/>
          <a:stretch>
            <a:fillRect/>
          </a:stretch>
        </p:blipFill>
        <p:spPr>
          <a:xfrm>
            <a:off x="77538" y="1815608"/>
            <a:ext cx="1667108" cy="381053"/>
          </a:xfrm>
          <a:prstGeom prst="rect">
            <a:avLst/>
          </a:prstGeom>
        </p:spPr>
      </p:pic>
      <p:pic>
        <p:nvPicPr>
          <p:cNvPr id="8" name="Picture 7"/>
          <p:cNvPicPr>
            <a:picLocks noChangeAspect="1"/>
          </p:cNvPicPr>
          <p:nvPr/>
        </p:nvPicPr>
        <p:blipFill>
          <a:blip r:embed="rId4"/>
          <a:stretch>
            <a:fillRect/>
          </a:stretch>
        </p:blipFill>
        <p:spPr>
          <a:xfrm>
            <a:off x="84117" y="2934189"/>
            <a:ext cx="4048690" cy="200053"/>
          </a:xfrm>
          <a:prstGeom prst="rect">
            <a:avLst/>
          </a:prstGeom>
        </p:spPr>
      </p:pic>
      <p:pic>
        <p:nvPicPr>
          <p:cNvPr id="12" name="Picture 11"/>
          <p:cNvPicPr>
            <a:picLocks noChangeAspect="1"/>
          </p:cNvPicPr>
          <p:nvPr/>
        </p:nvPicPr>
        <p:blipFill>
          <a:blip r:embed="rId5"/>
          <a:stretch>
            <a:fillRect/>
          </a:stretch>
        </p:blipFill>
        <p:spPr>
          <a:xfrm>
            <a:off x="4568742" y="1608112"/>
            <a:ext cx="3343742" cy="209579"/>
          </a:xfrm>
          <a:prstGeom prst="rect">
            <a:avLst/>
          </a:prstGeom>
        </p:spPr>
      </p:pic>
      <p:pic>
        <p:nvPicPr>
          <p:cNvPr id="16" name="Picture 15"/>
          <p:cNvPicPr>
            <a:picLocks noChangeAspect="1"/>
          </p:cNvPicPr>
          <p:nvPr/>
        </p:nvPicPr>
        <p:blipFill>
          <a:blip r:embed="rId6"/>
          <a:stretch>
            <a:fillRect/>
          </a:stretch>
        </p:blipFill>
        <p:spPr>
          <a:xfrm>
            <a:off x="4568742" y="2763448"/>
            <a:ext cx="4348328" cy="219106"/>
          </a:xfrm>
          <a:prstGeom prst="rect">
            <a:avLst/>
          </a:prstGeom>
        </p:spPr>
      </p:pic>
    </p:spTree>
    <p:extLst>
      <p:ext uri="{BB962C8B-B14F-4D97-AF65-F5344CB8AC3E}">
        <p14:creationId xmlns:p14="http://schemas.microsoft.com/office/powerpoint/2010/main" val="73457914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942266" y="500795"/>
            <a:ext cx="5850606"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Model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9" name="TextBox 8"/>
          <p:cNvSpPr txBox="1"/>
          <p:nvPr/>
        </p:nvSpPr>
        <p:spPr>
          <a:xfrm>
            <a:off x="54590" y="1874225"/>
            <a:ext cx="4458535" cy="1200329"/>
          </a:xfrm>
          <a:prstGeom prst="rect">
            <a:avLst/>
          </a:prstGeom>
          <a:noFill/>
        </p:spPr>
        <p:txBody>
          <a:bodyPr wrap="square" rtlCol="0">
            <a:spAutoFit/>
          </a:bodyPr>
          <a:lstStyle/>
          <a:p>
            <a:pPr algn="just"/>
            <a:r>
              <a:rPr lang="vi-VN" sz="1200" dirty="0">
                <a:solidFill>
                  <a:srgbClr val="FFFF00"/>
                </a:solidFill>
              </a:rPr>
              <a:t>Tạo Model: </a:t>
            </a:r>
            <a:r>
              <a:rPr lang="vi-VN" sz="1200" dirty="0">
                <a:solidFill>
                  <a:schemeClr val="bg1"/>
                </a:solidFill>
              </a:rPr>
              <a:t>Để tạo một model mới trong Laravel, có thể sử dụng Artisan CLI bằng lệnh sau:</a:t>
            </a:r>
            <a:r>
              <a:rPr lang="vi-VN" sz="1200" dirty="0">
                <a:solidFill>
                  <a:srgbClr val="FFFF00"/>
                </a:solidFill>
              </a:rPr>
              <a:t> </a:t>
            </a:r>
            <a:endParaRPr lang="en-US" sz="1200" dirty="0" smtClean="0">
              <a:solidFill>
                <a:srgbClr val="FFFF00"/>
              </a:solidFill>
            </a:endParaRPr>
          </a:p>
          <a:p>
            <a:pPr algn="just"/>
            <a:r>
              <a:rPr lang="vi-VN" sz="1200" dirty="0" smtClean="0">
                <a:solidFill>
                  <a:srgbClr val="FFFF00"/>
                </a:solidFill>
              </a:rPr>
              <a:t>php </a:t>
            </a:r>
            <a:r>
              <a:rPr lang="vi-VN" sz="1200" dirty="0">
                <a:solidFill>
                  <a:srgbClr val="FFFF00"/>
                </a:solidFill>
              </a:rPr>
              <a:t>artisan make:model Product</a:t>
            </a:r>
          </a:p>
          <a:p>
            <a:pPr algn="just"/>
            <a:r>
              <a:rPr lang="vi-VN" sz="1200" dirty="0">
                <a:solidFill>
                  <a:schemeClr val="bg1"/>
                </a:solidFill>
              </a:rPr>
              <a:t>Lệnh trên sẽ tạo ra một model có tên Product trong thư mục app/Models (hoặc trong thư mục gốc app nếu bạn không có thư mục Models).</a:t>
            </a:r>
          </a:p>
        </p:txBody>
      </p:sp>
      <p:sp>
        <p:nvSpPr>
          <p:cNvPr id="11" name="TextBox 10"/>
          <p:cNvSpPr txBox="1"/>
          <p:nvPr/>
        </p:nvSpPr>
        <p:spPr>
          <a:xfrm>
            <a:off x="54591" y="858562"/>
            <a:ext cx="4458535" cy="1015663"/>
          </a:xfrm>
          <a:prstGeom prst="rect">
            <a:avLst/>
          </a:prstGeom>
          <a:noFill/>
        </p:spPr>
        <p:txBody>
          <a:bodyPr wrap="square" rtlCol="0">
            <a:spAutoFit/>
          </a:bodyPr>
          <a:lstStyle/>
          <a:p>
            <a:pPr algn="just"/>
            <a:r>
              <a:rPr lang="vi-VN" sz="1200" dirty="0">
                <a:solidFill>
                  <a:srgbClr val="FFFF00"/>
                </a:solidFill>
              </a:rPr>
              <a:t>Trong Laravel, model là </a:t>
            </a:r>
            <a:r>
              <a:rPr lang="vi-VN" sz="1200" dirty="0">
                <a:solidFill>
                  <a:schemeClr val="bg1"/>
                </a:solidFill>
              </a:rPr>
              <a:t>một thành phần rất quan trọng của mô hình MVC (Model-View-Controller). Model đại diện cho dữ liệu của ứng dụng và cung cấp các phương thức để tương tác với </a:t>
            </a:r>
            <a:r>
              <a:rPr lang="vi-VN" sz="1200" dirty="0" smtClean="0">
                <a:solidFill>
                  <a:schemeClr val="bg1"/>
                </a:solidFill>
              </a:rPr>
              <a:t>c </a:t>
            </a:r>
            <a:r>
              <a:rPr lang="vi-VN" sz="1200" dirty="0">
                <a:solidFill>
                  <a:schemeClr val="bg1"/>
                </a:solidFill>
              </a:rPr>
              <a:t>sở dữ liệu. Dưới đây là các điểm cơ bản về model trong Laravel:</a:t>
            </a:r>
          </a:p>
        </p:txBody>
      </p:sp>
      <p:sp>
        <p:nvSpPr>
          <p:cNvPr id="13" name="TextBox 12"/>
          <p:cNvSpPr txBox="1"/>
          <p:nvPr/>
        </p:nvSpPr>
        <p:spPr>
          <a:xfrm>
            <a:off x="4458535" y="882752"/>
            <a:ext cx="4458535" cy="830997"/>
          </a:xfrm>
          <a:prstGeom prst="rect">
            <a:avLst/>
          </a:prstGeom>
          <a:noFill/>
        </p:spPr>
        <p:txBody>
          <a:bodyPr wrap="square" rtlCol="0">
            <a:spAutoFit/>
          </a:bodyPr>
          <a:lstStyle/>
          <a:p>
            <a:pPr algn="just"/>
            <a:r>
              <a:rPr lang="vi-VN" sz="1200" dirty="0">
                <a:solidFill>
                  <a:srgbClr val="FFFF00"/>
                </a:solidFill>
              </a:rPr>
              <a:t>Quan hệ Giữa Các Model: </a:t>
            </a:r>
            <a:r>
              <a:rPr lang="vi-VN" sz="1200" dirty="0">
                <a:solidFill>
                  <a:schemeClr val="bg1"/>
                </a:solidFill>
              </a:rPr>
              <a:t>Eloquent cho phép định nghĩa các quan hệ giữa các model như hasOne, hasMany, belongsTo, belongsToMany, vv. Quan hệ này giúp dễ dàng truy vấn và lấy dữ liệu từ các bảng liên quan.</a:t>
            </a:r>
          </a:p>
        </p:txBody>
      </p:sp>
      <p:sp>
        <p:nvSpPr>
          <p:cNvPr id="15" name="TextBox 14"/>
          <p:cNvSpPr txBox="1"/>
          <p:nvPr/>
        </p:nvSpPr>
        <p:spPr>
          <a:xfrm>
            <a:off x="4458534" y="1720053"/>
            <a:ext cx="4458535" cy="646331"/>
          </a:xfrm>
          <a:prstGeom prst="rect">
            <a:avLst/>
          </a:prstGeom>
          <a:noFill/>
        </p:spPr>
        <p:txBody>
          <a:bodyPr wrap="square" rtlCol="0">
            <a:spAutoFit/>
          </a:bodyPr>
          <a:lstStyle/>
          <a:p>
            <a:pPr algn="just"/>
            <a:r>
              <a:rPr lang="vi-VN" sz="1200" dirty="0">
                <a:solidFill>
                  <a:srgbClr val="FFFF00"/>
                </a:solidFill>
              </a:rPr>
              <a:t>Truy vấn dữ liệu: </a:t>
            </a:r>
            <a:r>
              <a:rPr lang="vi-VN" sz="1200" dirty="0">
                <a:solidFill>
                  <a:schemeClr val="bg1"/>
                </a:solidFill>
              </a:rPr>
              <a:t>có thể sử dụng các phương thức của Eloquent như find(), where(), first(), get() để truy vấn dữ liệu từ cơ sở dữ liệu.</a:t>
            </a:r>
          </a:p>
        </p:txBody>
      </p:sp>
      <p:sp>
        <p:nvSpPr>
          <p:cNvPr id="17" name="TextBox 16"/>
          <p:cNvSpPr txBox="1"/>
          <p:nvPr/>
        </p:nvSpPr>
        <p:spPr>
          <a:xfrm>
            <a:off x="54590" y="2982554"/>
            <a:ext cx="4458535" cy="461665"/>
          </a:xfrm>
          <a:prstGeom prst="rect">
            <a:avLst/>
          </a:prstGeom>
          <a:noFill/>
        </p:spPr>
        <p:txBody>
          <a:bodyPr wrap="square" rtlCol="0">
            <a:spAutoFit/>
          </a:bodyPr>
          <a:lstStyle/>
          <a:p>
            <a:pPr algn="just"/>
            <a:r>
              <a:rPr lang="vi-VN" sz="1200" dirty="0">
                <a:solidFill>
                  <a:srgbClr val="FFFF00"/>
                </a:solidFill>
              </a:rPr>
              <a:t>Định nghĩa Model: </a:t>
            </a:r>
            <a:r>
              <a:rPr lang="vi-VN" sz="1200" dirty="0">
                <a:solidFill>
                  <a:schemeClr val="bg1"/>
                </a:solidFill>
              </a:rPr>
              <a:t>Mỗi model trong Laravel được định nghĩa bằng cách mở rộng lớp Illuminate\Database\Eloquent\Model.</a:t>
            </a:r>
          </a:p>
        </p:txBody>
      </p:sp>
      <p:sp>
        <p:nvSpPr>
          <p:cNvPr id="18" name="TextBox 17"/>
          <p:cNvSpPr txBox="1"/>
          <p:nvPr/>
        </p:nvSpPr>
        <p:spPr>
          <a:xfrm>
            <a:off x="54589" y="3414281"/>
            <a:ext cx="4458535" cy="1569660"/>
          </a:xfrm>
          <a:prstGeom prst="rect">
            <a:avLst/>
          </a:prstGeom>
          <a:noFill/>
        </p:spPr>
        <p:txBody>
          <a:bodyPr wrap="square" rtlCol="0">
            <a:spAutoFit/>
          </a:bodyPr>
          <a:lstStyle/>
          <a:p>
            <a:pPr algn="just"/>
            <a:r>
              <a:rPr lang="vi-VN" sz="1200" dirty="0">
                <a:solidFill>
                  <a:srgbClr val="FFFF00"/>
                </a:solidFill>
              </a:rPr>
              <a:t>Tương tác với Cơ sở Dữ liệu</a:t>
            </a:r>
          </a:p>
          <a:p>
            <a:pPr algn="just"/>
            <a:r>
              <a:rPr lang="vi-VN" sz="1200" dirty="0">
                <a:solidFill>
                  <a:srgbClr val="FFFF00"/>
                </a:solidFill>
              </a:rPr>
              <a:t>Kết nối với Bảng trong Cơ sở Dữ liệu: </a:t>
            </a:r>
            <a:r>
              <a:rPr lang="vi-VN" sz="1200" dirty="0">
                <a:solidFill>
                  <a:schemeClr val="bg1"/>
                </a:solidFill>
              </a:rPr>
              <a:t>Mặc định, Eloquent sẽ giả sử rằng tên bảng của model là dạng số nhiều của tên class và là snake_case. Ví dụ, model Product sẽ ánh xạ đến bảng products.</a:t>
            </a:r>
          </a:p>
          <a:p>
            <a:pPr algn="just"/>
            <a:r>
              <a:rPr lang="vi-VN" sz="1200" dirty="0">
                <a:solidFill>
                  <a:schemeClr val="bg1"/>
                </a:solidFill>
              </a:rPr>
              <a:t>Nếu tên bảng khác với quy ước này, có thể chỉ định tên bảng bằng cách sử dụng thuộc tính $table trong model</a:t>
            </a:r>
            <a:r>
              <a:rPr lang="vi-VN" sz="1200" dirty="0">
                <a:solidFill>
                  <a:srgbClr val="FFFF00"/>
                </a:solidFill>
              </a:rPr>
              <a:t>: </a:t>
            </a:r>
            <a:endParaRPr lang="en-US" sz="1200" dirty="0" smtClean="0">
              <a:solidFill>
                <a:srgbClr val="FFFF00"/>
              </a:solidFill>
            </a:endParaRPr>
          </a:p>
          <a:p>
            <a:pPr algn="just"/>
            <a:r>
              <a:rPr lang="vi-VN" sz="1200" dirty="0" smtClean="0">
                <a:solidFill>
                  <a:srgbClr val="FFFF00"/>
                </a:solidFill>
              </a:rPr>
              <a:t>protected </a:t>
            </a:r>
            <a:r>
              <a:rPr lang="vi-VN" sz="1200" dirty="0">
                <a:solidFill>
                  <a:srgbClr val="FFFF00"/>
                </a:solidFill>
              </a:rPr>
              <a:t>$table = 'my_products';</a:t>
            </a:r>
          </a:p>
        </p:txBody>
      </p:sp>
      <p:sp>
        <p:nvSpPr>
          <p:cNvPr id="19" name="TextBox 18"/>
          <p:cNvSpPr txBox="1"/>
          <p:nvPr/>
        </p:nvSpPr>
        <p:spPr>
          <a:xfrm>
            <a:off x="4485830" y="2380405"/>
            <a:ext cx="4458535" cy="646331"/>
          </a:xfrm>
          <a:prstGeom prst="rect">
            <a:avLst/>
          </a:prstGeom>
          <a:noFill/>
        </p:spPr>
        <p:txBody>
          <a:bodyPr wrap="square" rtlCol="0">
            <a:spAutoFit/>
          </a:bodyPr>
          <a:lstStyle/>
          <a:p>
            <a:pPr algn="just"/>
            <a:r>
              <a:rPr lang="vi-VN" sz="1200" dirty="0">
                <a:solidFill>
                  <a:srgbClr val="FFFF00"/>
                </a:solidFill>
              </a:rPr>
              <a:t>Thêm, Sửa, Xóa Bản Ghi: </a:t>
            </a:r>
            <a:r>
              <a:rPr lang="vi-VN" sz="1200" dirty="0">
                <a:solidFill>
                  <a:schemeClr val="bg1"/>
                </a:solidFill>
              </a:rPr>
              <a:t>Để thêm, sửa, xóa bản ghi, có thể tương tác với model thông qua các phương thức như create(), update(), delete():</a:t>
            </a:r>
          </a:p>
        </p:txBody>
      </p:sp>
      <p:sp>
        <p:nvSpPr>
          <p:cNvPr id="20" name="TextBox 19"/>
          <p:cNvSpPr txBox="1"/>
          <p:nvPr/>
        </p:nvSpPr>
        <p:spPr>
          <a:xfrm>
            <a:off x="4499477" y="2968270"/>
            <a:ext cx="4458535" cy="461665"/>
          </a:xfrm>
          <a:prstGeom prst="rect">
            <a:avLst/>
          </a:prstGeom>
          <a:noFill/>
        </p:spPr>
        <p:txBody>
          <a:bodyPr wrap="square" rtlCol="0">
            <a:spAutoFit/>
          </a:bodyPr>
          <a:lstStyle/>
          <a:p>
            <a:pPr algn="just"/>
            <a:r>
              <a:rPr lang="vi-VN" sz="1200" dirty="0">
                <a:solidFill>
                  <a:srgbClr val="FFFF00"/>
                </a:solidFill>
              </a:rPr>
              <a:t>Validation trong Model: </a:t>
            </a:r>
            <a:r>
              <a:rPr lang="vi-VN" sz="1200" dirty="0">
                <a:solidFill>
                  <a:schemeClr val="bg1"/>
                </a:solidFill>
              </a:rPr>
              <a:t>có thể định nghĩa các validation rules trong model sử dụng thuộc tính $rules. Ví dụ:</a:t>
            </a:r>
          </a:p>
        </p:txBody>
      </p:sp>
      <p:pic>
        <p:nvPicPr>
          <p:cNvPr id="2" name="Picture 1"/>
          <p:cNvPicPr>
            <a:picLocks noChangeAspect="1"/>
          </p:cNvPicPr>
          <p:nvPr/>
        </p:nvPicPr>
        <p:blipFill>
          <a:blip r:embed="rId3"/>
          <a:stretch>
            <a:fillRect/>
          </a:stretch>
        </p:blipFill>
        <p:spPr>
          <a:xfrm>
            <a:off x="4599296" y="3444219"/>
            <a:ext cx="2645861" cy="1593617"/>
          </a:xfrm>
          <a:prstGeom prst="rect">
            <a:avLst/>
          </a:prstGeom>
        </p:spPr>
      </p:pic>
    </p:spTree>
    <p:extLst>
      <p:ext uri="{BB962C8B-B14F-4D97-AF65-F5344CB8AC3E}">
        <p14:creationId xmlns:p14="http://schemas.microsoft.com/office/powerpoint/2010/main" val="401662076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Relationships </a:t>
            </a:r>
            <a:r>
              <a:rPr lang="en-US" dirty="0" err="1">
                <a:solidFill>
                  <a:srgbClr val="FFFF00"/>
                </a:solidFill>
              </a:rPr>
              <a:t>trong</a:t>
            </a:r>
            <a:r>
              <a:rPr lang="en-US" dirty="0">
                <a:solidFill>
                  <a:srgbClr val="FFFF00"/>
                </a:solidFill>
              </a:rPr>
              <a:t> Eloquent</a:t>
            </a:r>
            <a:endParaRPr lang="en-US" dirty="0">
              <a:solidFill>
                <a:srgbClr val="FFFF00"/>
              </a:solidFill>
            </a:endParaRPr>
          </a:p>
        </p:txBody>
      </p:sp>
      <p:sp>
        <p:nvSpPr>
          <p:cNvPr id="11" name="TextBox 10"/>
          <p:cNvSpPr txBox="1"/>
          <p:nvPr/>
        </p:nvSpPr>
        <p:spPr>
          <a:xfrm>
            <a:off x="54591" y="858562"/>
            <a:ext cx="4458535" cy="1200329"/>
          </a:xfrm>
          <a:prstGeom prst="rect">
            <a:avLst/>
          </a:prstGeom>
          <a:noFill/>
        </p:spPr>
        <p:txBody>
          <a:bodyPr wrap="square" rtlCol="0">
            <a:spAutoFit/>
          </a:bodyPr>
          <a:lstStyle/>
          <a:p>
            <a:pPr algn="just"/>
            <a:r>
              <a:rPr lang="vi-VN" sz="1200" dirty="0">
                <a:solidFill>
                  <a:srgbClr val="FFFF00"/>
                </a:solidFill>
              </a:rPr>
              <a:t>Trong Laravel, </a:t>
            </a:r>
            <a:r>
              <a:rPr lang="vi-VN" sz="1200" dirty="0">
                <a:solidFill>
                  <a:schemeClr val="bg1"/>
                </a:solidFill>
              </a:rPr>
              <a:t>Eloquent cung cấp khả năng định nghĩa và quản lý các mối quan hệ giữa các model thông qua các phương thức và thuộc tính, giúp bạn dễ dàng truy vấn và tương tác giữa các bảng trong cơ sở dữ liệu. Dưới đây là một số mối quan hệ phổ biến trong Eloquent:</a:t>
            </a:r>
          </a:p>
          <a:p>
            <a:pPr algn="just"/>
            <a:r>
              <a:rPr lang="vi-VN" sz="1200" dirty="0">
                <a:solidFill>
                  <a:srgbClr val="FFFF00"/>
                </a:solidFill>
              </a:rPr>
              <a:t>Các Loại Mối Quan Hệ</a:t>
            </a:r>
            <a:endParaRPr lang="vi-VN" sz="1200" dirty="0">
              <a:solidFill>
                <a:schemeClr val="bg1"/>
              </a:solidFill>
            </a:endParaRPr>
          </a:p>
        </p:txBody>
      </p:sp>
      <p:sp>
        <p:nvSpPr>
          <p:cNvPr id="17" name="TextBox 16"/>
          <p:cNvSpPr txBox="1"/>
          <p:nvPr/>
        </p:nvSpPr>
        <p:spPr>
          <a:xfrm>
            <a:off x="61415" y="1992860"/>
            <a:ext cx="2370426" cy="1015663"/>
          </a:xfrm>
          <a:prstGeom prst="rect">
            <a:avLst/>
          </a:prstGeom>
          <a:noFill/>
        </p:spPr>
        <p:txBody>
          <a:bodyPr wrap="square" rtlCol="0">
            <a:spAutoFit/>
          </a:bodyPr>
          <a:lstStyle/>
          <a:p>
            <a:pPr algn="just"/>
            <a:r>
              <a:rPr lang="vi-VN" sz="1200" dirty="0">
                <a:solidFill>
                  <a:srgbClr val="FFFF00"/>
                </a:solidFill>
              </a:rPr>
              <a:t>Mối quan hệ One-to-One (Một một): </a:t>
            </a:r>
            <a:r>
              <a:rPr lang="vi-VN" sz="1200" dirty="0">
                <a:solidFill>
                  <a:schemeClr val="bg1"/>
                </a:solidFill>
              </a:rPr>
              <a:t>Mối quan hệ này xảy ra khi một bản ghi của model này có một bản ghi liên quan duy nhất từ model khác.</a:t>
            </a:r>
          </a:p>
        </p:txBody>
      </p:sp>
      <p:pic>
        <p:nvPicPr>
          <p:cNvPr id="3" name="Picture 2"/>
          <p:cNvPicPr>
            <a:picLocks noChangeAspect="1"/>
          </p:cNvPicPr>
          <p:nvPr/>
        </p:nvPicPr>
        <p:blipFill>
          <a:blip r:embed="rId3"/>
          <a:stretch>
            <a:fillRect/>
          </a:stretch>
        </p:blipFill>
        <p:spPr>
          <a:xfrm>
            <a:off x="2431840" y="2017867"/>
            <a:ext cx="2076988" cy="1412802"/>
          </a:xfrm>
          <a:prstGeom prst="rect">
            <a:avLst/>
          </a:prstGeom>
        </p:spPr>
      </p:pic>
      <p:sp>
        <p:nvSpPr>
          <p:cNvPr id="14" name="TextBox 13"/>
          <p:cNvSpPr txBox="1"/>
          <p:nvPr/>
        </p:nvSpPr>
        <p:spPr>
          <a:xfrm>
            <a:off x="54591" y="3005642"/>
            <a:ext cx="2377249" cy="1015663"/>
          </a:xfrm>
          <a:prstGeom prst="rect">
            <a:avLst/>
          </a:prstGeom>
          <a:noFill/>
        </p:spPr>
        <p:txBody>
          <a:bodyPr wrap="square" rtlCol="0">
            <a:spAutoFit/>
          </a:bodyPr>
          <a:lstStyle/>
          <a:p>
            <a:pPr algn="just"/>
            <a:r>
              <a:rPr lang="vi-VN" sz="1200" dirty="0">
                <a:solidFill>
                  <a:srgbClr val="FFFF00"/>
                </a:solidFill>
              </a:rPr>
              <a:t>Mối quan hệ One-to-Many (Một nhiều): </a:t>
            </a:r>
            <a:r>
              <a:rPr lang="vi-VN" sz="1200" dirty="0">
                <a:solidFill>
                  <a:schemeClr val="bg1"/>
                </a:solidFill>
              </a:rPr>
              <a:t>Mối quan hệ này xảy ra khi một bản ghi của model này có nhiều bản ghi liên quan từ model khác.</a:t>
            </a:r>
          </a:p>
        </p:txBody>
      </p:sp>
      <p:pic>
        <p:nvPicPr>
          <p:cNvPr id="5" name="Picture 4"/>
          <p:cNvPicPr>
            <a:picLocks noChangeAspect="1"/>
          </p:cNvPicPr>
          <p:nvPr/>
        </p:nvPicPr>
        <p:blipFill>
          <a:blip r:embed="rId4"/>
          <a:stretch>
            <a:fillRect/>
          </a:stretch>
        </p:blipFill>
        <p:spPr>
          <a:xfrm>
            <a:off x="2431840" y="3442382"/>
            <a:ext cx="2076988" cy="1696064"/>
          </a:xfrm>
          <a:prstGeom prst="rect">
            <a:avLst/>
          </a:prstGeom>
        </p:spPr>
      </p:pic>
      <p:sp>
        <p:nvSpPr>
          <p:cNvPr id="21" name="TextBox 20"/>
          <p:cNvSpPr txBox="1"/>
          <p:nvPr/>
        </p:nvSpPr>
        <p:spPr>
          <a:xfrm>
            <a:off x="4685465" y="820962"/>
            <a:ext cx="4458535" cy="646331"/>
          </a:xfrm>
          <a:prstGeom prst="rect">
            <a:avLst/>
          </a:prstGeom>
          <a:noFill/>
        </p:spPr>
        <p:txBody>
          <a:bodyPr wrap="square" rtlCol="0">
            <a:spAutoFit/>
          </a:bodyPr>
          <a:lstStyle/>
          <a:p>
            <a:pPr algn="just"/>
            <a:r>
              <a:rPr lang="vi-VN" sz="1200" dirty="0">
                <a:solidFill>
                  <a:srgbClr val="FFFF00"/>
                </a:solidFill>
              </a:rPr>
              <a:t>Mối quan hệ Many-to-Many (Nhiều nhiều): </a:t>
            </a:r>
            <a:r>
              <a:rPr lang="vi-VN" sz="1200" dirty="0">
                <a:solidFill>
                  <a:schemeClr val="bg1"/>
                </a:solidFill>
              </a:rPr>
              <a:t>Mối quan hệ này xảy ra khi mỗi bản ghi của model này có thể có nhiều bản ghi liên quan từ model khác và ngược lại.</a:t>
            </a:r>
          </a:p>
        </p:txBody>
      </p:sp>
      <p:pic>
        <p:nvPicPr>
          <p:cNvPr id="7" name="Picture 6"/>
          <p:cNvPicPr>
            <a:picLocks noChangeAspect="1"/>
          </p:cNvPicPr>
          <p:nvPr/>
        </p:nvPicPr>
        <p:blipFill>
          <a:blip r:embed="rId5"/>
          <a:stretch>
            <a:fillRect/>
          </a:stretch>
        </p:blipFill>
        <p:spPr>
          <a:xfrm>
            <a:off x="6765739" y="1467293"/>
            <a:ext cx="2294751" cy="1863259"/>
          </a:xfrm>
          <a:prstGeom prst="rect">
            <a:avLst/>
          </a:prstGeom>
        </p:spPr>
      </p:pic>
      <p:sp>
        <p:nvSpPr>
          <p:cNvPr id="22" name="TextBox 21"/>
          <p:cNvSpPr txBox="1"/>
          <p:nvPr/>
        </p:nvSpPr>
        <p:spPr>
          <a:xfrm>
            <a:off x="4656809" y="2602461"/>
            <a:ext cx="2025420" cy="1200329"/>
          </a:xfrm>
          <a:prstGeom prst="rect">
            <a:avLst/>
          </a:prstGeom>
          <a:noFill/>
        </p:spPr>
        <p:txBody>
          <a:bodyPr wrap="square" rtlCol="0">
            <a:spAutoFit/>
          </a:bodyPr>
          <a:lstStyle/>
          <a:p>
            <a:pPr algn="just"/>
            <a:r>
              <a:rPr lang="vi-VN" sz="1200" dirty="0">
                <a:solidFill>
                  <a:srgbClr val="FFFF00"/>
                </a:solidFill>
              </a:rPr>
              <a:t>Mối quan hệ One-to-Many Through (Một nhiều qua): </a:t>
            </a:r>
            <a:r>
              <a:rPr lang="vi-VN" sz="1200" dirty="0">
                <a:solidFill>
                  <a:schemeClr val="bg1"/>
                </a:solidFill>
              </a:rPr>
              <a:t>Mối quan hệ này cho phép lấy dữ liệu từ một bảng thông qua một bảng trung gian.</a:t>
            </a:r>
          </a:p>
        </p:txBody>
      </p:sp>
      <p:pic>
        <p:nvPicPr>
          <p:cNvPr id="8" name="Picture 7"/>
          <p:cNvPicPr>
            <a:picLocks noChangeAspect="1"/>
          </p:cNvPicPr>
          <p:nvPr/>
        </p:nvPicPr>
        <p:blipFill>
          <a:blip r:embed="rId6"/>
          <a:stretch>
            <a:fillRect/>
          </a:stretch>
        </p:blipFill>
        <p:spPr>
          <a:xfrm>
            <a:off x="5240162" y="3874507"/>
            <a:ext cx="3820328" cy="1133633"/>
          </a:xfrm>
          <a:prstGeom prst="rect">
            <a:avLst/>
          </a:prstGeom>
        </p:spPr>
      </p:pic>
    </p:spTree>
    <p:extLst>
      <p:ext uri="{BB962C8B-B14F-4D97-AF65-F5344CB8AC3E}">
        <p14:creationId xmlns:p14="http://schemas.microsoft.com/office/powerpoint/2010/main" val="36636033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Schema </a:t>
            </a:r>
            <a:r>
              <a:rPr lang="en-US" dirty="0" err="1">
                <a:solidFill>
                  <a:srgbClr val="FFFF00"/>
                </a:solidFill>
              </a:rPr>
              <a:t>Buider</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4458535" cy="1200329"/>
          </a:xfrm>
          <a:prstGeom prst="rect">
            <a:avLst/>
          </a:prstGeom>
          <a:noFill/>
        </p:spPr>
        <p:txBody>
          <a:bodyPr wrap="square" rtlCol="0">
            <a:spAutoFit/>
          </a:bodyPr>
          <a:lstStyle/>
          <a:p>
            <a:pPr algn="just"/>
            <a:r>
              <a:rPr lang="vi-VN" sz="1200" dirty="0">
                <a:solidFill>
                  <a:srgbClr val="FFFF00"/>
                </a:solidFill>
              </a:rPr>
              <a:t>Trong Laravel, Schema Builder là </a:t>
            </a:r>
            <a:r>
              <a:rPr lang="vi-VN" sz="1200" dirty="0">
                <a:solidFill>
                  <a:schemeClr val="bg1"/>
                </a:solidFill>
              </a:rPr>
              <a:t>một công cụ mạnh mẽ giúp bạn định nghĩa và tạo các bảng cơ sở dữ liệu thông qua PHP code mà không cần phải trực tiếp viết các câu lệnh SQL. Điều này giúp mã trở nên dễ đọc hơn, giảm thiểu lỗi và tăng tính linh hoạt khi phát triển ứng dụng. Dưới đây là một số điểm cơ bản về Schema Builder trong Laravel:</a:t>
            </a:r>
          </a:p>
        </p:txBody>
      </p:sp>
      <p:sp>
        <p:nvSpPr>
          <p:cNvPr id="21" name="TextBox 20"/>
          <p:cNvSpPr txBox="1"/>
          <p:nvPr/>
        </p:nvSpPr>
        <p:spPr>
          <a:xfrm>
            <a:off x="4685465" y="820962"/>
            <a:ext cx="4458535" cy="461665"/>
          </a:xfrm>
          <a:prstGeom prst="rect">
            <a:avLst/>
          </a:prstGeom>
          <a:noFill/>
        </p:spPr>
        <p:txBody>
          <a:bodyPr wrap="square" rtlCol="0">
            <a:spAutoFit/>
          </a:bodyPr>
          <a:lstStyle/>
          <a:p>
            <a:pPr algn="just"/>
            <a:r>
              <a:rPr lang="vi-VN" sz="1200" dirty="0">
                <a:solidFill>
                  <a:srgbClr val="FFFF00"/>
                </a:solidFill>
              </a:rPr>
              <a:t>filter(): </a:t>
            </a:r>
            <a:r>
              <a:rPr lang="vi-VN" sz="1200" dirty="0">
                <a:solidFill>
                  <a:schemeClr val="bg1"/>
                </a:solidFill>
              </a:rPr>
              <a:t>Lọc các phần tử trong Collection theo điều kiện cho trước và trả về một Collection mới.</a:t>
            </a:r>
          </a:p>
        </p:txBody>
      </p:sp>
      <p:sp>
        <p:nvSpPr>
          <p:cNvPr id="15" name="TextBox 14"/>
          <p:cNvSpPr txBox="1"/>
          <p:nvPr/>
        </p:nvSpPr>
        <p:spPr>
          <a:xfrm>
            <a:off x="54589" y="2054913"/>
            <a:ext cx="4458535" cy="461665"/>
          </a:xfrm>
          <a:prstGeom prst="rect">
            <a:avLst/>
          </a:prstGeom>
          <a:noFill/>
        </p:spPr>
        <p:txBody>
          <a:bodyPr wrap="square" rtlCol="0">
            <a:spAutoFit/>
          </a:bodyPr>
          <a:lstStyle/>
          <a:p>
            <a:pPr algn="just"/>
            <a:r>
              <a:rPr lang="vi-VN" sz="1200" dirty="0">
                <a:solidFill>
                  <a:srgbClr val="FFFF00"/>
                </a:solidFill>
              </a:rPr>
              <a:t>Tạo Bảng: </a:t>
            </a:r>
            <a:r>
              <a:rPr lang="vi-VN" sz="1200" dirty="0">
                <a:solidFill>
                  <a:schemeClr val="bg1"/>
                </a:solidFill>
              </a:rPr>
              <a:t>Để tạo một bảng mới trong cơ sở dữ liệu, có thể sử dụng Schema Builder như sau:</a:t>
            </a:r>
          </a:p>
        </p:txBody>
      </p:sp>
      <p:pic>
        <p:nvPicPr>
          <p:cNvPr id="9" name="Picture 8"/>
          <p:cNvPicPr>
            <a:picLocks noChangeAspect="1"/>
          </p:cNvPicPr>
          <p:nvPr/>
        </p:nvPicPr>
        <p:blipFill>
          <a:blip r:embed="rId3"/>
          <a:stretch>
            <a:fillRect/>
          </a:stretch>
        </p:blipFill>
        <p:spPr>
          <a:xfrm>
            <a:off x="4774101" y="1301343"/>
            <a:ext cx="3575640" cy="510805"/>
          </a:xfrm>
          <a:prstGeom prst="rect">
            <a:avLst/>
          </a:prstGeom>
        </p:spPr>
      </p:pic>
      <p:sp>
        <p:nvSpPr>
          <p:cNvPr id="20" name="TextBox 19"/>
          <p:cNvSpPr txBox="1"/>
          <p:nvPr/>
        </p:nvSpPr>
        <p:spPr>
          <a:xfrm>
            <a:off x="4685464" y="1781891"/>
            <a:ext cx="4458535" cy="461665"/>
          </a:xfrm>
          <a:prstGeom prst="rect">
            <a:avLst/>
          </a:prstGeom>
          <a:noFill/>
        </p:spPr>
        <p:txBody>
          <a:bodyPr wrap="square" rtlCol="0">
            <a:spAutoFit/>
          </a:bodyPr>
          <a:lstStyle/>
          <a:p>
            <a:pPr algn="just"/>
            <a:r>
              <a:rPr lang="vi-VN" sz="1200" dirty="0">
                <a:solidFill>
                  <a:srgbClr val="FFFF00"/>
                </a:solidFill>
              </a:rPr>
              <a:t>first(): </a:t>
            </a:r>
            <a:r>
              <a:rPr lang="vi-VN" sz="1200" dirty="0">
                <a:solidFill>
                  <a:schemeClr val="bg1"/>
                </a:solidFill>
              </a:rPr>
              <a:t>Trả về phần tử đầu tiên của Collection</a:t>
            </a:r>
            <a:r>
              <a:rPr lang="vi-VN" sz="1200" dirty="0" smtClean="0">
                <a:solidFill>
                  <a:schemeClr val="bg1"/>
                </a:solidFill>
              </a:rPr>
              <a:t>.</a:t>
            </a:r>
            <a:endParaRPr lang="en-US" sz="1200" dirty="0" smtClean="0">
              <a:solidFill>
                <a:schemeClr val="bg1"/>
              </a:solidFill>
            </a:endParaRPr>
          </a:p>
          <a:p>
            <a:pPr algn="just"/>
            <a:r>
              <a:rPr lang="vi-VN" sz="1200" dirty="0" smtClean="0">
                <a:solidFill>
                  <a:schemeClr val="bg1"/>
                </a:solidFill>
              </a:rPr>
              <a:t>$</a:t>
            </a:r>
            <a:r>
              <a:rPr lang="vi-VN" sz="1200" dirty="0">
                <a:solidFill>
                  <a:schemeClr val="bg1"/>
                </a:solidFill>
              </a:rPr>
              <a:t>firstItem = $collection-&gt;first</a:t>
            </a:r>
            <a:r>
              <a:rPr lang="vi-VN" sz="1200" dirty="0" smtClean="0">
                <a:solidFill>
                  <a:schemeClr val="bg1"/>
                </a:solidFill>
              </a:rPr>
              <a:t>();</a:t>
            </a:r>
            <a:endParaRPr lang="vi-VN" sz="1200" dirty="0">
              <a:solidFill>
                <a:schemeClr val="bg1"/>
              </a:solidFill>
            </a:endParaRPr>
          </a:p>
        </p:txBody>
      </p:sp>
      <p:sp>
        <p:nvSpPr>
          <p:cNvPr id="23" name="TextBox 22"/>
          <p:cNvSpPr txBox="1"/>
          <p:nvPr/>
        </p:nvSpPr>
        <p:spPr>
          <a:xfrm>
            <a:off x="4685463" y="2175316"/>
            <a:ext cx="4458535" cy="461665"/>
          </a:xfrm>
          <a:prstGeom prst="rect">
            <a:avLst/>
          </a:prstGeom>
          <a:noFill/>
        </p:spPr>
        <p:txBody>
          <a:bodyPr wrap="square" rtlCol="0">
            <a:spAutoFit/>
          </a:bodyPr>
          <a:lstStyle/>
          <a:p>
            <a:pPr algn="just"/>
            <a:r>
              <a:rPr lang="en-US" sz="1200" dirty="0">
                <a:solidFill>
                  <a:srgbClr val="FFFF00"/>
                </a:solidFill>
              </a:rPr>
              <a:t>last(): </a:t>
            </a:r>
            <a:r>
              <a:rPr lang="en-US" sz="1200" dirty="0" err="1">
                <a:solidFill>
                  <a:schemeClr val="bg1"/>
                </a:solidFill>
              </a:rPr>
              <a:t>Trả</a:t>
            </a:r>
            <a:r>
              <a:rPr lang="en-US" sz="1200" dirty="0">
                <a:solidFill>
                  <a:schemeClr val="bg1"/>
                </a:solidFill>
              </a:rPr>
              <a:t> </a:t>
            </a:r>
            <a:r>
              <a:rPr lang="en-US" sz="1200" dirty="0" err="1">
                <a:solidFill>
                  <a:schemeClr val="bg1"/>
                </a:solidFill>
              </a:rPr>
              <a:t>về</a:t>
            </a:r>
            <a:r>
              <a:rPr lang="en-US" sz="1200" dirty="0">
                <a:solidFill>
                  <a:schemeClr val="bg1"/>
                </a:solidFill>
              </a:rPr>
              <a:t> </a:t>
            </a:r>
            <a:r>
              <a:rPr lang="en-US" sz="1200" dirty="0" err="1">
                <a:solidFill>
                  <a:schemeClr val="bg1"/>
                </a:solidFill>
              </a:rPr>
              <a:t>phần</a:t>
            </a:r>
            <a:r>
              <a:rPr lang="en-US" sz="1200" dirty="0">
                <a:solidFill>
                  <a:schemeClr val="bg1"/>
                </a:solidFill>
              </a:rPr>
              <a:t> </a:t>
            </a:r>
            <a:r>
              <a:rPr lang="en-US" sz="1200" dirty="0" err="1">
                <a:solidFill>
                  <a:schemeClr val="bg1"/>
                </a:solidFill>
              </a:rPr>
              <a:t>tử</a:t>
            </a:r>
            <a:r>
              <a:rPr lang="en-US" sz="1200" dirty="0">
                <a:solidFill>
                  <a:schemeClr val="bg1"/>
                </a:solidFill>
              </a:rPr>
              <a:t> </a:t>
            </a:r>
            <a:r>
              <a:rPr lang="en-US" sz="1200" dirty="0" err="1">
                <a:solidFill>
                  <a:schemeClr val="bg1"/>
                </a:solidFill>
              </a:rPr>
              <a:t>cuối</a:t>
            </a:r>
            <a:r>
              <a:rPr lang="en-US" sz="1200" dirty="0">
                <a:solidFill>
                  <a:schemeClr val="bg1"/>
                </a:solidFill>
              </a:rPr>
              <a:t> </a:t>
            </a:r>
            <a:r>
              <a:rPr lang="en-US" sz="1200" dirty="0" err="1">
                <a:solidFill>
                  <a:schemeClr val="bg1"/>
                </a:solidFill>
              </a:rPr>
              <a:t>cùng</a:t>
            </a:r>
            <a:r>
              <a:rPr lang="en-US" sz="1200" dirty="0">
                <a:solidFill>
                  <a:schemeClr val="bg1"/>
                </a:solidFill>
              </a:rPr>
              <a:t> </a:t>
            </a:r>
            <a:r>
              <a:rPr lang="en-US" sz="1200" dirty="0" err="1">
                <a:solidFill>
                  <a:schemeClr val="bg1"/>
                </a:solidFill>
              </a:rPr>
              <a:t>của</a:t>
            </a:r>
            <a:r>
              <a:rPr lang="en-US" sz="1200" dirty="0">
                <a:solidFill>
                  <a:schemeClr val="bg1"/>
                </a:solidFill>
              </a:rPr>
              <a:t> Collection.</a:t>
            </a:r>
          </a:p>
          <a:p>
            <a:pPr algn="just"/>
            <a:r>
              <a:rPr lang="en-US" sz="1200" dirty="0">
                <a:solidFill>
                  <a:srgbClr val="FFFF00"/>
                </a:solidFill>
              </a:rPr>
              <a:t>$</a:t>
            </a:r>
            <a:r>
              <a:rPr lang="en-US" sz="1200" dirty="0" err="1">
                <a:solidFill>
                  <a:srgbClr val="FFFF00"/>
                </a:solidFill>
              </a:rPr>
              <a:t>lastItem</a:t>
            </a:r>
            <a:r>
              <a:rPr lang="en-US" sz="1200" dirty="0">
                <a:solidFill>
                  <a:srgbClr val="FFFF00"/>
                </a:solidFill>
              </a:rPr>
              <a:t> = $collection-&gt;last();</a:t>
            </a:r>
            <a:endParaRPr lang="vi-VN" sz="1200" dirty="0">
              <a:solidFill>
                <a:schemeClr val="bg1"/>
              </a:solidFill>
            </a:endParaRPr>
          </a:p>
        </p:txBody>
      </p:sp>
      <p:sp>
        <p:nvSpPr>
          <p:cNvPr id="24" name="TextBox 23"/>
          <p:cNvSpPr txBox="1"/>
          <p:nvPr/>
        </p:nvSpPr>
        <p:spPr>
          <a:xfrm>
            <a:off x="4685465" y="2647349"/>
            <a:ext cx="4458535" cy="461665"/>
          </a:xfrm>
          <a:prstGeom prst="rect">
            <a:avLst/>
          </a:prstGeom>
          <a:noFill/>
        </p:spPr>
        <p:txBody>
          <a:bodyPr wrap="square" rtlCol="0">
            <a:spAutoFit/>
          </a:bodyPr>
          <a:lstStyle/>
          <a:p>
            <a:pPr algn="just"/>
            <a:r>
              <a:rPr lang="en-US" sz="1200" dirty="0">
                <a:solidFill>
                  <a:srgbClr val="FFFF00"/>
                </a:solidFill>
              </a:rPr>
              <a:t>count(): </a:t>
            </a:r>
            <a:r>
              <a:rPr lang="en-US" sz="1200" dirty="0" err="1">
                <a:solidFill>
                  <a:schemeClr val="bg1"/>
                </a:solidFill>
              </a:rPr>
              <a:t>Đếm</a:t>
            </a:r>
            <a:r>
              <a:rPr lang="en-US" sz="1200" dirty="0">
                <a:solidFill>
                  <a:schemeClr val="bg1"/>
                </a:solidFill>
              </a:rPr>
              <a:t> </a:t>
            </a:r>
            <a:r>
              <a:rPr lang="en-US" sz="1200" dirty="0" err="1">
                <a:solidFill>
                  <a:schemeClr val="bg1"/>
                </a:solidFill>
              </a:rPr>
              <a:t>số</a:t>
            </a:r>
            <a:r>
              <a:rPr lang="en-US" sz="1200" dirty="0">
                <a:solidFill>
                  <a:schemeClr val="bg1"/>
                </a:solidFill>
              </a:rPr>
              <a:t> </a:t>
            </a:r>
            <a:r>
              <a:rPr lang="en-US" sz="1200" dirty="0" err="1">
                <a:solidFill>
                  <a:schemeClr val="bg1"/>
                </a:solidFill>
              </a:rPr>
              <a:t>lượng</a:t>
            </a:r>
            <a:r>
              <a:rPr lang="en-US" sz="1200" dirty="0">
                <a:solidFill>
                  <a:schemeClr val="bg1"/>
                </a:solidFill>
              </a:rPr>
              <a:t> </a:t>
            </a:r>
            <a:r>
              <a:rPr lang="en-US" sz="1200" dirty="0" err="1">
                <a:solidFill>
                  <a:schemeClr val="bg1"/>
                </a:solidFill>
              </a:rPr>
              <a:t>phần</a:t>
            </a:r>
            <a:r>
              <a:rPr lang="en-US" sz="1200" dirty="0">
                <a:solidFill>
                  <a:schemeClr val="bg1"/>
                </a:solidFill>
              </a:rPr>
              <a:t> </a:t>
            </a:r>
            <a:r>
              <a:rPr lang="en-US" sz="1200" dirty="0" err="1">
                <a:solidFill>
                  <a:schemeClr val="bg1"/>
                </a:solidFill>
              </a:rPr>
              <a:t>tử</a:t>
            </a:r>
            <a:r>
              <a:rPr lang="en-US" sz="1200" dirty="0">
                <a:solidFill>
                  <a:schemeClr val="bg1"/>
                </a:solidFill>
              </a:rPr>
              <a:t> </a:t>
            </a:r>
            <a:r>
              <a:rPr lang="en-US" sz="1200" dirty="0" err="1">
                <a:solidFill>
                  <a:schemeClr val="bg1"/>
                </a:solidFill>
              </a:rPr>
              <a:t>trong</a:t>
            </a:r>
            <a:r>
              <a:rPr lang="en-US" sz="1200" dirty="0">
                <a:solidFill>
                  <a:schemeClr val="bg1"/>
                </a:solidFill>
              </a:rPr>
              <a:t> Collection.</a:t>
            </a:r>
          </a:p>
          <a:p>
            <a:pPr algn="just"/>
            <a:r>
              <a:rPr lang="en-US" sz="1200" dirty="0">
                <a:solidFill>
                  <a:srgbClr val="FFFF00"/>
                </a:solidFill>
              </a:rPr>
              <a:t>$count = $collection-&gt;count();</a:t>
            </a:r>
          </a:p>
        </p:txBody>
      </p:sp>
      <p:sp>
        <p:nvSpPr>
          <p:cNvPr id="25" name="TextBox 24"/>
          <p:cNvSpPr txBox="1"/>
          <p:nvPr/>
        </p:nvSpPr>
        <p:spPr>
          <a:xfrm>
            <a:off x="4685465" y="3136245"/>
            <a:ext cx="4458535" cy="646331"/>
          </a:xfrm>
          <a:prstGeom prst="rect">
            <a:avLst/>
          </a:prstGeom>
          <a:noFill/>
        </p:spPr>
        <p:txBody>
          <a:bodyPr wrap="square" rtlCol="0">
            <a:spAutoFit/>
          </a:bodyPr>
          <a:lstStyle/>
          <a:p>
            <a:pPr algn="just"/>
            <a:r>
              <a:rPr lang="vi-VN" sz="1200" dirty="0">
                <a:solidFill>
                  <a:srgbClr val="FFFF00"/>
                </a:solidFill>
              </a:rPr>
              <a:t>sortBy(): </a:t>
            </a:r>
            <a:r>
              <a:rPr lang="vi-VN" sz="1200" dirty="0">
                <a:solidFill>
                  <a:schemeClr val="bg1"/>
                </a:solidFill>
              </a:rPr>
              <a:t>Sắp xếp các phần tử của Collection theo một trường được chỉ định.</a:t>
            </a:r>
          </a:p>
          <a:p>
            <a:pPr algn="just"/>
            <a:r>
              <a:rPr lang="vi-VN" sz="1200" dirty="0">
                <a:solidFill>
                  <a:srgbClr val="FFFF00"/>
                </a:solidFill>
              </a:rPr>
              <a:t>$sorted = $collection-&gt;sortBy('name');</a:t>
            </a:r>
          </a:p>
        </p:txBody>
      </p:sp>
      <p:sp>
        <p:nvSpPr>
          <p:cNvPr id="26" name="TextBox 25"/>
          <p:cNvSpPr txBox="1"/>
          <p:nvPr/>
        </p:nvSpPr>
        <p:spPr>
          <a:xfrm>
            <a:off x="4685465" y="3782576"/>
            <a:ext cx="4458535" cy="646331"/>
          </a:xfrm>
          <a:prstGeom prst="rect">
            <a:avLst/>
          </a:prstGeom>
          <a:noFill/>
        </p:spPr>
        <p:txBody>
          <a:bodyPr wrap="square" rtlCol="0">
            <a:spAutoFit/>
          </a:bodyPr>
          <a:lstStyle/>
          <a:p>
            <a:pPr algn="just"/>
            <a:r>
              <a:rPr lang="vi-VN" sz="1200" dirty="0">
                <a:solidFill>
                  <a:srgbClr val="FFFF00"/>
                </a:solidFill>
              </a:rPr>
              <a:t>groupBy(): </a:t>
            </a:r>
            <a:r>
              <a:rPr lang="vi-VN" sz="1200" dirty="0">
                <a:solidFill>
                  <a:schemeClr val="bg1"/>
                </a:solidFill>
              </a:rPr>
              <a:t>Nhóm các phần tử của Collection theo một trường được chỉ định.</a:t>
            </a:r>
          </a:p>
          <a:p>
            <a:pPr algn="just"/>
            <a:r>
              <a:rPr lang="vi-VN" sz="1200" dirty="0">
                <a:solidFill>
                  <a:srgbClr val="FFFF00"/>
                </a:solidFill>
              </a:rPr>
              <a:t>$grouped = $collection-&gt;groupBy('category');</a:t>
            </a:r>
          </a:p>
        </p:txBody>
      </p:sp>
      <p:sp>
        <p:nvSpPr>
          <p:cNvPr id="27" name="TextBox 26"/>
          <p:cNvSpPr txBox="1"/>
          <p:nvPr/>
        </p:nvSpPr>
        <p:spPr>
          <a:xfrm>
            <a:off x="4685462" y="4419937"/>
            <a:ext cx="4458535" cy="646331"/>
          </a:xfrm>
          <a:prstGeom prst="rect">
            <a:avLst/>
          </a:prstGeom>
          <a:noFill/>
        </p:spPr>
        <p:txBody>
          <a:bodyPr wrap="square" rtlCol="0">
            <a:spAutoFit/>
          </a:bodyPr>
          <a:lstStyle/>
          <a:p>
            <a:pPr algn="just"/>
            <a:r>
              <a:rPr lang="vi-VN" sz="1200" dirty="0" smtClean="0">
                <a:solidFill>
                  <a:srgbClr val="FFFF00"/>
                </a:solidFill>
              </a:rPr>
              <a:t>pluck(): </a:t>
            </a:r>
            <a:r>
              <a:rPr lang="vi-VN" sz="1200" dirty="0" smtClean="0">
                <a:solidFill>
                  <a:schemeClr val="bg1"/>
                </a:solidFill>
              </a:rPr>
              <a:t>Trích xuất một trường cụ thể từ mỗi phần tử của Collection và trả về một mảng.</a:t>
            </a:r>
          </a:p>
          <a:p>
            <a:pPr algn="just"/>
            <a:r>
              <a:rPr lang="vi-VN" sz="1200" dirty="0" smtClean="0">
                <a:solidFill>
                  <a:srgbClr val="FFFF00"/>
                </a:solidFill>
              </a:rPr>
              <a:t>$names = $collection-&gt;pluck('name');</a:t>
            </a:r>
            <a:endParaRPr lang="vi-VN" sz="1200" dirty="0">
              <a:solidFill>
                <a:srgbClr val="FFFF00"/>
              </a:solidFill>
            </a:endParaRPr>
          </a:p>
        </p:txBody>
      </p:sp>
      <p:pic>
        <p:nvPicPr>
          <p:cNvPr id="10" name="Picture 9"/>
          <p:cNvPicPr>
            <a:picLocks noChangeAspect="1"/>
          </p:cNvPicPr>
          <p:nvPr/>
        </p:nvPicPr>
        <p:blipFill>
          <a:blip r:embed="rId4"/>
          <a:stretch>
            <a:fillRect/>
          </a:stretch>
        </p:blipFill>
        <p:spPr>
          <a:xfrm>
            <a:off x="132015" y="2541477"/>
            <a:ext cx="3886006" cy="1121513"/>
          </a:xfrm>
          <a:prstGeom prst="rect">
            <a:avLst/>
          </a:prstGeom>
        </p:spPr>
      </p:pic>
      <p:sp>
        <p:nvSpPr>
          <p:cNvPr id="28" name="TextBox 27"/>
          <p:cNvSpPr txBox="1"/>
          <p:nvPr/>
        </p:nvSpPr>
        <p:spPr>
          <a:xfrm>
            <a:off x="54589" y="3687889"/>
            <a:ext cx="4458535" cy="461665"/>
          </a:xfrm>
          <a:prstGeom prst="rect">
            <a:avLst/>
          </a:prstGeom>
          <a:noFill/>
        </p:spPr>
        <p:txBody>
          <a:bodyPr wrap="square" rtlCol="0">
            <a:spAutoFit/>
          </a:bodyPr>
          <a:lstStyle/>
          <a:p>
            <a:pPr algn="just"/>
            <a:r>
              <a:rPr lang="vi-VN" sz="1200" dirty="0" smtClean="0">
                <a:solidFill>
                  <a:srgbClr val="FFFF00"/>
                </a:solidFill>
              </a:rPr>
              <a:t>Tạo Bảng: </a:t>
            </a:r>
            <a:r>
              <a:rPr lang="vi-VN" sz="1200" dirty="0" smtClean="0">
                <a:solidFill>
                  <a:schemeClr val="bg1"/>
                </a:solidFill>
              </a:rPr>
              <a:t>Để tạo một bảng mới trong cơ sở dữ liệu, có thể sử dụng Schema Builder như sau:</a:t>
            </a:r>
            <a:endParaRPr lang="vi-VN" sz="1200" dirty="0">
              <a:solidFill>
                <a:schemeClr val="bg1"/>
              </a:solidFill>
            </a:endParaRPr>
          </a:p>
        </p:txBody>
      </p:sp>
    </p:spTree>
    <p:extLst>
      <p:ext uri="{BB962C8B-B14F-4D97-AF65-F5344CB8AC3E}">
        <p14:creationId xmlns:p14="http://schemas.microsoft.com/office/powerpoint/2010/main" val="330210740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Collections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4458535" cy="830997"/>
          </a:xfrm>
          <a:prstGeom prst="rect">
            <a:avLst/>
          </a:prstGeom>
          <a:noFill/>
        </p:spPr>
        <p:txBody>
          <a:bodyPr wrap="square" rtlCol="0">
            <a:spAutoFit/>
          </a:bodyPr>
          <a:lstStyle/>
          <a:p>
            <a:pPr algn="just"/>
            <a:r>
              <a:rPr lang="vi-VN" sz="1200" dirty="0">
                <a:solidFill>
                  <a:srgbClr val="FFFF00"/>
                </a:solidFill>
              </a:rPr>
              <a:t>Collections trong Laravel </a:t>
            </a:r>
            <a:r>
              <a:rPr lang="vi-VN" sz="1200" dirty="0">
                <a:solidFill>
                  <a:schemeClr val="bg1"/>
                </a:solidFill>
              </a:rPr>
              <a:t>là một cấu trúc dữ liệu mà Laravel sử dụng để làm việc với tập hợp các dữ liệu trả về từ các truy vấn cơ sở dữ liệu. Collections cũng được sử dụng để xử lý và truy xuất dữ liệu từ các mảng PHP.</a:t>
            </a:r>
          </a:p>
        </p:txBody>
      </p:sp>
      <p:sp>
        <p:nvSpPr>
          <p:cNvPr id="21" name="TextBox 20"/>
          <p:cNvSpPr txBox="1"/>
          <p:nvPr/>
        </p:nvSpPr>
        <p:spPr>
          <a:xfrm>
            <a:off x="4685465" y="820962"/>
            <a:ext cx="4458535" cy="461665"/>
          </a:xfrm>
          <a:prstGeom prst="rect">
            <a:avLst/>
          </a:prstGeom>
          <a:noFill/>
        </p:spPr>
        <p:txBody>
          <a:bodyPr wrap="square" rtlCol="0">
            <a:spAutoFit/>
          </a:bodyPr>
          <a:lstStyle/>
          <a:p>
            <a:pPr algn="just"/>
            <a:r>
              <a:rPr lang="vi-VN" sz="1200" dirty="0">
                <a:solidFill>
                  <a:srgbClr val="FFFF00"/>
                </a:solidFill>
              </a:rPr>
              <a:t>filter(): </a:t>
            </a:r>
            <a:r>
              <a:rPr lang="vi-VN" sz="1200" dirty="0">
                <a:solidFill>
                  <a:schemeClr val="bg1"/>
                </a:solidFill>
              </a:rPr>
              <a:t>Lọc các phần tử trong Collection theo điều kiện cho trước và trả về một Collection mới.</a:t>
            </a:r>
          </a:p>
        </p:txBody>
      </p:sp>
      <p:sp>
        <p:nvSpPr>
          <p:cNvPr id="13" name="TextBox 12"/>
          <p:cNvSpPr txBox="1"/>
          <p:nvPr/>
        </p:nvSpPr>
        <p:spPr>
          <a:xfrm>
            <a:off x="54590" y="1689559"/>
            <a:ext cx="4458535" cy="646331"/>
          </a:xfrm>
          <a:prstGeom prst="rect">
            <a:avLst/>
          </a:prstGeom>
          <a:noFill/>
        </p:spPr>
        <p:txBody>
          <a:bodyPr wrap="square" rtlCol="0">
            <a:spAutoFit/>
          </a:bodyPr>
          <a:lstStyle/>
          <a:p>
            <a:pPr algn="just"/>
            <a:r>
              <a:rPr lang="vi-VN" sz="1200" dirty="0">
                <a:solidFill>
                  <a:srgbClr val="FFFF00"/>
                </a:solidFill>
              </a:rPr>
              <a:t>Tạo Collection: </a:t>
            </a:r>
            <a:r>
              <a:rPr lang="vi-VN" sz="1200" dirty="0">
                <a:solidFill>
                  <a:schemeClr val="bg1"/>
                </a:solidFill>
              </a:rPr>
              <a:t>có thể tạo một Collection bằng cách sử dụng lớp Illuminate\Support\Collection hoặc thông qua các phương thức của Eloquent ORM như get().</a:t>
            </a:r>
          </a:p>
        </p:txBody>
      </p:sp>
      <p:sp>
        <p:nvSpPr>
          <p:cNvPr id="15" name="TextBox 14"/>
          <p:cNvSpPr txBox="1"/>
          <p:nvPr/>
        </p:nvSpPr>
        <p:spPr>
          <a:xfrm>
            <a:off x="54590" y="2335890"/>
            <a:ext cx="4458535" cy="830997"/>
          </a:xfrm>
          <a:prstGeom prst="rect">
            <a:avLst/>
          </a:prstGeom>
          <a:noFill/>
        </p:spPr>
        <p:txBody>
          <a:bodyPr wrap="square" rtlCol="0">
            <a:spAutoFit/>
          </a:bodyPr>
          <a:lstStyle/>
          <a:p>
            <a:pPr algn="just"/>
            <a:r>
              <a:rPr lang="vi-VN" sz="1200" dirty="0">
                <a:solidFill>
                  <a:srgbClr val="FFFF00"/>
                </a:solidFill>
              </a:rPr>
              <a:t>Các Phương Thức Phổ Biến của Collections: </a:t>
            </a:r>
            <a:r>
              <a:rPr lang="vi-VN" sz="1200" dirty="0">
                <a:solidFill>
                  <a:schemeClr val="bg1"/>
                </a:solidFill>
              </a:rPr>
              <a:t>Collections cung cấp nhiều phương thức mạnh mẽ để thực hiện các thao tác trên dữ liệu một cách dễ dàng và hiệu quả. Dưới đây là một số phương thức phổ biến:</a:t>
            </a:r>
          </a:p>
        </p:txBody>
      </p:sp>
      <p:sp>
        <p:nvSpPr>
          <p:cNvPr id="16" name="TextBox 15"/>
          <p:cNvSpPr txBox="1"/>
          <p:nvPr/>
        </p:nvSpPr>
        <p:spPr>
          <a:xfrm>
            <a:off x="54590" y="3109014"/>
            <a:ext cx="4458535" cy="461665"/>
          </a:xfrm>
          <a:prstGeom prst="rect">
            <a:avLst/>
          </a:prstGeom>
          <a:noFill/>
        </p:spPr>
        <p:txBody>
          <a:bodyPr wrap="square" rtlCol="0">
            <a:spAutoFit/>
          </a:bodyPr>
          <a:lstStyle/>
          <a:p>
            <a:pPr algn="just"/>
            <a:r>
              <a:rPr lang="vi-VN" sz="1200" dirty="0">
                <a:solidFill>
                  <a:srgbClr val="FFFF00"/>
                </a:solidFill>
              </a:rPr>
              <a:t>forEach(): </a:t>
            </a:r>
            <a:r>
              <a:rPr lang="vi-VN" sz="1200" dirty="0">
                <a:solidFill>
                  <a:schemeClr val="bg1"/>
                </a:solidFill>
              </a:rPr>
              <a:t>Lặp qua từng phần tử trong Collection và áp dụng hàm callback</a:t>
            </a:r>
          </a:p>
        </p:txBody>
      </p:sp>
      <p:pic>
        <p:nvPicPr>
          <p:cNvPr id="2" name="Picture 1"/>
          <p:cNvPicPr>
            <a:picLocks noChangeAspect="1"/>
          </p:cNvPicPr>
          <p:nvPr/>
        </p:nvPicPr>
        <p:blipFill>
          <a:blip r:embed="rId3"/>
          <a:stretch>
            <a:fillRect/>
          </a:stretch>
        </p:blipFill>
        <p:spPr>
          <a:xfrm>
            <a:off x="132144" y="3570680"/>
            <a:ext cx="2364102" cy="470134"/>
          </a:xfrm>
          <a:prstGeom prst="rect">
            <a:avLst/>
          </a:prstGeom>
        </p:spPr>
      </p:pic>
      <p:sp>
        <p:nvSpPr>
          <p:cNvPr id="18" name="TextBox 17"/>
          <p:cNvSpPr txBox="1"/>
          <p:nvPr/>
        </p:nvSpPr>
        <p:spPr>
          <a:xfrm>
            <a:off x="54590" y="4016886"/>
            <a:ext cx="4458535" cy="461665"/>
          </a:xfrm>
          <a:prstGeom prst="rect">
            <a:avLst/>
          </a:prstGeom>
          <a:noFill/>
        </p:spPr>
        <p:txBody>
          <a:bodyPr wrap="square" rtlCol="0">
            <a:spAutoFit/>
          </a:bodyPr>
          <a:lstStyle/>
          <a:p>
            <a:pPr algn="just"/>
            <a:r>
              <a:rPr lang="vi-VN" sz="1200" dirty="0">
                <a:solidFill>
                  <a:srgbClr val="FFFF00"/>
                </a:solidFill>
              </a:rPr>
              <a:t>map(): </a:t>
            </a:r>
            <a:r>
              <a:rPr lang="vi-VN" sz="1200" dirty="0">
                <a:solidFill>
                  <a:schemeClr val="bg1"/>
                </a:solidFill>
              </a:rPr>
              <a:t>Ánh xạ qua từng phần tử trong Collection và trả về một Collection mới với các giá trị đã thay đổi.</a:t>
            </a:r>
          </a:p>
        </p:txBody>
      </p:sp>
      <p:pic>
        <p:nvPicPr>
          <p:cNvPr id="6" name="Picture 5"/>
          <p:cNvPicPr>
            <a:picLocks noChangeAspect="1"/>
          </p:cNvPicPr>
          <p:nvPr/>
        </p:nvPicPr>
        <p:blipFill>
          <a:blip r:embed="rId4"/>
          <a:stretch>
            <a:fillRect/>
          </a:stretch>
        </p:blipFill>
        <p:spPr>
          <a:xfrm>
            <a:off x="132144" y="4456583"/>
            <a:ext cx="4067743" cy="609685"/>
          </a:xfrm>
          <a:prstGeom prst="rect">
            <a:avLst/>
          </a:prstGeom>
        </p:spPr>
      </p:pic>
      <p:pic>
        <p:nvPicPr>
          <p:cNvPr id="9" name="Picture 8"/>
          <p:cNvPicPr>
            <a:picLocks noChangeAspect="1"/>
          </p:cNvPicPr>
          <p:nvPr/>
        </p:nvPicPr>
        <p:blipFill>
          <a:blip r:embed="rId5"/>
          <a:stretch>
            <a:fillRect/>
          </a:stretch>
        </p:blipFill>
        <p:spPr>
          <a:xfrm>
            <a:off x="4774101" y="1301343"/>
            <a:ext cx="3575640" cy="510805"/>
          </a:xfrm>
          <a:prstGeom prst="rect">
            <a:avLst/>
          </a:prstGeom>
        </p:spPr>
      </p:pic>
      <p:sp>
        <p:nvSpPr>
          <p:cNvPr id="20" name="TextBox 19"/>
          <p:cNvSpPr txBox="1"/>
          <p:nvPr/>
        </p:nvSpPr>
        <p:spPr>
          <a:xfrm>
            <a:off x="4685464" y="1781891"/>
            <a:ext cx="4458535" cy="461665"/>
          </a:xfrm>
          <a:prstGeom prst="rect">
            <a:avLst/>
          </a:prstGeom>
          <a:noFill/>
        </p:spPr>
        <p:txBody>
          <a:bodyPr wrap="square" rtlCol="0">
            <a:spAutoFit/>
          </a:bodyPr>
          <a:lstStyle/>
          <a:p>
            <a:pPr algn="just"/>
            <a:r>
              <a:rPr lang="vi-VN" sz="1200" dirty="0">
                <a:solidFill>
                  <a:srgbClr val="FFFF00"/>
                </a:solidFill>
              </a:rPr>
              <a:t>first(): </a:t>
            </a:r>
            <a:r>
              <a:rPr lang="vi-VN" sz="1200" dirty="0">
                <a:solidFill>
                  <a:schemeClr val="bg1"/>
                </a:solidFill>
              </a:rPr>
              <a:t>Trả về phần tử đầu tiên của Collection</a:t>
            </a:r>
            <a:r>
              <a:rPr lang="vi-VN" sz="1200" dirty="0" smtClean="0">
                <a:solidFill>
                  <a:schemeClr val="bg1"/>
                </a:solidFill>
              </a:rPr>
              <a:t>.</a:t>
            </a:r>
            <a:endParaRPr lang="en-US" sz="1200" dirty="0" smtClean="0">
              <a:solidFill>
                <a:schemeClr val="bg1"/>
              </a:solidFill>
            </a:endParaRPr>
          </a:p>
          <a:p>
            <a:pPr algn="just"/>
            <a:r>
              <a:rPr lang="vi-VN" sz="1200" dirty="0" smtClean="0">
                <a:solidFill>
                  <a:schemeClr val="bg1"/>
                </a:solidFill>
              </a:rPr>
              <a:t>$</a:t>
            </a:r>
            <a:r>
              <a:rPr lang="vi-VN" sz="1200" dirty="0">
                <a:solidFill>
                  <a:schemeClr val="bg1"/>
                </a:solidFill>
              </a:rPr>
              <a:t>firstItem = $collection-&gt;first</a:t>
            </a:r>
            <a:r>
              <a:rPr lang="vi-VN" sz="1200" dirty="0" smtClean="0">
                <a:solidFill>
                  <a:schemeClr val="bg1"/>
                </a:solidFill>
              </a:rPr>
              <a:t>();</a:t>
            </a:r>
            <a:endParaRPr lang="vi-VN" sz="1200" dirty="0">
              <a:solidFill>
                <a:schemeClr val="bg1"/>
              </a:solidFill>
            </a:endParaRPr>
          </a:p>
        </p:txBody>
      </p:sp>
      <p:sp>
        <p:nvSpPr>
          <p:cNvPr id="23" name="TextBox 22"/>
          <p:cNvSpPr txBox="1"/>
          <p:nvPr/>
        </p:nvSpPr>
        <p:spPr>
          <a:xfrm>
            <a:off x="4685463" y="2175316"/>
            <a:ext cx="4458535" cy="461665"/>
          </a:xfrm>
          <a:prstGeom prst="rect">
            <a:avLst/>
          </a:prstGeom>
          <a:noFill/>
        </p:spPr>
        <p:txBody>
          <a:bodyPr wrap="square" rtlCol="0">
            <a:spAutoFit/>
          </a:bodyPr>
          <a:lstStyle/>
          <a:p>
            <a:pPr algn="just"/>
            <a:r>
              <a:rPr lang="en-US" sz="1200" dirty="0">
                <a:solidFill>
                  <a:srgbClr val="FFFF00"/>
                </a:solidFill>
              </a:rPr>
              <a:t>last(): </a:t>
            </a:r>
            <a:r>
              <a:rPr lang="en-US" sz="1200" dirty="0" err="1">
                <a:solidFill>
                  <a:schemeClr val="bg1"/>
                </a:solidFill>
              </a:rPr>
              <a:t>Trả</a:t>
            </a:r>
            <a:r>
              <a:rPr lang="en-US" sz="1200" dirty="0">
                <a:solidFill>
                  <a:schemeClr val="bg1"/>
                </a:solidFill>
              </a:rPr>
              <a:t> </a:t>
            </a:r>
            <a:r>
              <a:rPr lang="en-US" sz="1200" dirty="0" err="1">
                <a:solidFill>
                  <a:schemeClr val="bg1"/>
                </a:solidFill>
              </a:rPr>
              <a:t>về</a:t>
            </a:r>
            <a:r>
              <a:rPr lang="en-US" sz="1200" dirty="0">
                <a:solidFill>
                  <a:schemeClr val="bg1"/>
                </a:solidFill>
              </a:rPr>
              <a:t> </a:t>
            </a:r>
            <a:r>
              <a:rPr lang="en-US" sz="1200" dirty="0" err="1">
                <a:solidFill>
                  <a:schemeClr val="bg1"/>
                </a:solidFill>
              </a:rPr>
              <a:t>phần</a:t>
            </a:r>
            <a:r>
              <a:rPr lang="en-US" sz="1200" dirty="0">
                <a:solidFill>
                  <a:schemeClr val="bg1"/>
                </a:solidFill>
              </a:rPr>
              <a:t> </a:t>
            </a:r>
            <a:r>
              <a:rPr lang="en-US" sz="1200" dirty="0" err="1">
                <a:solidFill>
                  <a:schemeClr val="bg1"/>
                </a:solidFill>
              </a:rPr>
              <a:t>tử</a:t>
            </a:r>
            <a:r>
              <a:rPr lang="en-US" sz="1200" dirty="0">
                <a:solidFill>
                  <a:schemeClr val="bg1"/>
                </a:solidFill>
              </a:rPr>
              <a:t> </a:t>
            </a:r>
            <a:r>
              <a:rPr lang="en-US" sz="1200" dirty="0" err="1">
                <a:solidFill>
                  <a:schemeClr val="bg1"/>
                </a:solidFill>
              </a:rPr>
              <a:t>cuối</a:t>
            </a:r>
            <a:r>
              <a:rPr lang="en-US" sz="1200" dirty="0">
                <a:solidFill>
                  <a:schemeClr val="bg1"/>
                </a:solidFill>
              </a:rPr>
              <a:t> </a:t>
            </a:r>
            <a:r>
              <a:rPr lang="en-US" sz="1200" dirty="0" err="1">
                <a:solidFill>
                  <a:schemeClr val="bg1"/>
                </a:solidFill>
              </a:rPr>
              <a:t>cùng</a:t>
            </a:r>
            <a:r>
              <a:rPr lang="en-US" sz="1200" dirty="0">
                <a:solidFill>
                  <a:schemeClr val="bg1"/>
                </a:solidFill>
              </a:rPr>
              <a:t> </a:t>
            </a:r>
            <a:r>
              <a:rPr lang="en-US" sz="1200" dirty="0" err="1">
                <a:solidFill>
                  <a:schemeClr val="bg1"/>
                </a:solidFill>
              </a:rPr>
              <a:t>của</a:t>
            </a:r>
            <a:r>
              <a:rPr lang="en-US" sz="1200" dirty="0">
                <a:solidFill>
                  <a:schemeClr val="bg1"/>
                </a:solidFill>
              </a:rPr>
              <a:t> Collection.</a:t>
            </a:r>
          </a:p>
          <a:p>
            <a:pPr algn="just"/>
            <a:r>
              <a:rPr lang="en-US" sz="1200" dirty="0">
                <a:solidFill>
                  <a:srgbClr val="FFFF00"/>
                </a:solidFill>
              </a:rPr>
              <a:t>$</a:t>
            </a:r>
            <a:r>
              <a:rPr lang="en-US" sz="1200" dirty="0" err="1">
                <a:solidFill>
                  <a:srgbClr val="FFFF00"/>
                </a:solidFill>
              </a:rPr>
              <a:t>lastItem</a:t>
            </a:r>
            <a:r>
              <a:rPr lang="en-US" sz="1200" dirty="0">
                <a:solidFill>
                  <a:srgbClr val="FFFF00"/>
                </a:solidFill>
              </a:rPr>
              <a:t> = $collection-&gt;last();</a:t>
            </a:r>
            <a:endParaRPr lang="vi-VN" sz="1200" dirty="0">
              <a:solidFill>
                <a:schemeClr val="bg1"/>
              </a:solidFill>
            </a:endParaRPr>
          </a:p>
        </p:txBody>
      </p:sp>
      <p:sp>
        <p:nvSpPr>
          <p:cNvPr id="24" name="TextBox 23"/>
          <p:cNvSpPr txBox="1"/>
          <p:nvPr/>
        </p:nvSpPr>
        <p:spPr>
          <a:xfrm>
            <a:off x="4685465" y="2647349"/>
            <a:ext cx="4458535" cy="461665"/>
          </a:xfrm>
          <a:prstGeom prst="rect">
            <a:avLst/>
          </a:prstGeom>
          <a:noFill/>
        </p:spPr>
        <p:txBody>
          <a:bodyPr wrap="square" rtlCol="0">
            <a:spAutoFit/>
          </a:bodyPr>
          <a:lstStyle/>
          <a:p>
            <a:pPr algn="just"/>
            <a:r>
              <a:rPr lang="en-US" sz="1200" dirty="0">
                <a:solidFill>
                  <a:srgbClr val="FFFF00"/>
                </a:solidFill>
              </a:rPr>
              <a:t>count(): </a:t>
            </a:r>
            <a:r>
              <a:rPr lang="en-US" sz="1200" dirty="0" err="1">
                <a:solidFill>
                  <a:schemeClr val="bg1"/>
                </a:solidFill>
              </a:rPr>
              <a:t>Đếm</a:t>
            </a:r>
            <a:r>
              <a:rPr lang="en-US" sz="1200" dirty="0">
                <a:solidFill>
                  <a:schemeClr val="bg1"/>
                </a:solidFill>
              </a:rPr>
              <a:t> </a:t>
            </a:r>
            <a:r>
              <a:rPr lang="en-US" sz="1200" dirty="0" err="1">
                <a:solidFill>
                  <a:schemeClr val="bg1"/>
                </a:solidFill>
              </a:rPr>
              <a:t>số</a:t>
            </a:r>
            <a:r>
              <a:rPr lang="en-US" sz="1200" dirty="0">
                <a:solidFill>
                  <a:schemeClr val="bg1"/>
                </a:solidFill>
              </a:rPr>
              <a:t> </a:t>
            </a:r>
            <a:r>
              <a:rPr lang="en-US" sz="1200" dirty="0" err="1">
                <a:solidFill>
                  <a:schemeClr val="bg1"/>
                </a:solidFill>
              </a:rPr>
              <a:t>lượng</a:t>
            </a:r>
            <a:r>
              <a:rPr lang="en-US" sz="1200" dirty="0">
                <a:solidFill>
                  <a:schemeClr val="bg1"/>
                </a:solidFill>
              </a:rPr>
              <a:t> </a:t>
            </a:r>
            <a:r>
              <a:rPr lang="en-US" sz="1200" dirty="0" err="1">
                <a:solidFill>
                  <a:schemeClr val="bg1"/>
                </a:solidFill>
              </a:rPr>
              <a:t>phần</a:t>
            </a:r>
            <a:r>
              <a:rPr lang="en-US" sz="1200" dirty="0">
                <a:solidFill>
                  <a:schemeClr val="bg1"/>
                </a:solidFill>
              </a:rPr>
              <a:t> </a:t>
            </a:r>
            <a:r>
              <a:rPr lang="en-US" sz="1200" dirty="0" err="1">
                <a:solidFill>
                  <a:schemeClr val="bg1"/>
                </a:solidFill>
              </a:rPr>
              <a:t>tử</a:t>
            </a:r>
            <a:r>
              <a:rPr lang="en-US" sz="1200" dirty="0">
                <a:solidFill>
                  <a:schemeClr val="bg1"/>
                </a:solidFill>
              </a:rPr>
              <a:t> </a:t>
            </a:r>
            <a:r>
              <a:rPr lang="en-US" sz="1200" dirty="0" err="1">
                <a:solidFill>
                  <a:schemeClr val="bg1"/>
                </a:solidFill>
              </a:rPr>
              <a:t>trong</a:t>
            </a:r>
            <a:r>
              <a:rPr lang="en-US" sz="1200" dirty="0">
                <a:solidFill>
                  <a:schemeClr val="bg1"/>
                </a:solidFill>
              </a:rPr>
              <a:t> Collection.</a:t>
            </a:r>
          </a:p>
          <a:p>
            <a:pPr algn="just"/>
            <a:r>
              <a:rPr lang="en-US" sz="1200" dirty="0">
                <a:solidFill>
                  <a:srgbClr val="FFFF00"/>
                </a:solidFill>
              </a:rPr>
              <a:t>$count = $collection-&gt;count();</a:t>
            </a:r>
          </a:p>
        </p:txBody>
      </p:sp>
      <p:sp>
        <p:nvSpPr>
          <p:cNvPr id="25" name="TextBox 24"/>
          <p:cNvSpPr txBox="1"/>
          <p:nvPr/>
        </p:nvSpPr>
        <p:spPr>
          <a:xfrm>
            <a:off x="4685465" y="3136245"/>
            <a:ext cx="4458535" cy="646331"/>
          </a:xfrm>
          <a:prstGeom prst="rect">
            <a:avLst/>
          </a:prstGeom>
          <a:noFill/>
        </p:spPr>
        <p:txBody>
          <a:bodyPr wrap="square" rtlCol="0">
            <a:spAutoFit/>
          </a:bodyPr>
          <a:lstStyle/>
          <a:p>
            <a:pPr algn="just"/>
            <a:r>
              <a:rPr lang="vi-VN" sz="1200" dirty="0">
                <a:solidFill>
                  <a:srgbClr val="FFFF00"/>
                </a:solidFill>
              </a:rPr>
              <a:t>sortBy(): </a:t>
            </a:r>
            <a:r>
              <a:rPr lang="vi-VN" sz="1200" dirty="0">
                <a:solidFill>
                  <a:schemeClr val="bg1"/>
                </a:solidFill>
              </a:rPr>
              <a:t>Sắp xếp các phần tử của Collection theo một trường được chỉ định.</a:t>
            </a:r>
          </a:p>
          <a:p>
            <a:pPr algn="just"/>
            <a:r>
              <a:rPr lang="vi-VN" sz="1200" dirty="0">
                <a:solidFill>
                  <a:srgbClr val="FFFF00"/>
                </a:solidFill>
              </a:rPr>
              <a:t>$sorted = $collection-&gt;sortBy('name');</a:t>
            </a:r>
          </a:p>
        </p:txBody>
      </p:sp>
      <p:sp>
        <p:nvSpPr>
          <p:cNvPr id="26" name="TextBox 25"/>
          <p:cNvSpPr txBox="1"/>
          <p:nvPr/>
        </p:nvSpPr>
        <p:spPr>
          <a:xfrm>
            <a:off x="4685465" y="3782576"/>
            <a:ext cx="4458535" cy="646331"/>
          </a:xfrm>
          <a:prstGeom prst="rect">
            <a:avLst/>
          </a:prstGeom>
          <a:noFill/>
        </p:spPr>
        <p:txBody>
          <a:bodyPr wrap="square" rtlCol="0">
            <a:spAutoFit/>
          </a:bodyPr>
          <a:lstStyle/>
          <a:p>
            <a:pPr algn="just"/>
            <a:r>
              <a:rPr lang="vi-VN" sz="1200" dirty="0">
                <a:solidFill>
                  <a:srgbClr val="FFFF00"/>
                </a:solidFill>
              </a:rPr>
              <a:t>groupBy(): </a:t>
            </a:r>
            <a:r>
              <a:rPr lang="vi-VN" sz="1200" dirty="0">
                <a:solidFill>
                  <a:schemeClr val="bg1"/>
                </a:solidFill>
              </a:rPr>
              <a:t>Nhóm các phần tử của Collection theo một trường được chỉ định.</a:t>
            </a:r>
          </a:p>
          <a:p>
            <a:pPr algn="just"/>
            <a:r>
              <a:rPr lang="vi-VN" sz="1200" dirty="0">
                <a:solidFill>
                  <a:srgbClr val="FFFF00"/>
                </a:solidFill>
              </a:rPr>
              <a:t>$grouped = $collection-&gt;groupBy('category');</a:t>
            </a:r>
          </a:p>
        </p:txBody>
      </p:sp>
      <p:sp>
        <p:nvSpPr>
          <p:cNvPr id="27" name="TextBox 26"/>
          <p:cNvSpPr txBox="1"/>
          <p:nvPr/>
        </p:nvSpPr>
        <p:spPr>
          <a:xfrm>
            <a:off x="4685462" y="4419937"/>
            <a:ext cx="4458535" cy="646331"/>
          </a:xfrm>
          <a:prstGeom prst="rect">
            <a:avLst/>
          </a:prstGeom>
          <a:noFill/>
        </p:spPr>
        <p:txBody>
          <a:bodyPr wrap="square" rtlCol="0">
            <a:spAutoFit/>
          </a:bodyPr>
          <a:lstStyle/>
          <a:p>
            <a:pPr algn="just"/>
            <a:r>
              <a:rPr lang="vi-VN" sz="1200" dirty="0">
                <a:solidFill>
                  <a:srgbClr val="FFFF00"/>
                </a:solidFill>
              </a:rPr>
              <a:t>pluck(): </a:t>
            </a:r>
            <a:r>
              <a:rPr lang="vi-VN" sz="1200" dirty="0">
                <a:solidFill>
                  <a:schemeClr val="bg1"/>
                </a:solidFill>
              </a:rPr>
              <a:t>Trích xuất một trường cụ thể từ mỗi phần tử của Collection và trả về một mảng.</a:t>
            </a:r>
          </a:p>
          <a:p>
            <a:pPr algn="just"/>
            <a:r>
              <a:rPr lang="vi-VN" sz="1200" dirty="0">
                <a:solidFill>
                  <a:srgbClr val="FFFF00"/>
                </a:solidFill>
              </a:rPr>
              <a:t>$names = $collection-&gt;pluck('name');</a:t>
            </a:r>
          </a:p>
        </p:txBody>
      </p:sp>
    </p:spTree>
    <p:extLst>
      <p:ext uri="{BB962C8B-B14F-4D97-AF65-F5344CB8AC3E}">
        <p14:creationId xmlns:p14="http://schemas.microsoft.com/office/powerpoint/2010/main" val="192936132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Collections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9042688" cy="1015663"/>
          </a:xfrm>
          <a:prstGeom prst="rect">
            <a:avLst/>
          </a:prstGeom>
          <a:noFill/>
        </p:spPr>
        <p:txBody>
          <a:bodyPr wrap="square" rtlCol="0">
            <a:spAutoFit/>
          </a:bodyPr>
          <a:lstStyle/>
          <a:p>
            <a:pPr algn="just"/>
            <a:r>
              <a:rPr lang="vi-VN" sz="1200" dirty="0">
                <a:solidFill>
                  <a:srgbClr val="FFFF00"/>
                </a:solidFill>
              </a:rPr>
              <a:t>Tính Năng Nâng Cao của Collections</a:t>
            </a:r>
          </a:p>
          <a:p>
            <a:pPr algn="just"/>
            <a:r>
              <a:rPr lang="vi-VN" sz="1200" dirty="0">
                <a:solidFill>
                  <a:srgbClr val="FFFF00"/>
                </a:solidFill>
              </a:rPr>
              <a:t>Collections trong Laravel không chỉ giúp xử lý dữ liệu một cách dễ dàng mà còn cung cấp các tính năng như:</a:t>
            </a:r>
          </a:p>
          <a:p>
            <a:pPr algn="just"/>
            <a:r>
              <a:rPr lang="vi-VN" sz="1200" dirty="0">
                <a:solidFill>
                  <a:schemeClr val="bg1"/>
                </a:solidFill>
              </a:rPr>
              <a:t>Làm việc với dữ liệu từ các mảng đa chiều.</a:t>
            </a:r>
          </a:p>
          <a:p>
            <a:pPr algn="just"/>
            <a:r>
              <a:rPr lang="vi-VN" sz="1200" dirty="0">
                <a:solidFill>
                  <a:schemeClr val="bg1"/>
                </a:solidFill>
              </a:rPr>
              <a:t>Kết hợp các Collection với nhau.</a:t>
            </a:r>
          </a:p>
          <a:p>
            <a:pPr algn="just"/>
            <a:r>
              <a:rPr lang="vi-VN" sz="1200" dirty="0">
                <a:solidFill>
                  <a:schemeClr val="bg1"/>
                </a:solidFill>
              </a:rPr>
              <a:t>Xử lý các mảng kết hợp với các phương thức map, filter và reduce.</a:t>
            </a:r>
          </a:p>
        </p:txBody>
      </p:sp>
    </p:spTree>
    <p:extLst>
      <p:ext uri="{BB962C8B-B14F-4D97-AF65-F5344CB8AC3E}">
        <p14:creationId xmlns:p14="http://schemas.microsoft.com/office/powerpoint/2010/main" val="293034607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Schema </a:t>
            </a:r>
            <a:r>
              <a:rPr lang="en-US" dirty="0" err="1">
                <a:solidFill>
                  <a:srgbClr val="FFFF00"/>
                </a:solidFill>
              </a:rPr>
              <a:t>Buider</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4458535" cy="1200329"/>
          </a:xfrm>
          <a:prstGeom prst="rect">
            <a:avLst/>
          </a:prstGeom>
          <a:noFill/>
        </p:spPr>
        <p:txBody>
          <a:bodyPr wrap="square" rtlCol="0">
            <a:spAutoFit/>
          </a:bodyPr>
          <a:lstStyle/>
          <a:p>
            <a:pPr algn="just"/>
            <a:r>
              <a:rPr lang="vi-VN" sz="1200" dirty="0">
                <a:solidFill>
                  <a:srgbClr val="FFFF00"/>
                </a:solidFill>
              </a:rPr>
              <a:t>Trong Laravel, Schema Builder là </a:t>
            </a:r>
            <a:r>
              <a:rPr lang="vi-VN" sz="1200" dirty="0">
                <a:solidFill>
                  <a:schemeClr val="bg1"/>
                </a:solidFill>
              </a:rPr>
              <a:t>một công cụ mạnh mẽ giúp bạn định nghĩa và tạo các bảng cơ sở dữ liệu thông qua PHP code mà không cần phải trực tiếp viết các câu lệnh SQL. Điều này giúp mã trở nên dễ đọc hơn, giảm thiểu lỗi và tăng tính linh hoạt khi phát triển ứng dụng. Dưới đây là một số điểm cơ bản về Schema Builder trong Laravel:</a:t>
            </a:r>
          </a:p>
        </p:txBody>
      </p:sp>
      <p:sp>
        <p:nvSpPr>
          <p:cNvPr id="15" name="TextBox 14"/>
          <p:cNvSpPr txBox="1"/>
          <p:nvPr/>
        </p:nvSpPr>
        <p:spPr>
          <a:xfrm>
            <a:off x="54589" y="2054913"/>
            <a:ext cx="4458535" cy="461665"/>
          </a:xfrm>
          <a:prstGeom prst="rect">
            <a:avLst/>
          </a:prstGeom>
          <a:noFill/>
        </p:spPr>
        <p:txBody>
          <a:bodyPr wrap="square" rtlCol="0">
            <a:spAutoFit/>
          </a:bodyPr>
          <a:lstStyle/>
          <a:p>
            <a:pPr algn="just"/>
            <a:r>
              <a:rPr lang="vi-VN" sz="1200" dirty="0">
                <a:solidFill>
                  <a:srgbClr val="FFFF00"/>
                </a:solidFill>
              </a:rPr>
              <a:t>Tạo Bảng: </a:t>
            </a:r>
            <a:r>
              <a:rPr lang="vi-VN" sz="1200" dirty="0">
                <a:solidFill>
                  <a:schemeClr val="bg1"/>
                </a:solidFill>
              </a:rPr>
              <a:t>Để tạo một bảng mới trong cơ sở dữ liệu, có thể sử dụng Schema Builder như sau:</a:t>
            </a:r>
          </a:p>
        </p:txBody>
      </p:sp>
      <p:sp>
        <p:nvSpPr>
          <p:cNvPr id="27" name="TextBox 26"/>
          <p:cNvSpPr txBox="1"/>
          <p:nvPr/>
        </p:nvSpPr>
        <p:spPr>
          <a:xfrm>
            <a:off x="4606566" y="2770850"/>
            <a:ext cx="4458535" cy="461665"/>
          </a:xfrm>
          <a:prstGeom prst="rect">
            <a:avLst/>
          </a:prstGeom>
          <a:noFill/>
        </p:spPr>
        <p:txBody>
          <a:bodyPr wrap="square" rtlCol="0">
            <a:spAutoFit/>
          </a:bodyPr>
          <a:lstStyle/>
          <a:p>
            <a:pPr algn="just"/>
            <a:r>
              <a:rPr lang="vi-VN" sz="1200" dirty="0">
                <a:solidFill>
                  <a:srgbClr val="FFFF00"/>
                </a:solidFill>
              </a:rPr>
              <a:t>Làm Việc Với Khóa Ngoại: </a:t>
            </a:r>
            <a:r>
              <a:rPr lang="vi-VN" sz="1200" dirty="0">
                <a:solidFill>
                  <a:schemeClr val="bg1"/>
                </a:solidFill>
              </a:rPr>
              <a:t>Để thêm khóa ngoại trong Laravel, có thể sử dụng phương thức foreign() và references() như sau:</a:t>
            </a:r>
          </a:p>
        </p:txBody>
      </p:sp>
      <p:pic>
        <p:nvPicPr>
          <p:cNvPr id="10" name="Picture 9"/>
          <p:cNvPicPr>
            <a:picLocks noChangeAspect="1"/>
          </p:cNvPicPr>
          <p:nvPr/>
        </p:nvPicPr>
        <p:blipFill>
          <a:blip r:embed="rId3"/>
          <a:stretch>
            <a:fillRect/>
          </a:stretch>
        </p:blipFill>
        <p:spPr>
          <a:xfrm>
            <a:off x="132015" y="2541477"/>
            <a:ext cx="3886006" cy="1121513"/>
          </a:xfrm>
          <a:prstGeom prst="rect">
            <a:avLst/>
          </a:prstGeom>
        </p:spPr>
      </p:pic>
      <p:sp>
        <p:nvSpPr>
          <p:cNvPr id="28" name="TextBox 27"/>
          <p:cNvSpPr txBox="1"/>
          <p:nvPr/>
        </p:nvSpPr>
        <p:spPr>
          <a:xfrm>
            <a:off x="54589" y="3687889"/>
            <a:ext cx="4458535" cy="646331"/>
          </a:xfrm>
          <a:prstGeom prst="rect">
            <a:avLst/>
          </a:prstGeom>
          <a:noFill/>
        </p:spPr>
        <p:txBody>
          <a:bodyPr wrap="square" rtlCol="0">
            <a:spAutoFit/>
          </a:bodyPr>
          <a:lstStyle/>
          <a:p>
            <a:pPr algn="just"/>
            <a:r>
              <a:rPr lang="vi-VN" sz="1200" dirty="0">
                <a:solidFill>
                  <a:srgbClr val="FFFF00"/>
                </a:solidFill>
              </a:rPr>
              <a:t>Sửa Đổi Bảng: </a:t>
            </a:r>
            <a:r>
              <a:rPr lang="vi-VN" sz="1200" dirty="0">
                <a:solidFill>
                  <a:schemeClr val="bg1"/>
                </a:solidFill>
              </a:rPr>
              <a:t>Để thêm, sửa đổi hoặc xóa các trường trong bảng, có thể sử dụng các phương thức tương ứng trong Schema Builder:</a:t>
            </a:r>
          </a:p>
        </p:txBody>
      </p:sp>
      <p:pic>
        <p:nvPicPr>
          <p:cNvPr id="12" name="Picture 11"/>
          <p:cNvPicPr>
            <a:picLocks noChangeAspect="1"/>
          </p:cNvPicPr>
          <p:nvPr/>
        </p:nvPicPr>
        <p:blipFill>
          <a:blip r:embed="rId4"/>
          <a:stretch>
            <a:fillRect/>
          </a:stretch>
        </p:blipFill>
        <p:spPr>
          <a:xfrm>
            <a:off x="4606566" y="858562"/>
            <a:ext cx="3930710" cy="1849138"/>
          </a:xfrm>
          <a:prstGeom prst="rect">
            <a:avLst/>
          </a:prstGeom>
        </p:spPr>
      </p:pic>
      <p:pic>
        <p:nvPicPr>
          <p:cNvPr id="19" name="Picture 18"/>
          <p:cNvPicPr>
            <a:picLocks noChangeAspect="1"/>
          </p:cNvPicPr>
          <p:nvPr/>
        </p:nvPicPr>
        <p:blipFill>
          <a:blip r:embed="rId5"/>
          <a:stretch>
            <a:fillRect/>
          </a:stretch>
        </p:blipFill>
        <p:spPr>
          <a:xfrm>
            <a:off x="4606566" y="3369784"/>
            <a:ext cx="4417869" cy="880564"/>
          </a:xfrm>
          <a:prstGeom prst="rect">
            <a:avLst/>
          </a:prstGeom>
        </p:spPr>
      </p:pic>
    </p:spTree>
    <p:extLst>
      <p:ext uri="{BB962C8B-B14F-4D97-AF65-F5344CB8AC3E}">
        <p14:creationId xmlns:p14="http://schemas.microsoft.com/office/powerpoint/2010/main" val="410349987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Schema </a:t>
            </a:r>
            <a:r>
              <a:rPr lang="en-US" dirty="0" err="1">
                <a:solidFill>
                  <a:srgbClr val="FFFF00"/>
                </a:solidFill>
              </a:rPr>
              <a:t>Buider</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4458535" cy="1200329"/>
          </a:xfrm>
          <a:prstGeom prst="rect">
            <a:avLst/>
          </a:prstGeom>
          <a:noFill/>
        </p:spPr>
        <p:txBody>
          <a:bodyPr wrap="square" rtlCol="0">
            <a:spAutoFit/>
          </a:bodyPr>
          <a:lstStyle/>
          <a:p>
            <a:pPr algn="just"/>
            <a:r>
              <a:rPr lang="vi-VN" sz="1200" dirty="0">
                <a:solidFill>
                  <a:srgbClr val="FFFF00"/>
                </a:solidFill>
              </a:rPr>
              <a:t>Trong Laravel, Schema Builder là </a:t>
            </a:r>
            <a:r>
              <a:rPr lang="vi-VN" sz="1200" dirty="0">
                <a:solidFill>
                  <a:schemeClr val="bg1"/>
                </a:solidFill>
              </a:rPr>
              <a:t>một công cụ mạnh mẽ giúp bạn định nghĩa và tạo các bảng cơ sở dữ liệu thông qua PHP code mà không cần phải trực tiếp viết các câu lệnh SQL. Điều này giúp mã trở nên dễ đọc hơn, giảm thiểu lỗi và tăng tính linh hoạt khi phát triển ứng dụng. Dưới đây là một số điểm cơ bản về Schema Builder trong Laravel:</a:t>
            </a:r>
          </a:p>
        </p:txBody>
      </p:sp>
      <p:sp>
        <p:nvSpPr>
          <p:cNvPr id="15" name="TextBox 14"/>
          <p:cNvSpPr txBox="1"/>
          <p:nvPr/>
        </p:nvSpPr>
        <p:spPr>
          <a:xfrm>
            <a:off x="54589" y="2054913"/>
            <a:ext cx="4458535" cy="461665"/>
          </a:xfrm>
          <a:prstGeom prst="rect">
            <a:avLst/>
          </a:prstGeom>
          <a:noFill/>
        </p:spPr>
        <p:txBody>
          <a:bodyPr wrap="square" rtlCol="0">
            <a:spAutoFit/>
          </a:bodyPr>
          <a:lstStyle/>
          <a:p>
            <a:pPr algn="just"/>
            <a:r>
              <a:rPr lang="vi-VN" sz="1200" dirty="0">
                <a:solidFill>
                  <a:srgbClr val="FFFF00"/>
                </a:solidFill>
              </a:rPr>
              <a:t>Tạo Bảng: </a:t>
            </a:r>
            <a:r>
              <a:rPr lang="vi-VN" sz="1200" dirty="0">
                <a:solidFill>
                  <a:schemeClr val="bg1"/>
                </a:solidFill>
              </a:rPr>
              <a:t>Để tạo một bảng mới trong cơ sở dữ liệu, có thể sử dụng Schema Builder như sau:</a:t>
            </a:r>
          </a:p>
        </p:txBody>
      </p:sp>
      <p:sp>
        <p:nvSpPr>
          <p:cNvPr id="27" name="TextBox 26"/>
          <p:cNvSpPr txBox="1"/>
          <p:nvPr/>
        </p:nvSpPr>
        <p:spPr>
          <a:xfrm>
            <a:off x="4606566" y="2770850"/>
            <a:ext cx="4458535" cy="461665"/>
          </a:xfrm>
          <a:prstGeom prst="rect">
            <a:avLst/>
          </a:prstGeom>
          <a:noFill/>
        </p:spPr>
        <p:txBody>
          <a:bodyPr wrap="square" rtlCol="0">
            <a:spAutoFit/>
          </a:bodyPr>
          <a:lstStyle/>
          <a:p>
            <a:pPr algn="just"/>
            <a:r>
              <a:rPr lang="vi-VN" sz="1200" dirty="0">
                <a:solidFill>
                  <a:srgbClr val="FFFF00"/>
                </a:solidFill>
              </a:rPr>
              <a:t>Làm Việc Với Khóa Ngoại: </a:t>
            </a:r>
            <a:r>
              <a:rPr lang="vi-VN" sz="1200" dirty="0">
                <a:solidFill>
                  <a:schemeClr val="bg1"/>
                </a:solidFill>
              </a:rPr>
              <a:t>Để thêm khóa ngoại trong Laravel, có thể sử dụng phương thức foreign() và references() như sau:</a:t>
            </a:r>
          </a:p>
        </p:txBody>
      </p:sp>
      <p:pic>
        <p:nvPicPr>
          <p:cNvPr id="10" name="Picture 9"/>
          <p:cNvPicPr>
            <a:picLocks noChangeAspect="1"/>
          </p:cNvPicPr>
          <p:nvPr/>
        </p:nvPicPr>
        <p:blipFill>
          <a:blip r:embed="rId3"/>
          <a:stretch>
            <a:fillRect/>
          </a:stretch>
        </p:blipFill>
        <p:spPr>
          <a:xfrm>
            <a:off x="132015" y="2541477"/>
            <a:ext cx="3886006" cy="1121513"/>
          </a:xfrm>
          <a:prstGeom prst="rect">
            <a:avLst/>
          </a:prstGeom>
        </p:spPr>
      </p:pic>
      <p:sp>
        <p:nvSpPr>
          <p:cNvPr id="28" name="TextBox 27"/>
          <p:cNvSpPr txBox="1"/>
          <p:nvPr/>
        </p:nvSpPr>
        <p:spPr>
          <a:xfrm>
            <a:off x="54589" y="3687889"/>
            <a:ext cx="4458535" cy="646331"/>
          </a:xfrm>
          <a:prstGeom prst="rect">
            <a:avLst/>
          </a:prstGeom>
          <a:noFill/>
        </p:spPr>
        <p:txBody>
          <a:bodyPr wrap="square" rtlCol="0">
            <a:spAutoFit/>
          </a:bodyPr>
          <a:lstStyle/>
          <a:p>
            <a:pPr algn="just"/>
            <a:r>
              <a:rPr lang="vi-VN" sz="1200" dirty="0">
                <a:solidFill>
                  <a:srgbClr val="FFFF00"/>
                </a:solidFill>
              </a:rPr>
              <a:t>Sửa Đổi Bảng: </a:t>
            </a:r>
            <a:r>
              <a:rPr lang="vi-VN" sz="1200" dirty="0">
                <a:solidFill>
                  <a:schemeClr val="bg1"/>
                </a:solidFill>
              </a:rPr>
              <a:t>Để thêm, sửa đổi hoặc xóa các trường trong bảng, có thể sử dụng các phương thức tương ứng trong Schema Builder:</a:t>
            </a:r>
          </a:p>
        </p:txBody>
      </p:sp>
      <p:pic>
        <p:nvPicPr>
          <p:cNvPr id="12" name="Picture 11"/>
          <p:cNvPicPr>
            <a:picLocks noChangeAspect="1"/>
          </p:cNvPicPr>
          <p:nvPr/>
        </p:nvPicPr>
        <p:blipFill>
          <a:blip r:embed="rId4"/>
          <a:stretch>
            <a:fillRect/>
          </a:stretch>
        </p:blipFill>
        <p:spPr>
          <a:xfrm>
            <a:off x="4606566" y="858562"/>
            <a:ext cx="3930710" cy="1849138"/>
          </a:xfrm>
          <a:prstGeom prst="rect">
            <a:avLst/>
          </a:prstGeom>
        </p:spPr>
      </p:pic>
      <p:pic>
        <p:nvPicPr>
          <p:cNvPr id="19" name="Picture 18"/>
          <p:cNvPicPr>
            <a:picLocks noChangeAspect="1"/>
          </p:cNvPicPr>
          <p:nvPr/>
        </p:nvPicPr>
        <p:blipFill>
          <a:blip r:embed="rId5"/>
          <a:stretch>
            <a:fillRect/>
          </a:stretch>
        </p:blipFill>
        <p:spPr>
          <a:xfrm>
            <a:off x="4606566" y="3369784"/>
            <a:ext cx="4417869" cy="880564"/>
          </a:xfrm>
          <a:prstGeom prst="rect">
            <a:avLst/>
          </a:prstGeom>
        </p:spPr>
      </p:pic>
    </p:spTree>
    <p:extLst>
      <p:ext uri="{BB962C8B-B14F-4D97-AF65-F5344CB8AC3E}">
        <p14:creationId xmlns:p14="http://schemas.microsoft.com/office/powerpoint/2010/main" val="176389472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Migrations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2" y="858562"/>
            <a:ext cx="4070220" cy="1754326"/>
          </a:xfrm>
          <a:prstGeom prst="rect">
            <a:avLst/>
          </a:prstGeom>
          <a:noFill/>
        </p:spPr>
        <p:txBody>
          <a:bodyPr wrap="square" rtlCol="0">
            <a:spAutoFit/>
          </a:bodyPr>
          <a:lstStyle/>
          <a:p>
            <a:pPr algn="just"/>
            <a:r>
              <a:rPr lang="vi-VN" sz="1200" dirty="0">
                <a:solidFill>
                  <a:srgbClr val="FFFF00"/>
                </a:solidFill>
              </a:rPr>
              <a:t>Migration trong Laravel </a:t>
            </a:r>
            <a:r>
              <a:rPr lang="vi-VN" sz="1200" dirty="0">
                <a:solidFill>
                  <a:schemeClr val="bg1"/>
                </a:solidFill>
              </a:rPr>
              <a:t>giống như một control database có tác dụng quản lý cũng như lưu trữ lại cấu trúc của database giúp cho việc sửa đổi database trở lên dễ dàng hơn.</a:t>
            </a:r>
          </a:p>
          <a:p>
            <a:pPr algn="just"/>
            <a:r>
              <a:rPr lang="vi-VN" sz="1200" dirty="0">
                <a:solidFill>
                  <a:srgbClr val="FFFF00"/>
                </a:solidFill>
              </a:rPr>
              <a:t>Điều kiện để sử dụng Migations:</a:t>
            </a:r>
          </a:p>
          <a:p>
            <a:pPr algn="just"/>
            <a:r>
              <a:rPr lang="vi-VN" sz="1200" dirty="0">
                <a:solidFill>
                  <a:schemeClr val="bg1"/>
                </a:solidFill>
              </a:rPr>
              <a:t>Phải có kết nối với database. Nếu chưa biết cách kết nối với database xem lại Kết nối database Laravel</a:t>
            </a:r>
          </a:p>
          <a:p>
            <a:pPr algn="just"/>
            <a:r>
              <a:rPr lang="vi-VN" sz="1200" dirty="0">
                <a:solidFill>
                  <a:schemeClr val="bg1"/>
                </a:solidFill>
              </a:rPr>
              <a:t>Migrations muốn sử dụng được thì phải nằm trong thư mục App/database/migrations</a:t>
            </a:r>
          </a:p>
        </p:txBody>
      </p:sp>
      <p:sp>
        <p:nvSpPr>
          <p:cNvPr id="28" name="TextBox 27"/>
          <p:cNvSpPr txBox="1"/>
          <p:nvPr/>
        </p:nvSpPr>
        <p:spPr>
          <a:xfrm>
            <a:off x="54592" y="2474389"/>
            <a:ext cx="4136964" cy="2677656"/>
          </a:xfrm>
          <a:prstGeom prst="rect">
            <a:avLst/>
          </a:prstGeom>
          <a:noFill/>
        </p:spPr>
        <p:txBody>
          <a:bodyPr wrap="square" rtlCol="0">
            <a:spAutoFit/>
          </a:bodyPr>
          <a:lstStyle/>
          <a:p>
            <a:pPr algn="just"/>
            <a:r>
              <a:rPr lang="vi-VN" sz="1200" dirty="0">
                <a:solidFill>
                  <a:srgbClr val="FFFF00"/>
                </a:solidFill>
              </a:rPr>
              <a:t>Tạo migrations: </a:t>
            </a:r>
            <a:r>
              <a:rPr lang="vi-VN" sz="1200" dirty="0">
                <a:solidFill>
                  <a:schemeClr val="bg1"/>
                </a:solidFill>
              </a:rPr>
              <a:t>Laravel cũng cung cấp chọ người dùng 2 cách để tạo Migrations đó là dùng tay và dùng lệnh, thế nhưng mình khuyến khích mọi người dùng lệnh.</a:t>
            </a:r>
          </a:p>
          <a:p>
            <a:pPr algn="just"/>
            <a:r>
              <a:rPr lang="vi-VN" sz="1200" dirty="0">
                <a:solidFill>
                  <a:schemeClr val="bg1"/>
                </a:solidFill>
              </a:rPr>
              <a:t>Tạo Migrations bằng lệnh thì  mở cmder lên và trỏ tới thư mục chứa project của mình như mọi khi và gõ 1 trong các lệnh sau tùy theo mục </a:t>
            </a:r>
            <a:r>
              <a:rPr lang="vi-VN" sz="1200" dirty="0" smtClean="0">
                <a:solidFill>
                  <a:schemeClr val="bg1"/>
                </a:solidFill>
              </a:rPr>
              <a:t>đích.</a:t>
            </a:r>
            <a:endParaRPr lang="vi-VN" sz="1200" dirty="0">
              <a:solidFill>
                <a:schemeClr val="bg1"/>
              </a:solidFill>
            </a:endParaRPr>
          </a:p>
          <a:p>
            <a:pPr algn="just"/>
            <a:r>
              <a:rPr lang="vi-VN" sz="1200" dirty="0">
                <a:solidFill>
                  <a:srgbClr val="FFFF00"/>
                </a:solidFill>
              </a:rPr>
              <a:t>php artisan make:migration </a:t>
            </a:r>
            <a:r>
              <a:rPr lang="vi-VN" sz="1200" dirty="0">
                <a:solidFill>
                  <a:schemeClr val="bg1"/>
                </a:solidFill>
              </a:rPr>
              <a:t>TenMigrate  : Tạo migrations thông thường.</a:t>
            </a:r>
          </a:p>
          <a:p>
            <a:pPr algn="just"/>
            <a:r>
              <a:rPr lang="vi-VN" sz="1200" dirty="0">
                <a:solidFill>
                  <a:srgbClr val="FFFF00"/>
                </a:solidFill>
              </a:rPr>
              <a:t>php artisan make:migration TenMigrate --create=TableName  : </a:t>
            </a:r>
            <a:r>
              <a:rPr lang="vi-VN" sz="1200" dirty="0">
                <a:solidFill>
                  <a:schemeClr val="bg1"/>
                </a:solidFill>
              </a:rPr>
              <a:t>Tạo migrations để tạo bảng mới</a:t>
            </a:r>
          </a:p>
          <a:p>
            <a:pPr algn="just"/>
            <a:r>
              <a:rPr lang="vi-VN" sz="1200" dirty="0">
                <a:solidFill>
                  <a:srgbClr val="FFFF00"/>
                </a:solidFill>
              </a:rPr>
              <a:t>php artisan make:migration TenMigrate --table=TableName  : </a:t>
            </a:r>
            <a:r>
              <a:rPr lang="vi-VN" sz="1200" dirty="0">
                <a:solidFill>
                  <a:schemeClr val="bg1"/>
                </a:solidFill>
              </a:rPr>
              <a:t>Tạo migrations chỉnh sửa bảng.</a:t>
            </a:r>
          </a:p>
          <a:p>
            <a:pPr algn="just"/>
            <a:r>
              <a:rPr lang="vi-VN" sz="1200" dirty="0">
                <a:solidFill>
                  <a:srgbClr val="FFFF00"/>
                </a:solidFill>
              </a:rPr>
              <a:t>Trong đó :TenMigrate và TableName là các thông số các bạn có thể tùy chỉnh.</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6954779" y="858562"/>
            <a:ext cx="2129151" cy="3533228"/>
          </a:xfrm>
          <a:prstGeom prst="rect">
            <a:avLst/>
          </a:prstGeom>
        </p:spPr>
      </p:pic>
      <p:sp>
        <p:nvSpPr>
          <p:cNvPr id="13" name="TextBox 12"/>
          <p:cNvSpPr txBox="1"/>
          <p:nvPr/>
        </p:nvSpPr>
        <p:spPr>
          <a:xfrm>
            <a:off x="3987986" y="887745"/>
            <a:ext cx="3103620" cy="3046988"/>
          </a:xfrm>
          <a:prstGeom prst="rect">
            <a:avLst/>
          </a:prstGeom>
          <a:noFill/>
        </p:spPr>
        <p:txBody>
          <a:bodyPr wrap="square" rtlCol="0">
            <a:spAutoFit/>
          </a:bodyPr>
          <a:lstStyle/>
          <a:p>
            <a:pPr algn="just"/>
            <a:r>
              <a:rPr lang="vi-VN" sz="1200" dirty="0">
                <a:solidFill>
                  <a:srgbClr val="FFFF00"/>
                </a:solidFill>
              </a:rPr>
              <a:t>Giải thích cấu trúc</a:t>
            </a:r>
          </a:p>
          <a:p>
            <a:pPr algn="just"/>
            <a:r>
              <a:rPr lang="vi-VN" sz="1200" dirty="0">
                <a:solidFill>
                  <a:schemeClr val="bg1"/>
                </a:solidFill>
              </a:rPr>
              <a:t>use Illuminate\Support\Facades\Schema; </a:t>
            </a:r>
          </a:p>
          <a:p>
            <a:pPr algn="just"/>
            <a:r>
              <a:rPr lang="vi-VN" sz="1200" dirty="0">
                <a:solidFill>
                  <a:schemeClr val="bg1"/>
                </a:solidFill>
              </a:rPr>
              <a:t>use Illuminate\Database\Schema\Blueprint; </a:t>
            </a:r>
          </a:p>
          <a:p>
            <a:pPr algn="just"/>
            <a:r>
              <a:rPr lang="vi-VN" sz="1200" dirty="0">
                <a:solidFill>
                  <a:schemeClr val="bg1"/>
                </a:solidFill>
              </a:rPr>
              <a:t>use Illuminate\Database\Migrations\Migration; </a:t>
            </a:r>
          </a:p>
          <a:p>
            <a:pPr algn="just"/>
            <a:r>
              <a:rPr lang="vi-VN" sz="1200" dirty="0">
                <a:solidFill>
                  <a:srgbClr val="FFFF00"/>
                </a:solidFill>
              </a:rPr>
              <a:t>Là các khai báo sử dụng cần cho thao tác Migration</a:t>
            </a:r>
          </a:p>
          <a:p>
            <a:pPr algn="just"/>
            <a:r>
              <a:rPr lang="vi-VN" sz="1200" dirty="0">
                <a:solidFill>
                  <a:srgbClr val="FFFF00"/>
                </a:solidFill>
              </a:rPr>
              <a:t>Chúng ta cần quan tâm là 2 function up() và down():</a:t>
            </a:r>
          </a:p>
          <a:p>
            <a:pPr algn="just"/>
            <a:r>
              <a:rPr lang="vi-VN" sz="1200" dirty="0">
                <a:solidFill>
                  <a:srgbClr val="FFFF00"/>
                </a:solidFill>
              </a:rPr>
              <a:t>public function up() dùng để thêm, bớt, thay đổi, ... nội dung bảng cơ sở dữ liệu - để thực thi ta cần sử dụng lệnh php artisan migrate</a:t>
            </a:r>
          </a:p>
          <a:p>
            <a:pPr algn="just"/>
            <a:r>
              <a:rPr lang="vi-VN" sz="1200" dirty="0">
                <a:solidFill>
                  <a:srgbClr val="FFFF00"/>
                </a:solidFill>
              </a:rPr>
              <a:t>public function down() dùng phục hồi hay xóa bảng, ... - để thực thi ta cần sử dụng lệnh php artisan migrate:rollback</a:t>
            </a:r>
            <a:endParaRPr lang="vi-VN" sz="1200" dirty="0">
              <a:solidFill>
                <a:schemeClr val="bg1"/>
              </a:solidFill>
            </a:endParaRPr>
          </a:p>
        </p:txBody>
      </p:sp>
    </p:spTree>
    <p:extLst>
      <p:ext uri="{BB962C8B-B14F-4D97-AF65-F5344CB8AC3E}">
        <p14:creationId xmlns:p14="http://schemas.microsoft.com/office/powerpoint/2010/main" val="124210970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Migrations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sp>
        <p:nvSpPr>
          <p:cNvPr id="11" name="TextBox 10"/>
          <p:cNvSpPr txBox="1"/>
          <p:nvPr/>
        </p:nvSpPr>
        <p:spPr>
          <a:xfrm>
            <a:off x="54591" y="858562"/>
            <a:ext cx="4437315" cy="2677656"/>
          </a:xfrm>
          <a:prstGeom prst="rect">
            <a:avLst/>
          </a:prstGeom>
          <a:noFill/>
        </p:spPr>
        <p:txBody>
          <a:bodyPr wrap="square" rtlCol="0">
            <a:spAutoFit/>
          </a:bodyPr>
          <a:lstStyle/>
          <a:p>
            <a:pPr algn="just"/>
            <a:r>
              <a:rPr lang="vi-VN" sz="1200" dirty="0">
                <a:solidFill>
                  <a:srgbClr val="FFFF00"/>
                </a:solidFill>
              </a:rPr>
              <a:t>Thực thi Migrations.</a:t>
            </a:r>
          </a:p>
          <a:p>
            <a:pPr algn="just"/>
            <a:r>
              <a:rPr lang="vi-VN" sz="1200" dirty="0">
                <a:solidFill>
                  <a:schemeClr val="bg1"/>
                </a:solidFill>
              </a:rPr>
              <a:t>Tạo migrations xong dĩ nhiên cơ sở dữ liệu chưa có gì đâu chúng ta phải chạy migration bằng lệnh dưới đây trước</a:t>
            </a:r>
          </a:p>
          <a:p>
            <a:pPr algn="just"/>
            <a:r>
              <a:rPr lang="vi-VN" sz="1200" dirty="0">
                <a:solidFill>
                  <a:srgbClr val="FFFF00"/>
                </a:solidFill>
              </a:rPr>
              <a:t>php artisan migrate</a:t>
            </a:r>
          </a:p>
          <a:p>
            <a:pPr algn="just"/>
            <a:r>
              <a:rPr lang="vi-VN" sz="1200" dirty="0">
                <a:solidFill>
                  <a:schemeClr val="bg1"/>
                </a:solidFill>
              </a:rPr>
              <a:t>Nếu tạo bảng thành công quay lại database chúng ta sẽ thấy bảng mình vừa mới tạo. </a:t>
            </a:r>
            <a:r>
              <a:rPr lang="en-US" sz="1200" dirty="0" smtClean="0">
                <a:solidFill>
                  <a:schemeClr val="bg1"/>
                </a:solidFill>
              </a:rPr>
              <a:t> </a:t>
            </a:r>
            <a:r>
              <a:rPr lang="en-US" sz="1200" dirty="0" err="1" smtClean="0">
                <a:solidFill>
                  <a:schemeClr val="bg1"/>
                </a:solidFill>
              </a:rPr>
              <a:t>Và</a:t>
            </a:r>
            <a:r>
              <a:rPr lang="en-US" sz="1200" dirty="0" smtClean="0">
                <a:solidFill>
                  <a:schemeClr val="bg1"/>
                </a:solidFill>
              </a:rPr>
              <a:t> </a:t>
            </a:r>
            <a:r>
              <a:rPr lang="en-US" sz="1200" dirty="0" err="1" smtClean="0">
                <a:solidFill>
                  <a:schemeClr val="bg1"/>
                </a:solidFill>
              </a:rPr>
              <a:t>thấy</a:t>
            </a:r>
            <a:r>
              <a:rPr lang="en-US" sz="1200" dirty="0" smtClean="0">
                <a:solidFill>
                  <a:schemeClr val="bg1"/>
                </a:solidFill>
              </a:rPr>
              <a:t> </a:t>
            </a:r>
            <a:r>
              <a:rPr lang="en-US" sz="1200" dirty="0" err="1" smtClean="0">
                <a:solidFill>
                  <a:schemeClr val="bg1"/>
                </a:solidFill>
              </a:rPr>
              <a:t>các</a:t>
            </a:r>
            <a:r>
              <a:rPr lang="en-US" sz="1200" dirty="0" smtClean="0">
                <a:solidFill>
                  <a:schemeClr val="bg1"/>
                </a:solidFill>
              </a:rPr>
              <a:t> </a:t>
            </a:r>
            <a:r>
              <a:rPr lang="en-US" sz="1200" dirty="0" err="1" smtClean="0">
                <a:solidFill>
                  <a:schemeClr val="bg1"/>
                </a:solidFill>
              </a:rPr>
              <a:t>bảng</a:t>
            </a:r>
            <a:r>
              <a:rPr lang="en-US" sz="1200" dirty="0" smtClean="0">
                <a:solidFill>
                  <a:schemeClr val="bg1"/>
                </a:solidFill>
              </a:rPr>
              <a:t> </a:t>
            </a:r>
            <a:r>
              <a:rPr lang="en-US" sz="1200" dirty="0" err="1" smtClean="0">
                <a:solidFill>
                  <a:schemeClr val="bg1"/>
                </a:solidFill>
              </a:rPr>
              <a:t>khác</a:t>
            </a:r>
            <a:r>
              <a:rPr lang="en-US" sz="1200" dirty="0" smtClean="0">
                <a:solidFill>
                  <a:schemeClr val="bg1"/>
                </a:solidFill>
              </a:rPr>
              <a:t> </a:t>
            </a:r>
          </a:p>
          <a:p>
            <a:pPr algn="just"/>
            <a:r>
              <a:rPr lang="vi-VN" sz="1200" dirty="0" smtClean="0">
                <a:solidFill>
                  <a:srgbClr val="FFFF00"/>
                </a:solidFill>
              </a:rPr>
              <a:t>migrations</a:t>
            </a:r>
            <a:r>
              <a:rPr lang="vi-VN" sz="1200" dirty="0">
                <a:solidFill>
                  <a:srgbClr val="FFFF00"/>
                </a:solidFill>
              </a:rPr>
              <a:t>: </a:t>
            </a:r>
            <a:r>
              <a:rPr lang="vi-VN" sz="1200" dirty="0">
                <a:solidFill>
                  <a:schemeClr val="bg1"/>
                </a:solidFill>
              </a:rPr>
              <a:t>chứa dữ liệu của Migration, lưu trữ thông tin các bảng dữ liệu được tạo trong Migration</a:t>
            </a:r>
            <a:r>
              <a:rPr lang="vi-VN" sz="1200" dirty="0">
                <a:solidFill>
                  <a:srgbClr val="FFFF00"/>
                </a:solidFill>
              </a:rPr>
              <a:t>.</a:t>
            </a:r>
          </a:p>
          <a:p>
            <a:pPr algn="just"/>
            <a:r>
              <a:rPr lang="vi-VN" sz="1200" dirty="0">
                <a:solidFill>
                  <a:srgbClr val="FFFF00"/>
                </a:solidFill>
              </a:rPr>
              <a:t>abc: </a:t>
            </a:r>
            <a:r>
              <a:rPr lang="vi-VN" sz="1200" dirty="0">
                <a:solidFill>
                  <a:schemeClr val="bg1"/>
                </a:solidFill>
              </a:rPr>
              <a:t>đây là bảng chúng ta đã tạo.</a:t>
            </a:r>
          </a:p>
          <a:p>
            <a:pPr algn="just"/>
            <a:r>
              <a:rPr lang="vi-VN" sz="1200" dirty="0">
                <a:solidFill>
                  <a:srgbClr val="FFFF00"/>
                </a:solidFill>
              </a:rPr>
              <a:t>password_resets: </a:t>
            </a:r>
            <a:r>
              <a:rPr lang="vi-VN" sz="1200" dirty="0">
                <a:solidFill>
                  <a:schemeClr val="bg1"/>
                </a:solidFill>
              </a:rPr>
              <a:t>bảng reset password có sẵn trong thư mục /database/migrations/, đây là table tồn tại sẵn của Laravel</a:t>
            </a:r>
          </a:p>
          <a:p>
            <a:pPr algn="just"/>
            <a:r>
              <a:rPr lang="vi-VN" sz="1200" dirty="0">
                <a:solidFill>
                  <a:srgbClr val="FFFF00"/>
                </a:solidFill>
              </a:rPr>
              <a:t>users: </a:t>
            </a:r>
            <a:r>
              <a:rPr lang="vi-VN" sz="1200" dirty="0">
                <a:solidFill>
                  <a:schemeClr val="bg1"/>
                </a:solidFill>
              </a:rPr>
              <a:t>bảng user có sẵn trong thư mục /database/migrations/, đây là table tồn tại sẵn của </a:t>
            </a:r>
            <a:r>
              <a:rPr lang="vi-VN" sz="1200" dirty="0" smtClean="0">
                <a:solidFill>
                  <a:schemeClr val="bg1"/>
                </a:solidFill>
              </a:rPr>
              <a:t>Laravel</a:t>
            </a:r>
            <a:endParaRPr lang="en-US" sz="1200" dirty="0" smtClean="0">
              <a:solidFill>
                <a:schemeClr val="bg1"/>
              </a:solidFill>
            </a:endParaRPr>
          </a:p>
          <a:p>
            <a:pPr algn="just"/>
            <a:r>
              <a:rPr lang="vi-VN" sz="1200" dirty="0">
                <a:solidFill>
                  <a:schemeClr val="bg1"/>
                </a:solidFill>
              </a:rPr>
              <a:t>Ngoài ra còn có các lệnh thực thi migrations khác:</a:t>
            </a:r>
          </a:p>
        </p:txBody>
      </p:sp>
      <p:sp>
        <p:nvSpPr>
          <p:cNvPr id="13" name="TextBox 12"/>
          <p:cNvSpPr txBox="1"/>
          <p:nvPr/>
        </p:nvSpPr>
        <p:spPr>
          <a:xfrm>
            <a:off x="4491907" y="887745"/>
            <a:ext cx="4551975" cy="276999"/>
          </a:xfrm>
          <a:prstGeom prst="rect">
            <a:avLst/>
          </a:prstGeom>
          <a:noFill/>
        </p:spPr>
        <p:txBody>
          <a:bodyPr wrap="square" rtlCol="0">
            <a:spAutoFit/>
          </a:bodyPr>
          <a:lstStyle/>
          <a:p>
            <a:pPr algn="just"/>
            <a:r>
              <a:rPr lang="vi-VN" sz="1200" dirty="0">
                <a:solidFill>
                  <a:srgbClr val="FFFF00"/>
                </a:solidFill>
              </a:rPr>
              <a:t>Các cú pháp khác trong Migrations.</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146840" y="3464040"/>
            <a:ext cx="4305960" cy="1575171"/>
          </a:xfrm>
          <a:prstGeom prst="rect">
            <a:avLst/>
          </a:prstGeom>
        </p:spPr>
      </p:pic>
      <p:pic>
        <p:nvPicPr>
          <p:cNvPr id="5" name="Picture 4"/>
          <p:cNvPicPr>
            <a:picLocks noChangeAspect="1"/>
          </p:cNvPicPr>
          <p:nvPr/>
        </p:nvPicPr>
        <p:blipFill>
          <a:blip r:embed="rId4"/>
          <a:stretch>
            <a:fillRect/>
          </a:stretch>
        </p:blipFill>
        <p:spPr>
          <a:xfrm>
            <a:off x="4644942" y="1164744"/>
            <a:ext cx="3738282" cy="2597491"/>
          </a:xfrm>
          <a:prstGeom prst="rect">
            <a:avLst/>
          </a:prstGeom>
        </p:spPr>
      </p:pic>
    </p:spTree>
    <p:extLst>
      <p:ext uri="{BB962C8B-B14F-4D97-AF65-F5344CB8AC3E}">
        <p14:creationId xmlns:p14="http://schemas.microsoft.com/office/powerpoint/2010/main" val="1919264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2694969" cy="307777"/>
          </a:xfrm>
          <a:prstGeom prst="rect">
            <a:avLst/>
          </a:prstGeom>
          <a:noFill/>
        </p:spPr>
        <p:txBody>
          <a:bodyPr wrap="none" rtlCol="0">
            <a:spAutoFit/>
          </a:bodyPr>
          <a:lstStyle/>
          <a:p>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liêu</a:t>
            </a:r>
            <a:r>
              <a:rPr lang="en-US" dirty="0">
                <a:solidFill>
                  <a:srgbClr val="FFFF00"/>
                </a:solidFill>
              </a:rPr>
              <a:t> </a:t>
            </a:r>
            <a:r>
              <a:rPr lang="en-US" dirty="0" err="1">
                <a:solidFill>
                  <a:srgbClr val="FFFF00"/>
                </a:solidFill>
              </a:rPr>
              <a:t>trong</a:t>
            </a:r>
            <a:r>
              <a:rPr lang="en-US" dirty="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endParaRPr lang="en-US" dirty="0">
              <a:solidFill>
                <a:srgbClr val="FFFF00"/>
              </a:solidFill>
            </a:endParaRPr>
          </a:p>
        </p:txBody>
      </p:sp>
      <p:sp>
        <p:nvSpPr>
          <p:cNvPr id="11" name="TextBox 10"/>
          <p:cNvSpPr txBox="1"/>
          <p:nvPr/>
        </p:nvSpPr>
        <p:spPr>
          <a:xfrm>
            <a:off x="2812195" y="1001535"/>
            <a:ext cx="3090270"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hợp</a:t>
            </a:r>
            <a:r>
              <a:rPr lang="en-US" dirty="0">
                <a:solidFill>
                  <a:srgbClr val="FFFF00"/>
                </a:solidFill>
              </a:rPr>
              <a:t> </a:t>
            </a:r>
            <a:r>
              <a:rPr lang="en-US" dirty="0" err="1">
                <a:solidFill>
                  <a:srgbClr val="FFFF00"/>
                </a:solidFill>
              </a:rPr>
              <a:t>phức</a:t>
            </a:r>
            <a:endParaRPr lang="en-US" dirty="0">
              <a:solidFill>
                <a:srgbClr val="FFFF00"/>
              </a:solidFill>
            </a:endParaRPr>
          </a:p>
        </p:txBody>
      </p:sp>
      <p:sp>
        <p:nvSpPr>
          <p:cNvPr id="13" name="TextBox 12"/>
          <p:cNvSpPr txBox="1"/>
          <p:nvPr/>
        </p:nvSpPr>
        <p:spPr>
          <a:xfrm>
            <a:off x="133489" y="1519011"/>
            <a:ext cx="4023582"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Array (Mảng): </a:t>
            </a:r>
            <a:r>
              <a:rPr lang="vi-VN" dirty="0">
                <a:solidFill>
                  <a:schemeClr val="bg1"/>
                </a:solidFill>
              </a:rPr>
              <a:t>Lưu trữ nhiều giá trị trong một biến đơn.</a:t>
            </a:r>
            <a:endParaRPr lang="en-US" dirty="0">
              <a:solidFill>
                <a:schemeClr val="bg1"/>
              </a:solidFill>
            </a:endParaRPr>
          </a:p>
        </p:txBody>
      </p:sp>
      <p:sp>
        <p:nvSpPr>
          <p:cNvPr id="9" name="TextBox 8"/>
          <p:cNvSpPr txBox="1"/>
          <p:nvPr/>
        </p:nvSpPr>
        <p:spPr>
          <a:xfrm>
            <a:off x="4157071" y="1297823"/>
            <a:ext cx="4023582"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Object (Đối tượng): </a:t>
            </a:r>
            <a:r>
              <a:rPr lang="vi-VN" dirty="0">
                <a:solidFill>
                  <a:schemeClr val="bg1"/>
                </a:solidFill>
              </a:rPr>
              <a:t>Lưu trữ dữ liệu và thông tin về cách xử lý dữ liệu đó. Được tạo từ các lớp (class).</a:t>
            </a:r>
            <a:endParaRPr lang="en-US" dirty="0">
              <a:solidFill>
                <a:schemeClr val="bg1"/>
              </a:solidFill>
            </a:endParaRPr>
          </a:p>
        </p:txBody>
      </p:sp>
      <p:sp>
        <p:nvSpPr>
          <p:cNvPr id="15" name="TextBox 14"/>
          <p:cNvSpPr txBox="1"/>
          <p:nvPr/>
        </p:nvSpPr>
        <p:spPr>
          <a:xfrm>
            <a:off x="144612" y="3399949"/>
            <a:ext cx="4012459" cy="30777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NULL: </a:t>
            </a:r>
            <a:r>
              <a:rPr lang="vi-VN" dirty="0">
                <a:solidFill>
                  <a:schemeClr val="bg1"/>
                </a:solidFill>
              </a:rPr>
              <a:t>Biểu thị một biến không có giá trị.</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529818" y="2246650"/>
            <a:ext cx="3505689" cy="762106"/>
          </a:xfrm>
          <a:prstGeom prst="rect">
            <a:avLst/>
          </a:prstGeom>
        </p:spPr>
      </p:pic>
      <p:pic>
        <p:nvPicPr>
          <p:cNvPr id="8" name="Picture 7"/>
          <p:cNvPicPr>
            <a:picLocks noChangeAspect="1"/>
          </p:cNvPicPr>
          <p:nvPr/>
        </p:nvPicPr>
        <p:blipFill>
          <a:blip r:embed="rId4"/>
          <a:stretch>
            <a:fillRect/>
          </a:stretch>
        </p:blipFill>
        <p:spPr>
          <a:xfrm>
            <a:off x="5260892" y="2143277"/>
            <a:ext cx="2919761" cy="2821120"/>
          </a:xfrm>
          <a:prstGeom prst="rect">
            <a:avLst/>
          </a:prstGeom>
        </p:spPr>
      </p:pic>
      <p:pic>
        <p:nvPicPr>
          <p:cNvPr id="10" name="Picture 9"/>
          <p:cNvPicPr>
            <a:picLocks noChangeAspect="1"/>
          </p:cNvPicPr>
          <p:nvPr/>
        </p:nvPicPr>
        <p:blipFill>
          <a:blip r:embed="rId5"/>
          <a:stretch>
            <a:fillRect/>
          </a:stretch>
        </p:blipFill>
        <p:spPr>
          <a:xfrm>
            <a:off x="422229" y="3979761"/>
            <a:ext cx="4483493" cy="781159"/>
          </a:xfrm>
          <a:prstGeom prst="rect">
            <a:avLst/>
          </a:prstGeom>
        </p:spPr>
      </p:pic>
    </p:spTree>
    <p:extLst>
      <p:ext uri="{BB962C8B-B14F-4D97-AF65-F5344CB8AC3E}">
        <p14:creationId xmlns:p14="http://schemas.microsoft.com/office/powerpoint/2010/main" val="320307779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601233"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Migrations </a:t>
            </a:r>
            <a:r>
              <a:rPr lang="en-US" dirty="0" err="1">
                <a:solidFill>
                  <a:srgbClr val="FFFF00"/>
                </a:solidFill>
              </a:rPr>
              <a:t>trong</a:t>
            </a:r>
            <a:r>
              <a:rPr lang="en-US" dirty="0">
                <a:solidFill>
                  <a:srgbClr val="FFFF00"/>
                </a:solidFill>
              </a:rPr>
              <a:t> </a:t>
            </a:r>
            <a:r>
              <a:rPr lang="en-US" dirty="0" err="1">
                <a:solidFill>
                  <a:srgbClr val="FFFF00"/>
                </a:solidFill>
              </a:rPr>
              <a:t>Laravel</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170042" y="874352"/>
            <a:ext cx="3981428" cy="3845563"/>
          </a:xfrm>
          <a:prstGeom prst="rect">
            <a:avLst/>
          </a:prstGeom>
        </p:spPr>
      </p:pic>
      <p:pic>
        <p:nvPicPr>
          <p:cNvPr id="6" name="Picture 5"/>
          <p:cNvPicPr>
            <a:picLocks noChangeAspect="1"/>
          </p:cNvPicPr>
          <p:nvPr/>
        </p:nvPicPr>
        <p:blipFill>
          <a:blip r:embed="rId4"/>
          <a:stretch>
            <a:fillRect/>
          </a:stretch>
        </p:blipFill>
        <p:spPr>
          <a:xfrm>
            <a:off x="4265327" y="874353"/>
            <a:ext cx="3530434" cy="3121246"/>
          </a:xfrm>
          <a:prstGeom prst="rect">
            <a:avLst/>
          </a:prstGeom>
        </p:spPr>
      </p:pic>
      <p:pic>
        <p:nvPicPr>
          <p:cNvPr id="7" name="Picture 6"/>
          <p:cNvPicPr>
            <a:picLocks noChangeAspect="1"/>
          </p:cNvPicPr>
          <p:nvPr/>
        </p:nvPicPr>
        <p:blipFill>
          <a:blip r:embed="rId5"/>
          <a:stretch>
            <a:fillRect/>
          </a:stretch>
        </p:blipFill>
        <p:spPr>
          <a:xfrm>
            <a:off x="4265327" y="4056463"/>
            <a:ext cx="4175376" cy="1034326"/>
          </a:xfrm>
          <a:prstGeom prst="rect">
            <a:avLst/>
          </a:prstGeom>
        </p:spPr>
      </p:pic>
    </p:spTree>
    <p:extLst>
      <p:ext uri="{BB962C8B-B14F-4D97-AF65-F5344CB8AC3E}">
        <p14:creationId xmlns:p14="http://schemas.microsoft.com/office/powerpoint/2010/main" val="35734775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a:t>
            </a:r>
            <a:r>
              <a:rPr lang="en-US" dirty="0" err="1">
                <a:solidFill>
                  <a:srgbClr val="FFFF00"/>
                </a:solidFill>
              </a:rPr>
              <a:t>Tạo</a:t>
            </a:r>
            <a:r>
              <a:rPr lang="en-US" dirty="0">
                <a:solidFill>
                  <a:srgbClr val="FFFF00"/>
                </a:solidFill>
              </a:rPr>
              <a:t> view Insert database </a:t>
            </a:r>
            <a:r>
              <a:rPr lang="en-US" dirty="0" err="1">
                <a:solidFill>
                  <a:srgbClr val="FFFF00"/>
                </a:solidFill>
              </a:rPr>
              <a:t>Laravel</a:t>
            </a:r>
            <a:endParaRPr lang="en-US" dirty="0">
              <a:solidFill>
                <a:srgbClr val="FFFF00"/>
              </a:solidFill>
            </a:endParaRPr>
          </a:p>
        </p:txBody>
      </p:sp>
      <p:sp>
        <p:nvSpPr>
          <p:cNvPr id="7" name="TextBox 6"/>
          <p:cNvSpPr txBox="1"/>
          <p:nvPr/>
        </p:nvSpPr>
        <p:spPr>
          <a:xfrm>
            <a:off x="54591" y="858562"/>
            <a:ext cx="4464013" cy="461665"/>
          </a:xfrm>
          <a:prstGeom prst="rect">
            <a:avLst/>
          </a:prstGeom>
          <a:noFill/>
        </p:spPr>
        <p:txBody>
          <a:bodyPr wrap="square" rtlCol="0">
            <a:spAutoFit/>
          </a:bodyPr>
          <a:lstStyle/>
          <a:p>
            <a:pPr algn="just"/>
            <a:r>
              <a:rPr lang="vi-VN" sz="1200" dirty="0">
                <a:solidFill>
                  <a:srgbClr val="FFFF00"/>
                </a:solidFill>
              </a:rPr>
              <a:t>Bước 1: Tạo Route: </a:t>
            </a:r>
            <a:r>
              <a:rPr lang="vi-VN" sz="1200" dirty="0">
                <a:solidFill>
                  <a:schemeClr val="bg1"/>
                </a:solidFill>
              </a:rPr>
              <a:t>Đầu tiên, cần phải tạo một route để hiển thị form insert và xử lý dữ liệu gửi từ form này.</a:t>
            </a:r>
          </a:p>
        </p:txBody>
      </p:sp>
      <p:sp>
        <p:nvSpPr>
          <p:cNvPr id="8" name="TextBox 7"/>
          <p:cNvSpPr txBox="1"/>
          <p:nvPr/>
        </p:nvSpPr>
        <p:spPr>
          <a:xfrm>
            <a:off x="54591" y="1767875"/>
            <a:ext cx="4464013" cy="830997"/>
          </a:xfrm>
          <a:prstGeom prst="rect">
            <a:avLst/>
          </a:prstGeom>
          <a:noFill/>
        </p:spPr>
        <p:txBody>
          <a:bodyPr wrap="square" rtlCol="0">
            <a:spAutoFit/>
          </a:bodyPr>
          <a:lstStyle/>
          <a:p>
            <a:pPr algn="just"/>
            <a:r>
              <a:rPr lang="vi-VN" sz="1200" dirty="0">
                <a:solidFill>
                  <a:srgbClr val="FFFF00"/>
                </a:solidFill>
              </a:rPr>
              <a:t>Bước 2: Tạo Controller: </a:t>
            </a:r>
            <a:r>
              <a:rPr lang="vi-VN" sz="1200" dirty="0">
                <a:solidFill>
                  <a:schemeClr val="bg1"/>
                </a:solidFill>
              </a:rPr>
              <a:t>Sau đó,  cần tạo một Controller để xử lý các hành động liên quan đến Profile, bao gồm hiển thị form insert và lưu dữ liệu vào cơ sở dữ liệu.</a:t>
            </a:r>
          </a:p>
          <a:p>
            <a:pPr algn="just"/>
            <a:r>
              <a:rPr lang="vi-VN" sz="1200" dirty="0">
                <a:solidFill>
                  <a:srgbClr val="FFFF00"/>
                </a:solidFill>
              </a:rPr>
              <a:t>Cú pháp : </a:t>
            </a:r>
            <a:r>
              <a:rPr lang="vi-VN" sz="1200" dirty="0">
                <a:solidFill>
                  <a:schemeClr val="bg1"/>
                </a:solidFill>
              </a:rPr>
              <a:t>php artisan make:controller ProfileController</a:t>
            </a:r>
          </a:p>
        </p:txBody>
      </p:sp>
      <p:pic>
        <p:nvPicPr>
          <p:cNvPr id="5" name="Picture 4"/>
          <p:cNvPicPr>
            <a:picLocks noChangeAspect="1"/>
          </p:cNvPicPr>
          <p:nvPr/>
        </p:nvPicPr>
        <p:blipFill>
          <a:blip r:embed="rId3"/>
          <a:stretch>
            <a:fillRect/>
          </a:stretch>
        </p:blipFill>
        <p:spPr>
          <a:xfrm>
            <a:off x="150880" y="1367174"/>
            <a:ext cx="4013978" cy="400701"/>
          </a:xfrm>
          <a:prstGeom prst="rect">
            <a:avLst/>
          </a:prstGeom>
        </p:spPr>
      </p:pic>
      <p:sp>
        <p:nvSpPr>
          <p:cNvPr id="10" name="TextBox 9"/>
          <p:cNvSpPr txBox="1"/>
          <p:nvPr/>
        </p:nvSpPr>
        <p:spPr>
          <a:xfrm>
            <a:off x="54591" y="2598872"/>
            <a:ext cx="4464013" cy="646331"/>
          </a:xfrm>
          <a:prstGeom prst="rect">
            <a:avLst/>
          </a:prstGeom>
          <a:noFill/>
        </p:spPr>
        <p:txBody>
          <a:bodyPr wrap="square" rtlCol="0">
            <a:spAutoFit/>
          </a:bodyPr>
          <a:lstStyle/>
          <a:p>
            <a:pPr algn="just"/>
            <a:r>
              <a:rPr lang="vi-VN" sz="1200" dirty="0">
                <a:solidFill>
                  <a:srgbClr val="FFFF00"/>
                </a:solidFill>
              </a:rPr>
              <a:t>Bước 3: Tạo View: </a:t>
            </a:r>
            <a:r>
              <a:rPr lang="vi-VN" sz="1200" dirty="0">
                <a:solidFill>
                  <a:schemeClr val="bg1"/>
                </a:solidFill>
              </a:rPr>
              <a:t>Tiếp theo, cần tạo view để hiển thị form insert dữ liệu. Laravel sử dụng Blade Template Engine để tạo và quản lý view.</a:t>
            </a:r>
          </a:p>
        </p:txBody>
      </p:sp>
      <p:sp>
        <p:nvSpPr>
          <p:cNvPr id="11" name="TextBox 10"/>
          <p:cNvSpPr txBox="1"/>
          <p:nvPr/>
        </p:nvSpPr>
        <p:spPr>
          <a:xfrm>
            <a:off x="4614893" y="795412"/>
            <a:ext cx="4464013" cy="461665"/>
          </a:xfrm>
          <a:prstGeom prst="rect">
            <a:avLst/>
          </a:prstGeom>
          <a:noFill/>
        </p:spPr>
        <p:txBody>
          <a:bodyPr wrap="square" rtlCol="0">
            <a:spAutoFit/>
          </a:bodyPr>
          <a:lstStyle/>
          <a:p>
            <a:pPr algn="just"/>
            <a:r>
              <a:rPr lang="vi-VN" sz="1200" dirty="0">
                <a:solidFill>
                  <a:srgbClr val="FFFF00"/>
                </a:solidFill>
              </a:rPr>
              <a:t>Bước 4: Tạo Layout (optional): </a:t>
            </a:r>
            <a:r>
              <a:rPr lang="vi-VN" sz="1200" dirty="0">
                <a:solidFill>
                  <a:schemeClr val="bg1"/>
                </a:solidFill>
              </a:rPr>
              <a:t>Nếu chưa có layout, có thể tạo một layout để sử dụng cho các view của ứng dụng.</a:t>
            </a:r>
          </a:p>
        </p:txBody>
      </p:sp>
      <p:sp>
        <p:nvSpPr>
          <p:cNvPr id="12" name="TextBox 11"/>
          <p:cNvSpPr txBox="1"/>
          <p:nvPr/>
        </p:nvSpPr>
        <p:spPr>
          <a:xfrm>
            <a:off x="4614893" y="1257077"/>
            <a:ext cx="4464013" cy="276999"/>
          </a:xfrm>
          <a:prstGeom prst="rect">
            <a:avLst/>
          </a:prstGeom>
          <a:noFill/>
        </p:spPr>
        <p:txBody>
          <a:bodyPr wrap="square" rtlCol="0">
            <a:spAutoFit/>
          </a:bodyPr>
          <a:lstStyle/>
          <a:p>
            <a:pPr algn="just"/>
            <a:r>
              <a:rPr lang="vi-VN" sz="1200" dirty="0">
                <a:solidFill>
                  <a:srgbClr val="FFFF00"/>
                </a:solidFill>
              </a:rPr>
              <a:t>Bước </a:t>
            </a:r>
            <a:r>
              <a:rPr lang="en-US" sz="1200" dirty="0" smtClean="0">
                <a:solidFill>
                  <a:srgbClr val="FFFF00"/>
                </a:solidFill>
              </a:rPr>
              <a:t>5: Test</a:t>
            </a:r>
            <a:endParaRPr lang="vi-VN" sz="1200" dirty="0">
              <a:solidFill>
                <a:schemeClr val="bg1"/>
              </a:solidFill>
            </a:endParaRPr>
          </a:p>
        </p:txBody>
      </p:sp>
    </p:spTree>
    <p:extLst>
      <p:ext uri="{BB962C8B-B14F-4D97-AF65-F5344CB8AC3E}">
        <p14:creationId xmlns:p14="http://schemas.microsoft.com/office/powerpoint/2010/main" val="33560813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View database </a:t>
            </a:r>
            <a:r>
              <a:rPr lang="en-US" dirty="0" err="1">
                <a:solidFill>
                  <a:srgbClr val="FFFF00"/>
                </a:solidFill>
              </a:rPr>
              <a:t>Laravel</a:t>
            </a:r>
            <a:endParaRPr lang="en-US" dirty="0">
              <a:solidFill>
                <a:srgbClr val="FFFF00"/>
              </a:solidFill>
            </a:endParaRPr>
          </a:p>
        </p:txBody>
      </p:sp>
      <p:sp>
        <p:nvSpPr>
          <p:cNvPr id="7" name="TextBox 6"/>
          <p:cNvSpPr txBox="1"/>
          <p:nvPr/>
        </p:nvSpPr>
        <p:spPr>
          <a:xfrm>
            <a:off x="206990" y="2694035"/>
            <a:ext cx="4464013" cy="276999"/>
          </a:xfrm>
          <a:prstGeom prst="rect">
            <a:avLst/>
          </a:prstGeom>
          <a:noFill/>
        </p:spPr>
        <p:txBody>
          <a:bodyPr wrap="square" rtlCol="0">
            <a:spAutoFit/>
          </a:bodyPr>
          <a:lstStyle/>
          <a:p>
            <a:pPr algn="just"/>
            <a:r>
              <a:rPr lang="en-US" sz="1200" dirty="0" err="1">
                <a:solidFill>
                  <a:srgbClr val="FFFF00"/>
                </a:solidFill>
              </a:rPr>
              <a:t>Tạo</a:t>
            </a:r>
            <a:r>
              <a:rPr lang="en-US" sz="1200" dirty="0">
                <a:solidFill>
                  <a:srgbClr val="FFFF00"/>
                </a:solidFill>
              </a:rPr>
              <a:t> </a:t>
            </a:r>
            <a:r>
              <a:rPr lang="en-US" sz="1200" dirty="0" err="1">
                <a:solidFill>
                  <a:srgbClr val="FFFF00"/>
                </a:solidFill>
              </a:rPr>
              <a:t>trang</a:t>
            </a:r>
            <a:r>
              <a:rPr lang="en-US" sz="1200" dirty="0">
                <a:solidFill>
                  <a:srgbClr val="FFFF00"/>
                </a:solidFill>
              </a:rPr>
              <a:t> view </a:t>
            </a:r>
            <a:r>
              <a:rPr lang="en-US" sz="1200" dirty="0" err="1">
                <a:solidFill>
                  <a:srgbClr val="FFFF00"/>
                </a:solidFill>
              </a:rPr>
              <a:t>dữ</a:t>
            </a:r>
            <a:r>
              <a:rPr lang="en-US" sz="1200" dirty="0">
                <a:solidFill>
                  <a:srgbClr val="FFFF00"/>
                </a:solidFill>
              </a:rPr>
              <a:t> </a:t>
            </a:r>
            <a:r>
              <a:rPr lang="en-US" sz="1200" dirty="0" err="1">
                <a:solidFill>
                  <a:srgbClr val="FFFF00"/>
                </a:solidFill>
              </a:rPr>
              <a:t>liệu</a:t>
            </a:r>
            <a:r>
              <a:rPr lang="en-US" sz="1200" dirty="0">
                <a:solidFill>
                  <a:srgbClr val="FFFF00"/>
                </a:solidFill>
              </a:rPr>
              <a:t> /resources/views/admin/</a:t>
            </a:r>
            <a:r>
              <a:rPr lang="en-US" sz="1200" dirty="0" err="1">
                <a:solidFill>
                  <a:srgbClr val="FFFF00"/>
                </a:solidFill>
              </a:rPr>
              <a:t>news.blade.php</a:t>
            </a:r>
            <a:endParaRPr lang="vi-VN" sz="1200" dirty="0">
              <a:solidFill>
                <a:schemeClr val="bg1"/>
              </a:solidFill>
            </a:endParaRPr>
          </a:p>
        </p:txBody>
      </p:sp>
      <p:sp>
        <p:nvSpPr>
          <p:cNvPr id="11" name="TextBox 10"/>
          <p:cNvSpPr txBox="1"/>
          <p:nvPr/>
        </p:nvSpPr>
        <p:spPr>
          <a:xfrm>
            <a:off x="4614893" y="795412"/>
            <a:ext cx="4464013" cy="646331"/>
          </a:xfrm>
          <a:prstGeom prst="rect">
            <a:avLst/>
          </a:prstGeom>
          <a:noFill/>
        </p:spPr>
        <p:txBody>
          <a:bodyPr wrap="square" rtlCol="0">
            <a:spAutoFit/>
          </a:bodyPr>
          <a:lstStyle/>
          <a:p>
            <a:pPr algn="just"/>
            <a:r>
              <a:rPr lang="vi-VN" sz="1200" dirty="0">
                <a:solidFill>
                  <a:srgbClr val="FFFF00"/>
                </a:solidFill>
              </a:rPr>
              <a:t>Thêm nội dung Controller: </a:t>
            </a:r>
            <a:r>
              <a:rPr lang="vi-VN" sz="1200" dirty="0">
                <a:solidFill>
                  <a:schemeClr val="bg1"/>
                </a:solidFill>
              </a:rPr>
              <a:t>Thêm nội dung cho function index() của Controller AdminNewsController để gọi trang view xem danh sách:</a:t>
            </a:r>
          </a:p>
        </p:txBody>
      </p:sp>
      <p:sp>
        <p:nvSpPr>
          <p:cNvPr id="12" name="TextBox 11"/>
          <p:cNvSpPr txBox="1"/>
          <p:nvPr/>
        </p:nvSpPr>
        <p:spPr>
          <a:xfrm>
            <a:off x="4679987" y="2319440"/>
            <a:ext cx="4464013" cy="1754326"/>
          </a:xfrm>
          <a:prstGeom prst="rect">
            <a:avLst/>
          </a:prstGeom>
          <a:noFill/>
        </p:spPr>
        <p:txBody>
          <a:bodyPr wrap="square" rtlCol="0">
            <a:spAutoFit/>
          </a:bodyPr>
          <a:lstStyle/>
          <a:p>
            <a:pPr algn="just"/>
            <a:r>
              <a:rPr lang="vi-VN" sz="1200" dirty="0">
                <a:solidFill>
                  <a:srgbClr val="FFFF00"/>
                </a:solidFill>
              </a:rPr>
              <a:t>Thêm nội dung Route</a:t>
            </a:r>
          </a:p>
          <a:p>
            <a:pPr algn="just"/>
            <a:r>
              <a:rPr lang="vi-VN" sz="1200" dirty="0">
                <a:solidFill>
                  <a:schemeClr val="bg1"/>
                </a:solidFill>
              </a:rPr>
              <a:t>Ta thêm vào Route /routes/web.php nội dung sau:</a:t>
            </a:r>
          </a:p>
          <a:p>
            <a:pPr algn="just"/>
            <a:r>
              <a:rPr lang="vi-VN" sz="1200" dirty="0">
                <a:solidFill>
                  <a:srgbClr val="FFFF00"/>
                </a:solidFill>
              </a:rPr>
              <a:t>Route::get('/admin/news',[AdminNewsController::class, 'index']);</a:t>
            </a:r>
          </a:p>
          <a:p>
            <a:pPr algn="just"/>
            <a:r>
              <a:rPr lang="vi-VN" sz="1200" dirty="0">
                <a:solidFill>
                  <a:srgbClr val="FFFF00"/>
                </a:solidFill>
              </a:rPr>
              <a:t>/admin/news: </a:t>
            </a:r>
            <a:r>
              <a:rPr lang="vi-VN" sz="1200" dirty="0">
                <a:solidFill>
                  <a:schemeClr val="bg1"/>
                </a:solidFill>
              </a:rPr>
              <a:t>đường dẫn tới trang xem danh sách dữ liệu.</a:t>
            </a:r>
          </a:p>
          <a:p>
            <a:pPr algn="just"/>
            <a:r>
              <a:rPr lang="vi-VN" sz="1200" dirty="0">
                <a:solidFill>
                  <a:srgbClr val="FFFF00"/>
                </a:solidFill>
              </a:rPr>
              <a:t>Admin\AdminNewsController: </a:t>
            </a:r>
            <a:r>
              <a:rPr lang="vi-VN" sz="1200" dirty="0">
                <a:solidFill>
                  <a:schemeClr val="bg1"/>
                </a:solidFill>
              </a:rPr>
              <a:t>thư mục Admin chứa Controller AdminNewsController.</a:t>
            </a:r>
          </a:p>
          <a:p>
            <a:pPr algn="just"/>
            <a:r>
              <a:rPr lang="vi-VN" sz="1200" dirty="0">
                <a:solidFill>
                  <a:srgbClr val="FFFF00"/>
                </a:solidFill>
              </a:rPr>
              <a:t>index: </a:t>
            </a:r>
            <a:r>
              <a:rPr lang="vi-VN" sz="1200" dirty="0">
                <a:solidFill>
                  <a:schemeClr val="bg1"/>
                </a:solidFill>
              </a:rPr>
              <a:t>Đây là function index() trong Controller AdminNewsController viết bên trên.</a:t>
            </a:r>
          </a:p>
        </p:txBody>
      </p:sp>
      <p:sp>
        <p:nvSpPr>
          <p:cNvPr id="13" name="TextBox 12"/>
          <p:cNvSpPr txBox="1"/>
          <p:nvPr/>
        </p:nvSpPr>
        <p:spPr>
          <a:xfrm>
            <a:off x="206991" y="820962"/>
            <a:ext cx="4464013" cy="1938992"/>
          </a:xfrm>
          <a:prstGeom prst="rect">
            <a:avLst/>
          </a:prstGeom>
          <a:noFill/>
        </p:spPr>
        <p:txBody>
          <a:bodyPr wrap="square" rtlCol="0">
            <a:spAutoFit/>
          </a:bodyPr>
          <a:lstStyle/>
          <a:p>
            <a:pPr algn="just"/>
            <a:r>
              <a:rPr lang="vi-VN" sz="1200" dirty="0">
                <a:solidFill>
                  <a:srgbClr val="FFFF00"/>
                </a:solidFill>
              </a:rPr>
              <a:t>Các bước chuẩn bị tạo trang hiển thị dữ liệu</a:t>
            </a:r>
          </a:p>
          <a:p>
            <a:pPr algn="just"/>
            <a:r>
              <a:rPr lang="vi-VN" sz="1200" dirty="0">
                <a:solidFill>
                  <a:schemeClr val="bg1"/>
                </a:solidFill>
              </a:rPr>
              <a:t>Để tạo được trang hiển thị danh sách dữ liệu ta làm các thao tác sau:</a:t>
            </a:r>
          </a:p>
          <a:p>
            <a:pPr algn="just"/>
            <a:r>
              <a:rPr lang="vi-VN" sz="1200" dirty="0">
                <a:solidFill>
                  <a:schemeClr val="bg1"/>
                </a:solidFill>
              </a:rPr>
              <a:t>Tạo view cho trang danh sách dữ liệu (thường là trang index) news.blade.php, và đặt trong thư mục /resources/views/admin/</a:t>
            </a:r>
          </a:p>
          <a:p>
            <a:pPr algn="just"/>
            <a:r>
              <a:rPr lang="vi-VN" sz="1200" dirty="0">
                <a:solidFill>
                  <a:schemeClr val="bg1"/>
                </a:solidFill>
              </a:rPr>
              <a:t>Tạo một controller điều khiển các hoạt động của trang news (đã tạo ở bài insert database), bao gồm: view, insert, update, delete.</a:t>
            </a:r>
          </a:p>
          <a:p>
            <a:pPr algn="just"/>
            <a:r>
              <a:rPr lang="vi-VN" sz="1200" dirty="0">
                <a:solidFill>
                  <a:schemeClr val="bg1"/>
                </a:solidFill>
              </a:rPr>
              <a:t>Route điều khiển hiển thị của trang danh sách dữ liệu news.blade.php.</a:t>
            </a:r>
          </a:p>
        </p:txBody>
      </p:sp>
      <p:pic>
        <p:nvPicPr>
          <p:cNvPr id="2" name="Picture 1"/>
          <p:cNvPicPr>
            <a:picLocks noChangeAspect="1"/>
          </p:cNvPicPr>
          <p:nvPr/>
        </p:nvPicPr>
        <p:blipFill>
          <a:blip r:embed="rId3"/>
          <a:stretch>
            <a:fillRect/>
          </a:stretch>
        </p:blipFill>
        <p:spPr>
          <a:xfrm>
            <a:off x="645734" y="2971033"/>
            <a:ext cx="2033503" cy="2065645"/>
          </a:xfrm>
          <a:prstGeom prst="rect">
            <a:avLst/>
          </a:prstGeom>
        </p:spPr>
      </p:pic>
      <p:pic>
        <p:nvPicPr>
          <p:cNvPr id="3" name="Picture 2"/>
          <p:cNvPicPr>
            <a:picLocks noChangeAspect="1"/>
          </p:cNvPicPr>
          <p:nvPr/>
        </p:nvPicPr>
        <p:blipFill>
          <a:blip r:embed="rId4"/>
          <a:stretch>
            <a:fillRect/>
          </a:stretch>
        </p:blipFill>
        <p:spPr>
          <a:xfrm>
            <a:off x="4726717" y="1441743"/>
            <a:ext cx="2667372" cy="809738"/>
          </a:xfrm>
          <a:prstGeom prst="rect">
            <a:avLst/>
          </a:prstGeom>
        </p:spPr>
      </p:pic>
    </p:spTree>
    <p:extLst>
      <p:ext uri="{BB962C8B-B14F-4D97-AF65-F5344CB8AC3E}">
        <p14:creationId xmlns:p14="http://schemas.microsoft.com/office/powerpoint/2010/main" val="229118786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View database </a:t>
            </a:r>
            <a:r>
              <a:rPr lang="en-US" dirty="0" err="1">
                <a:solidFill>
                  <a:srgbClr val="FFFF00"/>
                </a:solidFill>
              </a:rPr>
              <a:t>Laravel</a:t>
            </a:r>
            <a:endParaRPr lang="en-US" dirty="0">
              <a:solidFill>
                <a:srgbClr val="FFFF00"/>
              </a:solidFill>
            </a:endParaRPr>
          </a:p>
        </p:txBody>
      </p:sp>
      <p:sp>
        <p:nvSpPr>
          <p:cNvPr id="7" name="TextBox 6"/>
          <p:cNvSpPr txBox="1"/>
          <p:nvPr/>
        </p:nvSpPr>
        <p:spPr>
          <a:xfrm>
            <a:off x="206990" y="2694035"/>
            <a:ext cx="4464013" cy="276999"/>
          </a:xfrm>
          <a:prstGeom prst="rect">
            <a:avLst/>
          </a:prstGeom>
          <a:noFill/>
        </p:spPr>
        <p:txBody>
          <a:bodyPr wrap="square" rtlCol="0">
            <a:spAutoFit/>
          </a:bodyPr>
          <a:lstStyle/>
          <a:p>
            <a:pPr algn="just"/>
            <a:r>
              <a:rPr lang="en-US" sz="1200" dirty="0" err="1">
                <a:solidFill>
                  <a:srgbClr val="FFFF00"/>
                </a:solidFill>
              </a:rPr>
              <a:t>Tạo</a:t>
            </a:r>
            <a:r>
              <a:rPr lang="en-US" sz="1200" dirty="0">
                <a:solidFill>
                  <a:srgbClr val="FFFF00"/>
                </a:solidFill>
              </a:rPr>
              <a:t> </a:t>
            </a:r>
            <a:r>
              <a:rPr lang="en-US" sz="1200" dirty="0" err="1">
                <a:solidFill>
                  <a:srgbClr val="FFFF00"/>
                </a:solidFill>
              </a:rPr>
              <a:t>trang</a:t>
            </a:r>
            <a:r>
              <a:rPr lang="en-US" sz="1200" dirty="0">
                <a:solidFill>
                  <a:srgbClr val="FFFF00"/>
                </a:solidFill>
              </a:rPr>
              <a:t> view </a:t>
            </a:r>
            <a:r>
              <a:rPr lang="en-US" sz="1200" dirty="0" err="1">
                <a:solidFill>
                  <a:srgbClr val="FFFF00"/>
                </a:solidFill>
              </a:rPr>
              <a:t>dữ</a:t>
            </a:r>
            <a:r>
              <a:rPr lang="en-US" sz="1200" dirty="0">
                <a:solidFill>
                  <a:srgbClr val="FFFF00"/>
                </a:solidFill>
              </a:rPr>
              <a:t> </a:t>
            </a:r>
            <a:r>
              <a:rPr lang="en-US" sz="1200" dirty="0" err="1">
                <a:solidFill>
                  <a:srgbClr val="FFFF00"/>
                </a:solidFill>
              </a:rPr>
              <a:t>liệu</a:t>
            </a:r>
            <a:r>
              <a:rPr lang="en-US" sz="1200" dirty="0">
                <a:solidFill>
                  <a:srgbClr val="FFFF00"/>
                </a:solidFill>
              </a:rPr>
              <a:t> /resources/views/admin/</a:t>
            </a:r>
            <a:r>
              <a:rPr lang="en-US" sz="1200" dirty="0" err="1">
                <a:solidFill>
                  <a:srgbClr val="FFFF00"/>
                </a:solidFill>
              </a:rPr>
              <a:t>news.blade.php</a:t>
            </a:r>
            <a:endParaRPr lang="vi-VN" sz="1200" dirty="0">
              <a:solidFill>
                <a:schemeClr val="bg1"/>
              </a:solidFill>
            </a:endParaRPr>
          </a:p>
        </p:txBody>
      </p:sp>
      <p:sp>
        <p:nvSpPr>
          <p:cNvPr id="11" name="TextBox 10"/>
          <p:cNvSpPr txBox="1"/>
          <p:nvPr/>
        </p:nvSpPr>
        <p:spPr>
          <a:xfrm>
            <a:off x="4614893" y="795412"/>
            <a:ext cx="4464013" cy="646331"/>
          </a:xfrm>
          <a:prstGeom prst="rect">
            <a:avLst/>
          </a:prstGeom>
          <a:noFill/>
        </p:spPr>
        <p:txBody>
          <a:bodyPr wrap="square" rtlCol="0">
            <a:spAutoFit/>
          </a:bodyPr>
          <a:lstStyle/>
          <a:p>
            <a:pPr algn="just"/>
            <a:r>
              <a:rPr lang="vi-VN" sz="1200" dirty="0">
                <a:solidFill>
                  <a:srgbClr val="FFFF00"/>
                </a:solidFill>
              </a:rPr>
              <a:t>Thêm nội dung Controller: </a:t>
            </a:r>
            <a:r>
              <a:rPr lang="vi-VN" sz="1200" dirty="0">
                <a:solidFill>
                  <a:schemeClr val="bg1"/>
                </a:solidFill>
              </a:rPr>
              <a:t>Thêm nội dung cho function index() của Controller AdminNewsController để gọi trang view xem danh sách:</a:t>
            </a:r>
          </a:p>
        </p:txBody>
      </p:sp>
      <p:sp>
        <p:nvSpPr>
          <p:cNvPr id="12" name="TextBox 11"/>
          <p:cNvSpPr txBox="1"/>
          <p:nvPr/>
        </p:nvSpPr>
        <p:spPr>
          <a:xfrm>
            <a:off x="4679987" y="2319440"/>
            <a:ext cx="4464013" cy="646331"/>
          </a:xfrm>
          <a:prstGeom prst="rect">
            <a:avLst/>
          </a:prstGeom>
          <a:noFill/>
        </p:spPr>
        <p:txBody>
          <a:bodyPr wrap="square" rtlCol="0">
            <a:spAutoFit/>
          </a:bodyPr>
          <a:lstStyle/>
          <a:p>
            <a:pPr algn="just"/>
            <a:r>
              <a:rPr lang="vi-VN" sz="1200" dirty="0">
                <a:solidFill>
                  <a:srgbClr val="FFFF00"/>
                </a:solidFill>
              </a:rPr>
              <a:t>Hiển thị dữ liệu ra trang view: </a:t>
            </a:r>
            <a:r>
              <a:rPr lang="vi-VN" sz="1200" dirty="0">
                <a:solidFill>
                  <a:schemeClr val="bg1"/>
                </a:solidFill>
              </a:rPr>
              <a:t>Dữ liệu đã lấy rồi, việc còn lại là hiển thị kết quả lấy được ra trang danh sách dữ liệu, ta viết lại trang</a:t>
            </a:r>
          </a:p>
        </p:txBody>
      </p:sp>
      <p:sp>
        <p:nvSpPr>
          <p:cNvPr id="13" name="TextBox 12"/>
          <p:cNvSpPr txBox="1"/>
          <p:nvPr/>
        </p:nvSpPr>
        <p:spPr>
          <a:xfrm>
            <a:off x="206991" y="820962"/>
            <a:ext cx="4464013" cy="830997"/>
          </a:xfrm>
          <a:prstGeom prst="rect">
            <a:avLst/>
          </a:prstGeom>
          <a:noFill/>
        </p:spPr>
        <p:txBody>
          <a:bodyPr wrap="square" rtlCol="0">
            <a:spAutoFit/>
          </a:bodyPr>
          <a:lstStyle/>
          <a:p>
            <a:pPr algn="just"/>
            <a:r>
              <a:rPr lang="vi-VN" sz="1200" dirty="0">
                <a:solidFill>
                  <a:srgbClr val="FFFF00"/>
                </a:solidFill>
              </a:rPr>
              <a:t>Tiến hành lấy dữ liệu và hiển thị ra view</a:t>
            </a:r>
          </a:p>
          <a:p>
            <a:pPr algn="just"/>
            <a:r>
              <a:rPr lang="vi-VN" sz="1200" dirty="0">
                <a:solidFill>
                  <a:srgbClr val="FFFF00"/>
                </a:solidFill>
              </a:rPr>
              <a:t>Để lấy dữ liệu từ database, ta cần xử lý từ Controller.</a:t>
            </a:r>
          </a:p>
          <a:p>
            <a:pPr algn="just"/>
            <a:r>
              <a:rPr lang="vi-VN" sz="1200" dirty="0">
                <a:solidFill>
                  <a:srgbClr val="FFFF00"/>
                </a:solidFill>
              </a:rPr>
              <a:t>Viết lại function index từ Controller /app/Http/Controllers/Admin/AdminNewsController.php:</a:t>
            </a:r>
            <a:endParaRPr lang="vi-VN" sz="1200" dirty="0">
              <a:solidFill>
                <a:schemeClr val="bg1"/>
              </a:solidFill>
            </a:endParaRPr>
          </a:p>
        </p:txBody>
      </p:sp>
      <p:pic>
        <p:nvPicPr>
          <p:cNvPr id="2" name="Picture 1"/>
          <p:cNvPicPr>
            <a:picLocks noChangeAspect="1"/>
          </p:cNvPicPr>
          <p:nvPr/>
        </p:nvPicPr>
        <p:blipFill>
          <a:blip r:embed="rId3"/>
          <a:stretch>
            <a:fillRect/>
          </a:stretch>
        </p:blipFill>
        <p:spPr>
          <a:xfrm>
            <a:off x="645734" y="2971033"/>
            <a:ext cx="2033503" cy="2065645"/>
          </a:xfrm>
          <a:prstGeom prst="rect">
            <a:avLst/>
          </a:prstGeom>
        </p:spPr>
      </p:pic>
      <p:pic>
        <p:nvPicPr>
          <p:cNvPr id="3" name="Picture 2"/>
          <p:cNvPicPr>
            <a:picLocks noChangeAspect="1"/>
          </p:cNvPicPr>
          <p:nvPr/>
        </p:nvPicPr>
        <p:blipFill>
          <a:blip r:embed="rId4"/>
          <a:stretch>
            <a:fillRect/>
          </a:stretch>
        </p:blipFill>
        <p:spPr>
          <a:xfrm>
            <a:off x="4726717" y="1441743"/>
            <a:ext cx="2667372" cy="809738"/>
          </a:xfrm>
          <a:prstGeom prst="rect">
            <a:avLst/>
          </a:prstGeom>
        </p:spPr>
      </p:pic>
      <p:pic>
        <p:nvPicPr>
          <p:cNvPr id="5" name="Picture 4"/>
          <p:cNvPicPr>
            <a:picLocks noChangeAspect="1"/>
          </p:cNvPicPr>
          <p:nvPr/>
        </p:nvPicPr>
        <p:blipFill>
          <a:blip r:embed="rId5"/>
          <a:stretch>
            <a:fillRect/>
          </a:stretch>
        </p:blipFill>
        <p:spPr>
          <a:xfrm>
            <a:off x="346855" y="1712410"/>
            <a:ext cx="3332757" cy="921250"/>
          </a:xfrm>
          <a:prstGeom prst="rect">
            <a:avLst/>
          </a:prstGeom>
        </p:spPr>
      </p:pic>
      <p:pic>
        <p:nvPicPr>
          <p:cNvPr id="6" name="Picture 5"/>
          <p:cNvPicPr>
            <a:picLocks noChangeAspect="1"/>
          </p:cNvPicPr>
          <p:nvPr/>
        </p:nvPicPr>
        <p:blipFill>
          <a:blip r:embed="rId6"/>
          <a:stretch>
            <a:fillRect/>
          </a:stretch>
        </p:blipFill>
        <p:spPr>
          <a:xfrm>
            <a:off x="5579843" y="2805352"/>
            <a:ext cx="1699780" cy="2231326"/>
          </a:xfrm>
          <a:prstGeom prst="rect">
            <a:avLst/>
          </a:prstGeom>
        </p:spPr>
      </p:pic>
    </p:spTree>
    <p:extLst>
      <p:ext uri="{BB962C8B-B14F-4D97-AF65-F5344CB8AC3E}">
        <p14:creationId xmlns:p14="http://schemas.microsoft.com/office/powerpoint/2010/main" val="397031605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View detail database </a:t>
            </a:r>
            <a:r>
              <a:rPr lang="en-US" dirty="0" err="1">
                <a:solidFill>
                  <a:srgbClr val="FFFF00"/>
                </a:solidFill>
              </a:rPr>
              <a:t>Laravel</a:t>
            </a:r>
            <a:endParaRPr lang="en-US" dirty="0">
              <a:solidFill>
                <a:srgbClr val="FFFF00"/>
              </a:solidFill>
            </a:endParaRPr>
          </a:p>
        </p:txBody>
      </p:sp>
      <p:sp>
        <p:nvSpPr>
          <p:cNvPr id="13" name="TextBox 12"/>
          <p:cNvSpPr txBox="1"/>
          <p:nvPr/>
        </p:nvSpPr>
        <p:spPr>
          <a:xfrm>
            <a:off x="206991" y="820962"/>
            <a:ext cx="8563240" cy="646331"/>
          </a:xfrm>
          <a:prstGeom prst="rect">
            <a:avLst/>
          </a:prstGeom>
          <a:noFill/>
        </p:spPr>
        <p:txBody>
          <a:bodyPr wrap="square" rtlCol="0">
            <a:spAutoFit/>
          </a:bodyPr>
          <a:lstStyle/>
          <a:p>
            <a:pPr algn="just"/>
            <a:r>
              <a:rPr lang="en-US" sz="1200" dirty="0" err="1" smtClean="0">
                <a:solidFill>
                  <a:srgbClr val="FFFF00"/>
                </a:solidFill>
              </a:rPr>
              <a:t>Mọi</a:t>
            </a:r>
            <a:r>
              <a:rPr lang="en-US" sz="1200" dirty="0" smtClean="0">
                <a:solidFill>
                  <a:srgbClr val="FFFF00"/>
                </a:solidFill>
              </a:rPr>
              <a:t> </a:t>
            </a:r>
            <a:r>
              <a:rPr lang="en-US" sz="1200" dirty="0" err="1" smtClean="0">
                <a:solidFill>
                  <a:srgbClr val="FFFF00"/>
                </a:solidFill>
              </a:rPr>
              <a:t>người</a:t>
            </a:r>
            <a:r>
              <a:rPr lang="en-US" sz="1200" dirty="0" smtClean="0">
                <a:solidFill>
                  <a:srgbClr val="FFFF00"/>
                </a:solidFill>
              </a:rPr>
              <a:t> </a:t>
            </a:r>
            <a:r>
              <a:rPr lang="en-US" sz="1200" dirty="0" err="1" smtClean="0">
                <a:solidFill>
                  <a:srgbClr val="FFFF00"/>
                </a:solidFill>
              </a:rPr>
              <a:t>thấy</a:t>
            </a:r>
            <a:r>
              <a:rPr lang="en-US" sz="1200" dirty="0" smtClean="0">
                <a:solidFill>
                  <a:srgbClr val="FFFF00"/>
                </a:solidFill>
              </a:rPr>
              <a:t> </a:t>
            </a:r>
            <a:r>
              <a:rPr lang="en-US" sz="1200" dirty="0" err="1" smtClean="0">
                <a:solidFill>
                  <a:srgbClr val="FFFF00"/>
                </a:solidFill>
              </a:rPr>
              <a:t>đấy</a:t>
            </a:r>
            <a:r>
              <a:rPr lang="en-US" sz="1200" dirty="0">
                <a:solidFill>
                  <a:srgbClr val="FFFF00"/>
                </a:solidFill>
              </a:rPr>
              <a:t> View detail database </a:t>
            </a:r>
            <a:r>
              <a:rPr lang="en-US" sz="1200" dirty="0" err="1" smtClean="0">
                <a:solidFill>
                  <a:srgbClr val="FFFF00"/>
                </a:solidFill>
              </a:rPr>
              <a:t>Laravel</a:t>
            </a:r>
            <a:r>
              <a:rPr lang="en-US" sz="1200" dirty="0" smtClean="0">
                <a:solidFill>
                  <a:srgbClr val="FFFF00"/>
                </a:solidFill>
              </a:rPr>
              <a:t> </a:t>
            </a:r>
            <a:r>
              <a:rPr lang="en-US" sz="1200" dirty="0" err="1" smtClean="0">
                <a:solidFill>
                  <a:srgbClr val="FFFF00"/>
                </a:solidFill>
              </a:rPr>
              <a:t>của</a:t>
            </a:r>
            <a:r>
              <a:rPr lang="en-US" sz="1200" dirty="0" smtClean="0">
                <a:solidFill>
                  <a:srgbClr val="FFFF00"/>
                </a:solidFill>
              </a:rPr>
              <a:t> </a:t>
            </a:r>
            <a:r>
              <a:rPr lang="en-US" sz="1200" dirty="0" err="1" smtClean="0">
                <a:solidFill>
                  <a:srgbClr val="FFFF00"/>
                </a:solidFill>
              </a:rPr>
              <a:t>chúng</a:t>
            </a:r>
            <a:r>
              <a:rPr lang="en-US" sz="1200" dirty="0" smtClean="0">
                <a:solidFill>
                  <a:srgbClr val="FFFF00"/>
                </a:solidFill>
              </a:rPr>
              <a:t> ta </a:t>
            </a:r>
            <a:r>
              <a:rPr lang="en-US" sz="1200" dirty="0" err="1" smtClean="0">
                <a:solidFill>
                  <a:srgbClr val="FFFF00"/>
                </a:solidFill>
              </a:rPr>
              <a:t>nó</a:t>
            </a:r>
            <a:r>
              <a:rPr lang="en-US" sz="1200" dirty="0" smtClean="0">
                <a:solidFill>
                  <a:srgbClr val="FFFF00"/>
                </a:solidFill>
              </a:rPr>
              <a:t> </a:t>
            </a:r>
            <a:r>
              <a:rPr lang="en-US" sz="1200" dirty="0" err="1" smtClean="0">
                <a:solidFill>
                  <a:srgbClr val="FFFF00"/>
                </a:solidFill>
              </a:rPr>
              <a:t>cũng</a:t>
            </a:r>
            <a:r>
              <a:rPr lang="en-US" sz="1200" dirty="0" smtClean="0">
                <a:solidFill>
                  <a:srgbClr val="FFFF00"/>
                </a:solidFill>
              </a:rPr>
              <a:t> </a:t>
            </a:r>
            <a:r>
              <a:rPr lang="en-US" sz="1200" dirty="0" err="1" smtClean="0">
                <a:solidFill>
                  <a:srgbClr val="FFFF00"/>
                </a:solidFill>
              </a:rPr>
              <a:t>hoạt</a:t>
            </a:r>
            <a:r>
              <a:rPr lang="en-US" sz="1200" dirty="0" smtClean="0">
                <a:solidFill>
                  <a:srgbClr val="FFFF00"/>
                </a:solidFill>
              </a:rPr>
              <a:t> </a:t>
            </a:r>
            <a:r>
              <a:rPr lang="en-US" sz="1200" dirty="0" err="1" smtClean="0">
                <a:solidFill>
                  <a:srgbClr val="FFFF00"/>
                </a:solidFill>
              </a:rPr>
              <a:t>động</a:t>
            </a:r>
            <a:r>
              <a:rPr lang="en-US" sz="1200" dirty="0" smtClean="0">
                <a:solidFill>
                  <a:srgbClr val="FFFF00"/>
                </a:solidFill>
              </a:rPr>
              <a:t> y </a:t>
            </a:r>
            <a:r>
              <a:rPr lang="en-US" sz="1200" dirty="0" err="1" smtClean="0">
                <a:solidFill>
                  <a:srgbClr val="FFFF00"/>
                </a:solidFill>
              </a:rPr>
              <a:t>chang</a:t>
            </a:r>
            <a:r>
              <a:rPr lang="en-US" sz="1200" dirty="0">
                <a:solidFill>
                  <a:srgbClr val="FFFF00"/>
                </a:solidFill>
              </a:rPr>
              <a:t> View </a:t>
            </a:r>
            <a:r>
              <a:rPr lang="en-US" sz="1200" dirty="0" smtClean="0">
                <a:solidFill>
                  <a:srgbClr val="FFFF00"/>
                </a:solidFill>
              </a:rPr>
              <a:t>database </a:t>
            </a:r>
            <a:r>
              <a:rPr lang="en-US" sz="1200" dirty="0" err="1" smtClean="0">
                <a:solidFill>
                  <a:srgbClr val="FFFF00"/>
                </a:solidFill>
              </a:rPr>
              <a:t>Laravel</a:t>
            </a:r>
            <a:r>
              <a:rPr lang="en-US" sz="1200" dirty="0" smtClean="0">
                <a:solidFill>
                  <a:srgbClr val="FFFF00"/>
                </a:solidFill>
              </a:rPr>
              <a:t> </a:t>
            </a:r>
            <a:r>
              <a:rPr lang="en-US" sz="1200" dirty="0" err="1" smtClean="0">
                <a:solidFill>
                  <a:srgbClr val="FFFF00"/>
                </a:solidFill>
              </a:rPr>
              <a:t>nhưng</a:t>
            </a:r>
            <a:r>
              <a:rPr lang="en-US" sz="1200" dirty="0" smtClean="0">
                <a:solidFill>
                  <a:srgbClr val="FFFF00"/>
                </a:solidFill>
              </a:rPr>
              <a:t> </a:t>
            </a:r>
            <a:r>
              <a:rPr lang="en-US" sz="1200" dirty="0" err="1" smtClean="0">
                <a:solidFill>
                  <a:srgbClr val="FFFF00"/>
                </a:solidFill>
              </a:rPr>
              <a:t>nó</a:t>
            </a:r>
            <a:r>
              <a:rPr lang="en-US" sz="1200" dirty="0" smtClean="0">
                <a:solidFill>
                  <a:srgbClr val="FFFF00"/>
                </a:solidFill>
              </a:rPr>
              <a:t> </a:t>
            </a:r>
            <a:r>
              <a:rPr lang="en-US" sz="1200" dirty="0" err="1" smtClean="0">
                <a:solidFill>
                  <a:srgbClr val="FFFF00"/>
                </a:solidFill>
              </a:rPr>
              <a:t>chỉ</a:t>
            </a:r>
            <a:r>
              <a:rPr lang="en-US" sz="1200" dirty="0" smtClean="0">
                <a:solidFill>
                  <a:srgbClr val="FFFF00"/>
                </a:solidFill>
              </a:rPr>
              <a:t> </a:t>
            </a:r>
            <a:r>
              <a:rPr lang="en-US" sz="1200" dirty="0" err="1" smtClean="0">
                <a:solidFill>
                  <a:srgbClr val="FFFF00"/>
                </a:solidFill>
              </a:rPr>
              <a:t>thay</a:t>
            </a:r>
            <a:r>
              <a:rPr lang="en-US" sz="1200" dirty="0" smtClean="0">
                <a:solidFill>
                  <a:srgbClr val="FFFF00"/>
                </a:solidFill>
              </a:rPr>
              <a:t> </a:t>
            </a:r>
            <a:r>
              <a:rPr lang="en-US" sz="1200" dirty="0" err="1" smtClean="0">
                <a:solidFill>
                  <a:srgbClr val="FFFF00"/>
                </a:solidFill>
              </a:rPr>
              <a:t>đổi</a:t>
            </a:r>
            <a:r>
              <a:rPr lang="en-US" sz="1200" dirty="0" smtClean="0">
                <a:solidFill>
                  <a:srgbClr val="FFFF00"/>
                </a:solidFill>
              </a:rPr>
              <a:t> </a:t>
            </a:r>
            <a:r>
              <a:rPr lang="en-US" sz="1200" dirty="0" err="1" smtClean="0">
                <a:solidFill>
                  <a:srgbClr val="FFFF00"/>
                </a:solidFill>
              </a:rPr>
              <a:t>cấu</a:t>
            </a:r>
            <a:r>
              <a:rPr lang="en-US" sz="1200" dirty="0" smtClean="0">
                <a:solidFill>
                  <a:srgbClr val="FFFF00"/>
                </a:solidFill>
              </a:rPr>
              <a:t> </a:t>
            </a:r>
            <a:r>
              <a:rPr lang="en-US" sz="1200" dirty="0" err="1" smtClean="0">
                <a:solidFill>
                  <a:srgbClr val="FFFF00"/>
                </a:solidFill>
              </a:rPr>
              <a:t>trúc</a:t>
            </a:r>
            <a:r>
              <a:rPr lang="en-US" sz="1200" dirty="0" smtClean="0">
                <a:solidFill>
                  <a:srgbClr val="FFFF00"/>
                </a:solidFill>
              </a:rPr>
              <a:t> logic code . </a:t>
            </a:r>
            <a:r>
              <a:rPr lang="en-US" sz="1200" dirty="0" err="1" smtClean="0">
                <a:solidFill>
                  <a:srgbClr val="FFFF00"/>
                </a:solidFill>
              </a:rPr>
              <a:t>Nhưng</a:t>
            </a:r>
            <a:r>
              <a:rPr lang="en-US" sz="1200" dirty="0" smtClean="0">
                <a:solidFill>
                  <a:srgbClr val="FFFF00"/>
                </a:solidFill>
              </a:rPr>
              <a:t> </a:t>
            </a:r>
            <a:r>
              <a:rPr lang="en-US" sz="1200" dirty="0" err="1" smtClean="0">
                <a:solidFill>
                  <a:srgbClr val="FFFF00"/>
                </a:solidFill>
              </a:rPr>
              <a:t>nó</a:t>
            </a:r>
            <a:r>
              <a:rPr lang="en-US" sz="1200" dirty="0" smtClean="0">
                <a:solidFill>
                  <a:srgbClr val="FFFF00"/>
                </a:solidFill>
              </a:rPr>
              <a:t> </a:t>
            </a:r>
            <a:r>
              <a:rPr lang="en-US" sz="1200" dirty="0" err="1" smtClean="0">
                <a:solidFill>
                  <a:srgbClr val="FFFF00"/>
                </a:solidFill>
              </a:rPr>
              <a:t>sẽ</a:t>
            </a:r>
            <a:r>
              <a:rPr lang="en-US" sz="1200" dirty="0" smtClean="0">
                <a:solidFill>
                  <a:srgbClr val="FFFF00"/>
                </a:solidFill>
              </a:rPr>
              <a:t> </a:t>
            </a:r>
            <a:r>
              <a:rPr lang="en-US" sz="1200" dirty="0" err="1" smtClean="0">
                <a:solidFill>
                  <a:srgbClr val="FFFF00"/>
                </a:solidFill>
              </a:rPr>
              <a:t>không</a:t>
            </a:r>
            <a:r>
              <a:rPr lang="en-US" sz="1200" dirty="0" smtClean="0">
                <a:solidFill>
                  <a:srgbClr val="FFFF00"/>
                </a:solidFill>
              </a:rPr>
              <a:t> </a:t>
            </a:r>
            <a:r>
              <a:rPr lang="en-US" sz="1200" dirty="0" err="1" smtClean="0">
                <a:solidFill>
                  <a:srgbClr val="FFFF00"/>
                </a:solidFill>
              </a:rPr>
              <a:t>ảnh</a:t>
            </a:r>
            <a:r>
              <a:rPr lang="en-US" sz="1200" dirty="0" smtClean="0">
                <a:solidFill>
                  <a:srgbClr val="FFFF00"/>
                </a:solidFill>
              </a:rPr>
              <a:t> </a:t>
            </a:r>
            <a:r>
              <a:rPr lang="en-US" sz="1200" dirty="0" err="1" smtClean="0">
                <a:solidFill>
                  <a:srgbClr val="FFFF00"/>
                </a:solidFill>
              </a:rPr>
              <a:t>hưởng</a:t>
            </a:r>
            <a:r>
              <a:rPr lang="en-US" sz="1200" dirty="0" smtClean="0">
                <a:solidFill>
                  <a:srgbClr val="FFFF00"/>
                </a:solidFill>
              </a:rPr>
              <a:t> </a:t>
            </a:r>
            <a:r>
              <a:rPr lang="en-US" sz="1200" dirty="0" err="1" smtClean="0">
                <a:solidFill>
                  <a:srgbClr val="FFFF00"/>
                </a:solidFill>
              </a:rPr>
              <a:t>nhiều</a:t>
            </a:r>
            <a:r>
              <a:rPr lang="en-US" sz="1200" dirty="0" smtClean="0">
                <a:solidFill>
                  <a:srgbClr val="FFFF00"/>
                </a:solidFill>
              </a:rPr>
              <a:t> </a:t>
            </a:r>
            <a:r>
              <a:rPr lang="en-US" sz="1200" dirty="0" err="1" smtClean="0">
                <a:solidFill>
                  <a:srgbClr val="FFFF00"/>
                </a:solidFill>
              </a:rPr>
              <a:t>đến</a:t>
            </a:r>
            <a:r>
              <a:rPr lang="en-US" sz="1200" dirty="0" smtClean="0">
                <a:solidFill>
                  <a:srgbClr val="FFFF00"/>
                </a:solidFill>
              </a:rPr>
              <a:t> </a:t>
            </a:r>
            <a:r>
              <a:rPr lang="en-US" sz="1200" dirty="0" err="1" smtClean="0">
                <a:solidFill>
                  <a:srgbClr val="FFFF00"/>
                </a:solidFill>
              </a:rPr>
              <a:t>nếu</a:t>
            </a:r>
            <a:r>
              <a:rPr lang="en-US" sz="1200" dirty="0" smtClean="0">
                <a:solidFill>
                  <a:srgbClr val="FFFF00"/>
                </a:solidFill>
              </a:rPr>
              <a:t> </a:t>
            </a:r>
            <a:r>
              <a:rPr lang="en-US" sz="1200" dirty="0" err="1" smtClean="0">
                <a:solidFill>
                  <a:srgbClr val="FFFF00"/>
                </a:solidFill>
              </a:rPr>
              <a:t>mọi</a:t>
            </a:r>
            <a:r>
              <a:rPr lang="en-US" sz="1200" dirty="0" smtClean="0">
                <a:solidFill>
                  <a:srgbClr val="FFFF00"/>
                </a:solidFill>
              </a:rPr>
              <a:t> </a:t>
            </a:r>
            <a:r>
              <a:rPr lang="en-US" sz="1200" dirty="0" err="1" smtClean="0">
                <a:solidFill>
                  <a:srgbClr val="FFFF00"/>
                </a:solidFill>
              </a:rPr>
              <a:t>người</a:t>
            </a:r>
            <a:r>
              <a:rPr lang="en-US" sz="1200" dirty="0" smtClean="0">
                <a:solidFill>
                  <a:srgbClr val="FFFF00"/>
                </a:solidFill>
              </a:rPr>
              <a:t> </a:t>
            </a:r>
            <a:r>
              <a:rPr lang="en-US" sz="1200" dirty="0" err="1" smtClean="0">
                <a:solidFill>
                  <a:srgbClr val="FFFF00"/>
                </a:solidFill>
              </a:rPr>
              <a:t>vận</a:t>
            </a:r>
            <a:r>
              <a:rPr lang="en-US" sz="1200" dirty="0" smtClean="0">
                <a:solidFill>
                  <a:srgbClr val="FFFF00"/>
                </a:solidFill>
              </a:rPr>
              <a:t> </a:t>
            </a:r>
            <a:r>
              <a:rPr lang="en-US" sz="1200" dirty="0" err="1" smtClean="0">
                <a:solidFill>
                  <a:srgbClr val="FFFF00"/>
                </a:solidFill>
              </a:rPr>
              <a:t>dụng</a:t>
            </a:r>
            <a:r>
              <a:rPr lang="en-US" sz="1200" dirty="0" smtClean="0">
                <a:solidFill>
                  <a:srgbClr val="FFFF00"/>
                </a:solidFill>
              </a:rPr>
              <a:t> </a:t>
            </a:r>
            <a:r>
              <a:rPr lang="en-US" sz="1200" dirty="0" err="1" smtClean="0">
                <a:solidFill>
                  <a:srgbClr val="FFFF00"/>
                </a:solidFill>
              </a:rPr>
              <a:t>đúng</a:t>
            </a:r>
            <a:r>
              <a:rPr lang="en-US" sz="1200" dirty="0" smtClean="0">
                <a:solidFill>
                  <a:srgbClr val="FFFF00"/>
                </a:solidFill>
              </a:rPr>
              <a:t> slides </a:t>
            </a:r>
            <a:r>
              <a:rPr lang="en-US" sz="1200" dirty="0" err="1" smtClean="0">
                <a:solidFill>
                  <a:srgbClr val="FFFF00"/>
                </a:solidFill>
              </a:rPr>
              <a:t>của</a:t>
            </a:r>
            <a:r>
              <a:rPr lang="en-US" sz="1200" dirty="0">
                <a:solidFill>
                  <a:srgbClr val="FFFF00"/>
                </a:solidFill>
              </a:rPr>
              <a:t> View detail database </a:t>
            </a:r>
            <a:r>
              <a:rPr lang="en-US" sz="1200" dirty="0" err="1">
                <a:solidFill>
                  <a:srgbClr val="FFFF00"/>
                </a:solidFill>
              </a:rPr>
              <a:t>Laravel</a:t>
            </a:r>
            <a:endParaRPr lang="vi-VN" sz="1200" dirty="0">
              <a:solidFill>
                <a:schemeClr val="bg1"/>
              </a:solidFill>
            </a:endParaRPr>
          </a:p>
        </p:txBody>
      </p:sp>
    </p:spTree>
    <p:extLst>
      <p:ext uri="{BB962C8B-B14F-4D97-AF65-F5344CB8AC3E}">
        <p14:creationId xmlns:p14="http://schemas.microsoft.com/office/powerpoint/2010/main" val="391991980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Update database </a:t>
            </a:r>
            <a:r>
              <a:rPr lang="en-US" dirty="0" err="1">
                <a:solidFill>
                  <a:srgbClr val="FFFF00"/>
                </a:solidFill>
              </a:rPr>
              <a:t>Laravel</a:t>
            </a:r>
            <a:endParaRPr lang="en-US" dirty="0">
              <a:solidFill>
                <a:srgbClr val="FFFF00"/>
              </a:solidFill>
            </a:endParaRPr>
          </a:p>
        </p:txBody>
      </p:sp>
      <p:sp>
        <p:nvSpPr>
          <p:cNvPr id="13" name="TextBox 12"/>
          <p:cNvSpPr txBox="1"/>
          <p:nvPr/>
        </p:nvSpPr>
        <p:spPr>
          <a:xfrm>
            <a:off x="206991" y="820962"/>
            <a:ext cx="4224845" cy="1015663"/>
          </a:xfrm>
          <a:prstGeom prst="rect">
            <a:avLst/>
          </a:prstGeom>
          <a:noFill/>
        </p:spPr>
        <p:txBody>
          <a:bodyPr wrap="square" rtlCol="0">
            <a:spAutoFit/>
          </a:bodyPr>
          <a:lstStyle/>
          <a:p>
            <a:pPr algn="just"/>
            <a:r>
              <a:rPr lang="en-US" sz="1200" dirty="0" err="1">
                <a:solidFill>
                  <a:srgbClr val="FFFF00"/>
                </a:solidFill>
              </a:rPr>
              <a:t>Cấu</a:t>
            </a:r>
            <a:r>
              <a:rPr lang="en-US" sz="1200" dirty="0">
                <a:solidFill>
                  <a:srgbClr val="FFFF00"/>
                </a:solidFill>
              </a:rPr>
              <a:t> </a:t>
            </a:r>
            <a:r>
              <a:rPr lang="en-US" sz="1200" dirty="0" err="1">
                <a:solidFill>
                  <a:srgbClr val="FFFF00"/>
                </a:solidFill>
              </a:rPr>
              <a:t>trúc</a:t>
            </a:r>
            <a:r>
              <a:rPr lang="en-US" sz="1200" dirty="0">
                <a:solidFill>
                  <a:srgbClr val="FFFF00"/>
                </a:solidFill>
              </a:rPr>
              <a:t> </a:t>
            </a:r>
            <a:r>
              <a:rPr lang="en-US" sz="1200" dirty="0" err="1">
                <a:solidFill>
                  <a:srgbClr val="FFFF00"/>
                </a:solidFill>
              </a:rPr>
              <a:t>các</a:t>
            </a:r>
            <a:r>
              <a:rPr lang="en-US" sz="1200" dirty="0">
                <a:solidFill>
                  <a:srgbClr val="FFFF00"/>
                </a:solidFill>
              </a:rPr>
              <a:t> file </a:t>
            </a:r>
            <a:r>
              <a:rPr lang="en-US" sz="1200" dirty="0" err="1">
                <a:solidFill>
                  <a:srgbClr val="FFFF00"/>
                </a:solidFill>
              </a:rPr>
              <a:t>xử</a:t>
            </a:r>
            <a:r>
              <a:rPr lang="en-US" sz="1200" dirty="0">
                <a:solidFill>
                  <a:srgbClr val="FFFF00"/>
                </a:solidFill>
              </a:rPr>
              <a:t> </a:t>
            </a:r>
            <a:r>
              <a:rPr lang="en-US" sz="1200" dirty="0" err="1" smtClean="0">
                <a:solidFill>
                  <a:srgbClr val="FFFF00"/>
                </a:solidFill>
              </a:rPr>
              <a:t>lý</a:t>
            </a:r>
            <a:endParaRPr lang="en-US" sz="1200" dirty="0" smtClean="0">
              <a:solidFill>
                <a:srgbClr val="FFFF00"/>
              </a:solidFill>
            </a:endParaRPr>
          </a:p>
          <a:p>
            <a:pPr algn="just"/>
            <a:r>
              <a:rPr lang="vi-VN" sz="1200" dirty="0">
                <a:solidFill>
                  <a:schemeClr val="bg1"/>
                </a:solidFill>
              </a:rPr>
              <a:t>Thêm liên kết cập nhật dữ liệu cho /resources/views/admin/news.blade.php</a:t>
            </a:r>
          </a:p>
          <a:p>
            <a:pPr algn="just"/>
            <a:r>
              <a:rPr lang="vi-VN" sz="1200" dirty="0">
                <a:solidFill>
                  <a:schemeClr val="bg1"/>
                </a:solidFill>
              </a:rPr>
              <a:t>Liên kết cần chứa id để có thể xem nội dung chi tiết của một dữ liệu cụ thể.</a:t>
            </a:r>
          </a:p>
        </p:txBody>
      </p:sp>
      <p:pic>
        <p:nvPicPr>
          <p:cNvPr id="2" name="Picture 1"/>
          <p:cNvPicPr>
            <a:picLocks noChangeAspect="1"/>
          </p:cNvPicPr>
          <p:nvPr/>
        </p:nvPicPr>
        <p:blipFill>
          <a:blip r:embed="rId3"/>
          <a:stretch>
            <a:fillRect/>
          </a:stretch>
        </p:blipFill>
        <p:spPr>
          <a:xfrm>
            <a:off x="299509" y="1789510"/>
            <a:ext cx="3418161" cy="2988735"/>
          </a:xfrm>
          <a:prstGeom prst="rect">
            <a:avLst/>
          </a:prstGeom>
        </p:spPr>
      </p:pic>
      <p:sp>
        <p:nvSpPr>
          <p:cNvPr id="6" name="TextBox 5"/>
          <p:cNvSpPr txBox="1"/>
          <p:nvPr/>
        </p:nvSpPr>
        <p:spPr>
          <a:xfrm>
            <a:off x="4431836" y="846512"/>
            <a:ext cx="4645419" cy="1938992"/>
          </a:xfrm>
          <a:prstGeom prst="rect">
            <a:avLst/>
          </a:prstGeom>
          <a:noFill/>
        </p:spPr>
        <p:txBody>
          <a:bodyPr wrap="square" rtlCol="0">
            <a:spAutoFit/>
          </a:bodyPr>
          <a:lstStyle/>
          <a:p>
            <a:pPr algn="just"/>
            <a:r>
              <a:rPr lang="vi-VN" sz="1200" dirty="0">
                <a:solidFill>
                  <a:srgbClr val="FFFF00"/>
                </a:solidFill>
              </a:rPr>
              <a:t>Thêm nội dung Route</a:t>
            </a:r>
          </a:p>
          <a:p>
            <a:pPr algn="just"/>
            <a:r>
              <a:rPr lang="vi-VN" sz="1200" dirty="0">
                <a:solidFill>
                  <a:srgbClr val="FFFF00"/>
                </a:solidFill>
              </a:rPr>
              <a:t>Ta thêm vào Route /routes/web.php nội dung sau:</a:t>
            </a:r>
          </a:p>
          <a:p>
            <a:pPr algn="just"/>
            <a:r>
              <a:rPr lang="vi-VN" sz="1200" dirty="0">
                <a:solidFill>
                  <a:schemeClr val="bg1"/>
                </a:solidFill>
              </a:rPr>
              <a:t>Route::get('/admin/news/edit/{id}',[AdminNewsController::class, 'edit']);</a:t>
            </a:r>
          </a:p>
          <a:p>
            <a:pPr algn="just"/>
            <a:r>
              <a:rPr lang="vi-VN" sz="1200" dirty="0">
                <a:solidFill>
                  <a:schemeClr val="bg1"/>
                </a:solidFill>
              </a:rPr>
              <a:t>Trong đó</a:t>
            </a:r>
          </a:p>
          <a:p>
            <a:pPr algn="just"/>
            <a:r>
              <a:rPr lang="vi-VN" sz="1200" dirty="0">
                <a:solidFill>
                  <a:schemeClr val="bg1"/>
                </a:solidFill>
              </a:rPr>
              <a:t>/admin/news/edit/{id}: đường dẫn trang cập nhật có chứa id.</a:t>
            </a:r>
          </a:p>
          <a:p>
            <a:pPr algn="just"/>
            <a:r>
              <a:rPr lang="vi-VN" sz="1200" dirty="0">
                <a:solidFill>
                  <a:schemeClr val="bg1"/>
                </a:solidFill>
              </a:rPr>
              <a:t>Admin\AdminNewsController: thư mục Admin chứa Controller AdminNewsController.</a:t>
            </a:r>
          </a:p>
          <a:p>
            <a:pPr algn="just"/>
            <a:r>
              <a:rPr lang="vi-VN" sz="1200" dirty="0">
                <a:solidFill>
                  <a:schemeClr val="bg1"/>
                </a:solidFill>
              </a:rPr>
              <a:t>edit: Đây là function edit($id) trong Controller AdminNewsController.</a:t>
            </a:r>
          </a:p>
        </p:txBody>
      </p:sp>
      <p:sp>
        <p:nvSpPr>
          <p:cNvPr id="7" name="TextBox 6"/>
          <p:cNvSpPr txBox="1"/>
          <p:nvPr/>
        </p:nvSpPr>
        <p:spPr>
          <a:xfrm>
            <a:off x="4431836" y="2785504"/>
            <a:ext cx="4645419" cy="830997"/>
          </a:xfrm>
          <a:prstGeom prst="rect">
            <a:avLst/>
          </a:prstGeom>
          <a:noFill/>
        </p:spPr>
        <p:txBody>
          <a:bodyPr wrap="square" rtlCol="0">
            <a:spAutoFit/>
          </a:bodyPr>
          <a:lstStyle/>
          <a:p>
            <a:pPr algn="just"/>
            <a:r>
              <a:rPr lang="vi-VN" sz="1200" dirty="0">
                <a:solidFill>
                  <a:srgbClr val="FFFF00"/>
                </a:solidFill>
              </a:rPr>
              <a:t>Thêm nội dung Controller</a:t>
            </a:r>
          </a:p>
          <a:p>
            <a:pPr algn="just"/>
            <a:r>
              <a:rPr lang="vi-VN" sz="1200" dirty="0">
                <a:solidFill>
                  <a:schemeClr val="bg1"/>
                </a:solidFill>
              </a:rPr>
              <a:t>Thêm nội dung cho function show($id) của Controller AdminNewsController để gọi trang xem chi tiết một dữ liệu cụ thể khi người dùng click vào liên kết Edit:</a:t>
            </a:r>
          </a:p>
        </p:txBody>
      </p:sp>
      <p:pic>
        <p:nvPicPr>
          <p:cNvPr id="3" name="Picture 2"/>
          <p:cNvPicPr>
            <a:picLocks noChangeAspect="1"/>
          </p:cNvPicPr>
          <p:nvPr/>
        </p:nvPicPr>
        <p:blipFill>
          <a:blip r:embed="rId4"/>
          <a:stretch>
            <a:fillRect/>
          </a:stretch>
        </p:blipFill>
        <p:spPr>
          <a:xfrm>
            <a:off x="4431836" y="3775617"/>
            <a:ext cx="4642129" cy="1034434"/>
          </a:xfrm>
          <a:prstGeom prst="rect">
            <a:avLst/>
          </a:prstGeom>
        </p:spPr>
      </p:pic>
    </p:spTree>
    <p:extLst>
      <p:ext uri="{BB962C8B-B14F-4D97-AF65-F5344CB8AC3E}">
        <p14:creationId xmlns:p14="http://schemas.microsoft.com/office/powerpoint/2010/main" val="141414609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1662486" y="487635"/>
            <a:ext cx="6980930"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Update database </a:t>
            </a:r>
            <a:r>
              <a:rPr lang="en-US" dirty="0" err="1">
                <a:solidFill>
                  <a:srgbClr val="FFFF00"/>
                </a:solidFill>
              </a:rPr>
              <a:t>Laravel</a:t>
            </a:r>
            <a:endParaRPr lang="en-US" dirty="0">
              <a:solidFill>
                <a:srgbClr val="FFFF00"/>
              </a:solidFill>
            </a:endParaRPr>
          </a:p>
        </p:txBody>
      </p:sp>
      <p:sp>
        <p:nvSpPr>
          <p:cNvPr id="13" name="TextBox 12"/>
          <p:cNvSpPr txBox="1"/>
          <p:nvPr/>
        </p:nvSpPr>
        <p:spPr>
          <a:xfrm>
            <a:off x="206991" y="820962"/>
            <a:ext cx="4104705" cy="1200329"/>
          </a:xfrm>
          <a:prstGeom prst="rect">
            <a:avLst/>
          </a:prstGeom>
          <a:noFill/>
        </p:spPr>
        <p:txBody>
          <a:bodyPr wrap="square" rtlCol="0">
            <a:spAutoFit/>
          </a:bodyPr>
          <a:lstStyle/>
          <a:p>
            <a:pPr algn="just"/>
            <a:r>
              <a:rPr lang="vi-VN" sz="1200" dirty="0">
                <a:solidFill>
                  <a:srgbClr val="FFFF00"/>
                </a:solidFill>
              </a:rPr>
              <a:t>Tạo một trang view cập nhật chi tiết: </a:t>
            </a:r>
            <a:r>
              <a:rPr lang="vi-VN" sz="1200" dirty="0">
                <a:solidFill>
                  <a:schemeClr val="bg1"/>
                </a:solidFill>
              </a:rPr>
              <a:t>/admin/news_update</a:t>
            </a:r>
          </a:p>
          <a:p>
            <a:pPr algn="just"/>
            <a:r>
              <a:rPr lang="vi-VN" sz="1200" dirty="0">
                <a:solidFill>
                  <a:schemeClr val="bg1"/>
                </a:solidFill>
              </a:rPr>
              <a:t>Khi click vào liên kết Edit, Route điều hướng tới Controller, đồng thời function edit($id) sẽ gọi dữ liệu và hiển thị nội dung trên trang cập nhật /admin/news_update này. Ta tạo trang view news_update.blade.php đặt bên trong folder view /resource/views/admin/ với nội dung sau:</a:t>
            </a:r>
          </a:p>
        </p:txBody>
      </p:sp>
      <p:sp>
        <p:nvSpPr>
          <p:cNvPr id="6" name="TextBox 5"/>
          <p:cNvSpPr txBox="1"/>
          <p:nvPr/>
        </p:nvSpPr>
        <p:spPr>
          <a:xfrm>
            <a:off x="4238278" y="846512"/>
            <a:ext cx="4965792" cy="1015663"/>
          </a:xfrm>
          <a:prstGeom prst="rect">
            <a:avLst/>
          </a:prstGeom>
          <a:noFill/>
        </p:spPr>
        <p:txBody>
          <a:bodyPr wrap="square" rtlCol="0">
            <a:spAutoFit/>
          </a:bodyPr>
          <a:lstStyle/>
          <a:p>
            <a:pPr algn="just"/>
            <a:r>
              <a:rPr lang="vi-VN" sz="1200" dirty="0">
                <a:solidFill>
                  <a:srgbClr val="FFFF00"/>
                </a:solidFill>
              </a:rPr>
              <a:t>Thêm nội dung Route</a:t>
            </a:r>
          </a:p>
          <a:p>
            <a:pPr algn="just"/>
            <a:r>
              <a:rPr lang="vi-VN" sz="1200" dirty="0">
                <a:solidFill>
                  <a:srgbClr val="FFFF00"/>
                </a:solidFill>
              </a:rPr>
              <a:t>Ta thêm vào Route /routes/web.php nội dung sau:</a:t>
            </a:r>
          </a:p>
          <a:p>
            <a:pPr algn="just"/>
            <a:r>
              <a:rPr lang="vi-VN" sz="1200" dirty="0">
                <a:solidFill>
                  <a:schemeClr val="bg1"/>
                </a:solidFill>
              </a:rPr>
              <a:t>Route::get('/admin/news/edit/{id}',[AdminNewsController::class, 'edit']);</a:t>
            </a:r>
          </a:p>
          <a:p>
            <a:pPr algn="just"/>
            <a:r>
              <a:rPr lang="vi-VN" sz="1200" dirty="0">
                <a:solidFill>
                  <a:schemeClr val="bg1"/>
                </a:solidFill>
              </a:rPr>
              <a:t>Route::PATCH('/admin/news/update/{id}', [AdminNewsController::class, 'update']);</a:t>
            </a:r>
          </a:p>
        </p:txBody>
      </p:sp>
      <p:sp>
        <p:nvSpPr>
          <p:cNvPr id="7" name="TextBox 6"/>
          <p:cNvSpPr txBox="1"/>
          <p:nvPr/>
        </p:nvSpPr>
        <p:spPr>
          <a:xfrm>
            <a:off x="4238278" y="1849399"/>
            <a:ext cx="4645419" cy="646331"/>
          </a:xfrm>
          <a:prstGeom prst="rect">
            <a:avLst/>
          </a:prstGeom>
          <a:noFill/>
        </p:spPr>
        <p:txBody>
          <a:bodyPr wrap="square" rtlCol="0">
            <a:spAutoFit/>
          </a:bodyPr>
          <a:lstStyle/>
          <a:p>
            <a:pPr algn="just"/>
            <a:r>
              <a:rPr lang="vi-VN" sz="1200" dirty="0">
                <a:solidFill>
                  <a:srgbClr val="FFFF00"/>
                </a:solidFill>
              </a:rPr>
              <a:t>Thêm nội dung Controller</a:t>
            </a:r>
          </a:p>
          <a:p>
            <a:pPr algn="just"/>
            <a:r>
              <a:rPr lang="vi-VN" sz="1200" dirty="0">
                <a:solidFill>
                  <a:schemeClr val="bg1"/>
                </a:solidFill>
              </a:rPr>
              <a:t>Thêm nội dung cho function update của Controller AdminNewsController khi người dùng click vào liên kết Edit:</a:t>
            </a:r>
          </a:p>
        </p:txBody>
      </p:sp>
      <p:pic>
        <p:nvPicPr>
          <p:cNvPr id="5" name="Picture 4"/>
          <p:cNvPicPr>
            <a:picLocks noChangeAspect="1"/>
          </p:cNvPicPr>
          <p:nvPr/>
        </p:nvPicPr>
        <p:blipFill>
          <a:blip r:embed="rId3"/>
          <a:stretch>
            <a:fillRect/>
          </a:stretch>
        </p:blipFill>
        <p:spPr>
          <a:xfrm>
            <a:off x="231128" y="2046841"/>
            <a:ext cx="4007150" cy="2898148"/>
          </a:xfrm>
          <a:prstGeom prst="rect">
            <a:avLst/>
          </a:prstGeom>
        </p:spPr>
      </p:pic>
      <p:pic>
        <p:nvPicPr>
          <p:cNvPr id="8" name="Picture 7"/>
          <p:cNvPicPr>
            <a:picLocks noChangeAspect="1"/>
          </p:cNvPicPr>
          <p:nvPr/>
        </p:nvPicPr>
        <p:blipFill>
          <a:blip r:embed="rId4"/>
          <a:stretch>
            <a:fillRect/>
          </a:stretch>
        </p:blipFill>
        <p:spPr>
          <a:xfrm>
            <a:off x="4311696" y="2552933"/>
            <a:ext cx="3945263" cy="1385975"/>
          </a:xfrm>
          <a:prstGeom prst="rect">
            <a:avLst/>
          </a:prstGeom>
        </p:spPr>
      </p:pic>
      <p:sp>
        <p:nvSpPr>
          <p:cNvPr id="11" name="TextBox 10"/>
          <p:cNvSpPr txBox="1"/>
          <p:nvPr/>
        </p:nvSpPr>
        <p:spPr>
          <a:xfrm>
            <a:off x="4238278" y="4008392"/>
            <a:ext cx="4645419" cy="276999"/>
          </a:xfrm>
          <a:prstGeom prst="rect">
            <a:avLst/>
          </a:prstGeom>
          <a:noFill/>
        </p:spPr>
        <p:txBody>
          <a:bodyPr wrap="square" rtlCol="0">
            <a:spAutoFit/>
          </a:bodyPr>
          <a:lstStyle/>
          <a:p>
            <a:pPr algn="just"/>
            <a:r>
              <a:rPr lang="en-US" sz="1200" dirty="0" smtClean="0">
                <a:solidFill>
                  <a:srgbClr val="FFFF00"/>
                </a:solidFill>
              </a:rPr>
              <a:t>Test</a:t>
            </a:r>
            <a:endParaRPr lang="vi-VN" sz="1200" dirty="0">
              <a:solidFill>
                <a:schemeClr val="bg1"/>
              </a:solidFill>
            </a:endParaRPr>
          </a:p>
        </p:txBody>
      </p:sp>
    </p:spTree>
    <p:extLst>
      <p:ext uri="{BB962C8B-B14F-4D97-AF65-F5344CB8AC3E}">
        <p14:creationId xmlns:p14="http://schemas.microsoft.com/office/powerpoint/2010/main" val="39621665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407142" y="487635"/>
            <a:ext cx="8236274"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Delete database </a:t>
            </a:r>
            <a:r>
              <a:rPr lang="en-US" dirty="0" err="1">
                <a:solidFill>
                  <a:srgbClr val="FFFF00"/>
                </a:solidFill>
              </a:rPr>
              <a:t>Laravel</a:t>
            </a:r>
            <a:r>
              <a:rPr lang="en-US" dirty="0">
                <a:solidFill>
                  <a:srgbClr val="FFFF00"/>
                </a:solidFill>
              </a:rPr>
              <a:t> (</a:t>
            </a:r>
            <a:r>
              <a:rPr lang="en-US" dirty="0" err="1">
                <a:solidFill>
                  <a:srgbClr val="FFFF00"/>
                </a:solidFill>
              </a:rPr>
              <a:t>Xóa</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trên</a:t>
            </a:r>
            <a:r>
              <a:rPr lang="en-US" dirty="0">
                <a:solidFill>
                  <a:srgbClr val="FFFF00"/>
                </a:solidFill>
              </a:rPr>
              <a:t> database)</a:t>
            </a:r>
            <a:endParaRPr lang="en-US" dirty="0">
              <a:solidFill>
                <a:srgbClr val="FFFF00"/>
              </a:solidFill>
            </a:endParaRPr>
          </a:p>
        </p:txBody>
      </p:sp>
      <p:sp>
        <p:nvSpPr>
          <p:cNvPr id="13" name="TextBox 12"/>
          <p:cNvSpPr txBox="1"/>
          <p:nvPr/>
        </p:nvSpPr>
        <p:spPr>
          <a:xfrm>
            <a:off x="206991" y="820962"/>
            <a:ext cx="4104705" cy="1754326"/>
          </a:xfrm>
          <a:prstGeom prst="rect">
            <a:avLst/>
          </a:prstGeom>
          <a:noFill/>
        </p:spPr>
        <p:txBody>
          <a:bodyPr wrap="square" rtlCol="0">
            <a:spAutoFit/>
          </a:bodyPr>
          <a:lstStyle/>
          <a:p>
            <a:pPr algn="just"/>
            <a:r>
              <a:rPr lang="vi-VN" sz="1200" dirty="0">
                <a:solidFill>
                  <a:srgbClr val="FFFF00"/>
                </a:solidFill>
              </a:rPr>
              <a:t>Thêm liên kết xóa dữ liệu cho /resources/views/admin/news.blade.php</a:t>
            </a:r>
          </a:p>
          <a:p>
            <a:pPr algn="just"/>
            <a:r>
              <a:rPr lang="vi-VN" sz="1200" dirty="0">
                <a:solidFill>
                  <a:schemeClr val="bg1"/>
                </a:solidFill>
              </a:rPr>
              <a:t>Trong </a:t>
            </a:r>
            <a:r>
              <a:rPr lang="en-US" sz="1200" dirty="0" smtClean="0">
                <a:solidFill>
                  <a:schemeClr val="bg1"/>
                </a:solidFill>
              </a:rPr>
              <a:t>slides</a:t>
            </a:r>
            <a:r>
              <a:rPr lang="vi-VN" sz="1200" dirty="0" smtClean="0">
                <a:solidFill>
                  <a:schemeClr val="bg1"/>
                </a:solidFill>
              </a:rPr>
              <a:t> </a:t>
            </a:r>
            <a:r>
              <a:rPr lang="vi-VN" sz="1200" dirty="0">
                <a:solidFill>
                  <a:schemeClr val="bg1"/>
                </a:solidFill>
              </a:rPr>
              <a:t>trước chúng ta đã tạo sẵn được trang xem dữ liệu bây giờ chúng ta chỉ cần thêm liên kết để xóa dữ liệu vào trang là đã có trang xóa dữ liệu trực quan. </a:t>
            </a:r>
          </a:p>
          <a:p>
            <a:pPr algn="just"/>
            <a:r>
              <a:rPr lang="vi-VN" sz="1200" dirty="0">
                <a:solidFill>
                  <a:schemeClr val="bg1"/>
                </a:solidFill>
              </a:rPr>
              <a:t>Chúng ta cần truyền ID vào liên kết để nhận dạng dữ liệu cần xóa, liên kết này ta viết dạng form submit dữ liệu, action điều hướng tới Controller xử lý dữ liệu, phương thức được sử dụng là DELETE, ta viết như sau</a:t>
            </a:r>
            <a:r>
              <a:rPr lang="vi-VN" sz="1200" dirty="0">
                <a:solidFill>
                  <a:srgbClr val="FFFF00"/>
                </a:solidFill>
              </a:rPr>
              <a:t>:</a:t>
            </a:r>
            <a:endParaRPr lang="vi-VN" sz="1200" dirty="0">
              <a:solidFill>
                <a:schemeClr val="bg1"/>
              </a:solidFill>
            </a:endParaRPr>
          </a:p>
        </p:txBody>
      </p:sp>
      <p:sp>
        <p:nvSpPr>
          <p:cNvPr id="7" name="TextBox 6"/>
          <p:cNvSpPr txBox="1"/>
          <p:nvPr/>
        </p:nvSpPr>
        <p:spPr>
          <a:xfrm>
            <a:off x="4252761" y="831123"/>
            <a:ext cx="4645419" cy="1569660"/>
          </a:xfrm>
          <a:prstGeom prst="rect">
            <a:avLst/>
          </a:prstGeom>
          <a:noFill/>
        </p:spPr>
        <p:txBody>
          <a:bodyPr wrap="square" rtlCol="0">
            <a:spAutoFit/>
          </a:bodyPr>
          <a:lstStyle/>
          <a:p>
            <a:pPr algn="just"/>
            <a:r>
              <a:rPr lang="vi-VN" sz="1200" dirty="0">
                <a:solidFill>
                  <a:srgbClr val="FFFF00"/>
                </a:solidFill>
              </a:rPr>
              <a:t>Trong đó :</a:t>
            </a:r>
          </a:p>
          <a:p>
            <a:pPr algn="just"/>
            <a:r>
              <a:rPr lang="vi-VN" sz="1200" dirty="0">
                <a:solidFill>
                  <a:srgbClr val="FFFF00"/>
                </a:solidFill>
              </a:rPr>
              <a:t>/admin/news/delete/{{$row-&gt;id}}: </a:t>
            </a:r>
            <a:r>
              <a:rPr lang="vi-VN" sz="1200" dirty="0">
                <a:solidFill>
                  <a:schemeClr val="bg1"/>
                </a:solidFill>
              </a:rPr>
              <a:t>khi nhấn submit, dữ liệu sẽ được gửi tới /admin/news/delete với id tương ứng.</a:t>
            </a:r>
          </a:p>
          <a:p>
            <a:pPr algn="just"/>
            <a:r>
              <a:rPr lang="vi-VN" sz="1200" dirty="0">
                <a:solidFill>
                  <a:srgbClr val="FFFF00"/>
                </a:solidFill>
              </a:rPr>
              <a:t>onsubmit="return ConfirmDelete( this )": </a:t>
            </a:r>
            <a:r>
              <a:rPr lang="vi-VN" sz="1200" dirty="0">
                <a:solidFill>
                  <a:schemeClr val="bg1"/>
                </a:solidFill>
              </a:rPr>
              <a:t>khai báo javascript trả về hàm ConfirmDelete để xuất thông báo thành công hoặc lỗi.</a:t>
            </a:r>
          </a:p>
          <a:p>
            <a:pPr algn="just"/>
            <a:r>
              <a:rPr lang="vi-VN" sz="1200" dirty="0">
                <a:solidFill>
                  <a:srgbClr val="FFFF00"/>
                </a:solidFill>
              </a:rPr>
              <a:t>@method('DELETE'): </a:t>
            </a:r>
            <a:r>
              <a:rPr lang="vi-VN" sz="1200" dirty="0">
                <a:solidFill>
                  <a:schemeClr val="bg1"/>
                </a:solidFill>
              </a:rPr>
              <a:t>gọi form với phương thức delete.</a:t>
            </a:r>
          </a:p>
          <a:p>
            <a:pPr algn="just"/>
            <a:r>
              <a:rPr lang="vi-VN" sz="1200" dirty="0">
                <a:solidFill>
                  <a:schemeClr val="bg1"/>
                </a:solidFill>
              </a:rPr>
              <a:t>@csrf: tạo một chuỗi CSRF ngẫu nhiên, thuộc tính cần được sử dụng thường cho form.</a:t>
            </a:r>
          </a:p>
        </p:txBody>
      </p:sp>
      <p:pic>
        <p:nvPicPr>
          <p:cNvPr id="2" name="Picture 1"/>
          <p:cNvPicPr>
            <a:picLocks noChangeAspect="1"/>
          </p:cNvPicPr>
          <p:nvPr/>
        </p:nvPicPr>
        <p:blipFill>
          <a:blip r:embed="rId3"/>
          <a:stretch>
            <a:fillRect/>
          </a:stretch>
        </p:blipFill>
        <p:spPr>
          <a:xfrm>
            <a:off x="299508" y="2575288"/>
            <a:ext cx="3953253" cy="2277039"/>
          </a:xfrm>
          <a:prstGeom prst="rect">
            <a:avLst/>
          </a:prstGeom>
        </p:spPr>
      </p:pic>
    </p:spTree>
    <p:extLst>
      <p:ext uri="{BB962C8B-B14F-4D97-AF65-F5344CB8AC3E}">
        <p14:creationId xmlns:p14="http://schemas.microsoft.com/office/powerpoint/2010/main" val="319291662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2.1. </a:t>
            </a:r>
            <a:r>
              <a:rPr lang="en-US" b="0" dirty="0" err="1"/>
              <a:t>Laravel</a:t>
            </a:r>
            <a:r>
              <a:rPr lang="en-US" b="0" dirty="0"/>
              <a:t> </a:t>
            </a:r>
            <a:r>
              <a:rPr lang="en-US" b="0" dirty="0" smtClean="0"/>
              <a:t>Framework</a:t>
            </a:r>
            <a:endParaRPr dirty="0"/>
          </a:p>
        </p:txBody>
      </p:sp>
      <p:sp>
        <p:nvSpPr>
          <p:cNvPr id="4" name="TextBox 3"/>
          <p:cNvSpPr txBox="1"/>
          <p:nvPr/>
        </p:nvSpPr>
        <p:spPr>
          <a:xfrm>
            <a:off x="407142" y="487635"/>
            <a:ext cx="8236274" cy="307777"/>
          </a:xfrm>
          <a:prstGeom prst="rect">
            <a:avLst/>
          </a:prstGeom>
          <a:noFill/>
        </p:spPr>
        <p:txBody>
          <a:bodyPr wrap="square" rtlCol="0">
            <a:spAutoFit/>
          </a:bodyPr>
          <a:lstStyle/>
          <a:p>
            <a:r>
              <a:rPr lang="en-US" dirty="0" smtClean="0">
                <a:solidFill>
                  <a:srgbClr val="FFFF00"/>
                </a:solidFill>
              </a:rPr>
              <a:t>LÀM VIỆC VỚI DATABASE TRONG </a:t>
            </a:r>
            <a:r>
              <a:rPr lang="en-US" dirty="0">
                <a:solidFill>
                  <a:srgbClr val="FFFF00"/>
                </a:solidFill>
              </a:rPr>
              <a:t>LARAVEL- Delete database </a:t>
            </a:r>
            <a:r>
              <a:rPr lang="en-US" dirty="0" err="1">
                <a:solidFill>
                  <a:srgbClr val="FFFF00"/>
                </a:solidFill>
              </a:rPr>
              <a:t>Laravel</a:t>
            </a:r>
            <a:r>
              <a:rPr lang="en-US" dirty="0">
                <a:solidFill>
                  <a:srgbClr val="FFFF00"/>
                </a:solidFill>
              </a:rPr>
              <a:t> (</a:t>
            </a:r>
            <a:r>
              <a:rPr lang="en-US" dirty="0" err="1">
                <a:solidFill>
                  <a:srgbClr val="FFFF00"/>
                </a:solidFill>
              </a:rPr>
              <a:t>Xóa</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trên</a:t>
            </a:r>
            <a:r>
              <a:rPr lang="en-US" dirty="0">
                <a:solidFill>
                  <a:srgbClr val="FFFF00"/>
                </a:solidFill>
              </a:rPr>
              <a:t> database)</a:t>
            </a:r>
            <a:endParaRPr lang="en-US" dirty="0">
              <a:solidFill>
                <a:srgbClr val="FFFF00"/>
              </a:solidFill>
            </a:endParaRPr>
          </a:p>
        </p:txBody>
      </p:sp>
      <p:sp>
        <p:nvSpPr>
          <p:cNvPr id="13" name="TextBox 12"/>
          <p:cNvSpPr txBox="1"/>
          <p:nvPr/>
        </p:nvSpPr>
        <p:spPr>
          <a:xfrm>
            <a:off x="206991" y="820962"/>
            <a:ext cx="4104705" cy="1200329"/>
          </a:xfrm>
          <a:prstGeom prst="rect">
            <a:avLst/>
          </a:prstGeom>
          <a:noFill/>
        </p:spPr>
        <p:txBody>
          <a:bodyPr wrap="square" rtlCol="0">
            <a:spAutoFit/>
          </a:bodyPr>
          <a:lstStyle/>
          <a:p>
            <a:pPr algn="just"/>
            <a:r>
              <a:rPr lang="vi-VN" sz="1200" dirty="0">
                <a:solidFill>
                  <a:schemeClr val="bg1"/>
                </a:solidFill>
              </a:rPr>
              <a:t>Thiết lập để xóa dữ liệu trong database Laravel</a:t>
            </a:r>
          </a:p>
          <a:p>
            <a:pPr algn="just"/>
            <a:r>
              <a:rPr lang="vi-VN" sz="1200" dirty="0">
                <a:solidFill>
                  <a:schemeClr val="bg1"/>
                </a:solidFill>
              </a:rPr>
              <a:t>Thêm nội dung Controller</a:t>
            </a:r>
          </a:p>
          <a:p>
            <a:pPr algn="just"/>
            <a:r>
              <a:rPr lang="vi-VN" sz="1200" dirty="0">
                <a:solidFill>
                  <a:schemeClr val="bg1"/>
                </a:solidFill>
              </a:rPr>
              <a:t>Bây giờ chúng ta cần thêm nội dung cho function destroy($id) của Controller AdminNewsController để xóa dữ liệu theo ID </a:t>
            </a:r>
          </a:p>
          <a:p>
            <a:pPr algn="just"/>
            <a:r>
              <a:rPr lang="vi-VN" sz="1200" dirty="0">
                <a:solidFill>
                  <a:schemeClr val="bg1"/>
                </a:solidFill>
              </a:rPr>
              <a:t>Lúc này AdminNewsController có dạng </a:t>
            </a:r>
          </a:p>
        </p:txBody>
      </p:sp>
      <p:sp>
        <p:nvSpPr>
          <p:cNvPr id="7" name="TextBox 6"/>
          <p:cNvSpPr txBox="1"/>
          <p:nvPr/>
        </p:nvSpPr>
        <p:spPr>
          <a:xfrm>
            <a:off x="4252761" y="831123"/>
            <a:ext cx="4645419" cy="830997"/>
          </a:xfrm>
          <a:prstGeom prst="rect">
            <a:avLst/>
          </a:prstGeom>
          <a:noFill/>
        </p:spPr>
        <p:txBody>
          <a:bodyPr wrap="square" rtlCol="0">
            <a:spAutoFit/>
          </a:bodyPr>
          <a:lstStyle/>
          <a:p>
            <a:pPr algn="just"/>
            <a:r>
              <a:rPr lang="vi-VN" sz="1200" dirty="0">
                <a:solidFill>
                  <a:srgbClr val="FFFF00"/>
                </a:solidFill>
              </a:rPr>
              <a:t>Thêm nội dung Route</a:t>
            </a:r>
          </a:p>
          <a:p>
            <a:pPr algn="just"/>
            <a:r>
              <a:rPr lang="vi-VN" sz="1200" dirty="0">
                <a:solidFill>
                  <a:schemeClr val="bg1"/>
                </a:solidFill>
              </a:rPr>
              <a:t>Ta thêm vào Route /routes/web.php nội dung sau:</a:t>
            </a:r>
          </a:p>
          <a:p>
            <a:pPr algn="just"/>
            <a:r>
              <a:rPr lang="vi-VN" sz="1200" dirty="0">
                <a:solidFill>
                  <a:schemeClr val="bg1"/>
                </a:solidFill>
              </a:rPr>
              <a:t>Route::DELETE('/admin/news/delete/{id}', [AdminNewsController::class,'destroy']);</a:t>
            </a:r>
          </a:p>
        </p:txBody>
      </p:sp>
      <p:pic>
        <p:nvPicPr>
          <p:cNvPr id="3" name="Picture 2"/>
          <p:cNvPicPr>
            <a:picLocks noChangeAspect="1"/>
          </p:cNvPicPr>
          <p:nvPr/>
        </p:nvPicPr>
        <p:blipFill>
          <a:blip r:embed="rId3"/>
          <a:stretch>
            <a:fillRect/>
          </a:stretch>
        </p:blipFill>
        <p:spPr>
          <a:xfrm>
            <a:off x="299510" y="2139514"/>
            <a:ext cx="3953252" cy="1438476"/>
          </a:xfrm>
          <a:prstGeom prst="rect">
            <a:avLst/>
          </a:prstGeom>
        </p:spPr>
      </p:pic>
      <p:sp>
        <p:nvSpPr>
          <p:cNvPr id="8" name="TextBox 7"/>
          <p:cNvSpPr txBox="1"/>
          <p:nvPr/>
        </p:nvSpPr>
        <p:spPr>
          <a:xfrm>
            <a:off x="4311696" y="1864550"/>
            <a:ext cx="4645419" cy="276999"/>
          </a:xfrm>
          <a:prstGeom prst="rect">
            <a:avLst/>
          </a:prstGeom>
          <a:noFill/>
        </p:spPr>
        <p:txBody>
          <a:bodyPr wrap="square" rtlCol="0">
            <a:spAutoFit/>
          </a:bodyPr>
          <a:lstStyle/>
          <a:p>
            <a:pPr algn="just"/>
            <a:r>
              <a:rPr lang="en-US" sz="1200" dirty="0" smtClean="0">
                <a:solidFill>
                  <a:srgbClr val="FFFF00"/>
                </a:solidFill>
              </a:rPr>
              <a:t>Test</a:t>
            </a:r>
            <a:endParaRPr lang="vi-VN" sz="1200" dirty="0">
              <a:solidFill>
                <a:schemeClr val="bg1"/>
              </a:solidFill>
            </a:endParaRPr>
          </a:p>
        </p:txBody>
      </p:sp>
    </p:spTree>
    <p:extLst>
      <p:ext uri="{BB962C8B-B14F-4D97-AF65-F5344CB8AC3E}">
        <p14:creationId xmlns:p14="http://schemas.microsoft.com/office/powerpoint/2010/main" val="168236191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86885" y="867680"/>
            <a:ext cx="8770230" cy="4144833"/>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indent="0" algn="just">
              <a:lnSpc>
                <a:spcPct val="150000"/>
              </a:lnSpc>
              <a:buNone/>
            </a:pPr>
            <a:r>
              <a:rPr lang="en-US" dirty="0" smtClean="0"/>
              <a:t>1. </a:t>
            </a:r>
            <a:r>
              <a:rPr lang="en-US" dirty="0" err="1" smtClean="0"/>
              <a:t>Ứng</a:t>
            </a:r>
            <a:r>
              <a:rPr lang="en-US" dirty="0" smtClean="0"/>
              <a:t> </a:t>
            </a:r>
            <a:r>
              <a:rPr lang="en-US" dirty="0" err="1" smtClean="0"/>
              <a:t>dụng</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có</a:t>
            </a:r>
            <a:r>
              <a:rPr lang="en-US" dirty="0" smtClean="0"/>
              <a:t> </a:t>
            </a:r>
            <a:r>
              <a:rPr lang="vi-VN" sz="1600" dirty="0"/>
              <a:t>có hệ thống xác thực (authentication) bằng Laravel </a:t>
            </a:r>
            <a:r>
              <a:rPr lang="vi-VN" sz="1600" dirty="0" smtClean="0"/>
              <a:t>Breeze</a:t>
            </a:r>
            <a:r>
              <a:rPr lang="en-US" sz="1600" dirty="0" smtClean="0"/>
              <a:t> </a:t>
            </a:r>
            <a:r>
              <a:rPr lang="en-US" sz="1600" dirty="0" err="1" smtClean="0"/>
              <a:t>đã</a:t>
            </a:r>
            <a:r>
              <a:rPr lang="en-US" sz="1600" dirty="0" smtClean="0"/>
              <a:t> </a:t>
            </a:r>
            <a:r>
              <a:rPr lang="en-US" sz="1600" dirty="0" err="1" smtClean="0"/>
              <a:t>được</a:t>
            </a:r>
            <a:r>
              <a:rPr lang="en-US" sz="1600" dirty="0" smtClean="0"/>
              <a:t> </a:t>
            </a:r>
            <a:r>
              <a:rPr lang="en-US" sz="1600" dirty="0" err="1" smtClean="0"/>
              <a:t>em</a:t>
            </a:r>
            <a:r>
              <a:rPr lang="en-US" sz="1600" dirty="0" smtClean="0"/>
              <a:t> </a:t>
            </a:r>
            <a:r>
              <a:rPr lang="en-US" sz="1600" dirty="0" err="1" smtClean="0"/>
              <a:t>tạo</a:t>
            </a:r>
            <a:r>
              <a:rPr lang="en-US" sz="1600" dirty="0" smtClean="0"/>
              <a:t> </a:t>
            </a:r>
            <a:r>
              <a:rPr lang="en-US" sz="1600" dirty="0" err="1" smtClean="0"/>
              <a:t>thành</a:t>
            </a:r>
            <a:r>
              <a:rPr lang="en-US" sz="1600" dirty="0" smtClean="0"/>
              <a:t> </a:t>
            </a:r>
            <a:r>
              <a:rPr lang="en-US" sz="1600" dirty="0" err="1" smtClean="0"/>
              <a:t>công</a:t>
            </a:r>
            <a:r>
              <a:rPr lang="en-US" sz="1600" dirty="0" smtClean="0"/>
              <a:t> </a:t>
            </a:r>
            <a:r>
              <a:rPr lang="en-US" sz="1600" dirty="0" err="1" smtClean="0"/>
              <a:t>và</a:t>
            </a:r>
            <a:r>
              <a:rPr lang="en-US" sz="1600" dirty="0" smtClean="0"/>
              <a:t> </a:t>
            </a:r>
            <a:r>
              <a:rPr lang="en-US" sz="1600" dirty="0" err="1" smtClean="0"/>
              <a:t>đã</a:t>
            </a:r>
            <a:r>
              <a:rPr lang="en-US" sz="1600" dirty="0" smtClean="0"/>
              <a:t> </a:t>
            </a:r>
            <a:r>
              <a:rPr lang="en-US" sz="1600" dirty="0" err="1" smtClean="0"/>
              <a:t>đưa</a:t>
            </a:r>
            <a:r>
              <a:rPr lang="en-US" sz="1600" dirty="0" smtClean="0"/>
              <a:t> </a:t>
            </a:r>
            <a:r>
              <a:rPr lang="en-US" sz="1600" dirty="0" err="1" smtClean="0"/>
              <a:t>lên</a:t>
            </a:r>
            <a:r>
              <a:rPr lang="en-US" sz="1600" dirty="0" smtClean="0"/>
              <a:t> </a:t>
            </a:r>
            <a:r>
              <a:rPr lang="en-US" sz="1600" dirty="0" err="1" smtClean="0"/>
              <a:t>github</a:t>
            </a:r>
            <a:r>
              <a:rPr lang="en-US" sz="1600" dirty="0" smtClean="0"/>
              <a:t>.</a:t>
            </a:r>
          </a:p>
          <a:p>
            <a:pPr marL="0" indent="0" algn="just">
              <a:lnSpc>
                <a:spcPct val="150000"/>
              </a:lnSpc>
              <a:buNone/>
            </a:pPr>
            <a:r>
              <a:rPr lang="en-US" sz="1600" dirty="0" smtClean="0"/>
              <a:t>Link </a:t>
            </a:r>
            <a:r>
              <a:rPr lang="en-US" sz="1600" dirty="0" err="1" smtClean="0"/>
              <a:t>github</a:t>
            </a:r>
            <a:r>
              <a:rPr lang="en-US" sz="1600" dirty="0" smtClean="0"/>
              <a:t> </a:t>
            </a:r>
            <a:r>
              <a:rPr lang="en-US" sz="1600" dirty="0"/>
              <a:t>: </a:t>
            </a:r>
            <a:r>
              <a:rPr lang="en-US" sz="1600" dirty="0">
                <a:solidFill>
                  <a:srgbClr val="FF0000"/>
                </a:solidFill>
                <a:hlinkClick r:id="rId3"/>
              </a:rPr>
              <a:t>https://</a:t>
            </a:r>
            <a:r>
              <a:rPr lang="en-US" sz="1600" dirty="0" smtClean="0">
                <a:solidFill>
                  <a:srgbClr val="FF0000"/>
                </a:solidFill>
                <a:hlinkClick r:id="rId3"/>
              </a:rPr>
              <a:t>github.com/HuyIT2002/Laravel-bleeze.git</a:t>
            </a:r>
            <a:endParaRPr lang="en-US" sz="1600" dirty="0" smtClean="0">
              <a:solidFill>
                <a:srgbClr val="FF0000"/>
              </a:solidFill>
            </a:endParaRPr>
          </a:p>
          <a:p>
            <a:pPr marL="0" indent="0" algn="just">
              <a:lnSpc>
                <a:spcPct val="150000"/>
              </a:lnSpc>
              <a:buNone/>
            </a:pPr>
            <a:r>
              <a:rPr lang="en-US" sz="1600" dirty="0" smtClean="0"/>
              <a:t>2. </a:t>
            </a:r>
            <a:r>
              <a:rPr lang="en-US" sz="1600" dirty="0" err="1" smtClean="0"/>
              <a:t>Các</a:t>
            </a:r>
            <a:r>
              <a:rPr lang="en-US" sz="1600" dirty="0" smtClean="0"/>
              <a:t> </a:t>
            </a:r>
            <a:r>
              <a:rPr lang="en-US" sz="1600" dirty="0" err="1" smtClean="0"/>
              <a:t>bước</a:t>
            </a:r>
            <a:r>
              <a:rPr lang="en-US" sz="1600" dirty="0" smtClean="0"/>
              <a:t> </a:t>
            </a:r>
            <a:r>
              <a:rPr lang="en-US" sz="1600" dirty="0" err="1" smtClean="0"/>
              <a:t>tạo</a:t>
            </a:r>
            <a:r>
              <a:rPr lang="en-US" sz="1600" dirty="0" smtClean="0"/>
              <a:t> </a:t>
            </a:r>
            <a:r>
              <a:rPr lang="en-US" sz="1600" dirty="0" err="1"/>
              <a:t>có</a:t>
            </a:r>
            <a:r>
              <a:rPr lang="en-US" sz="1600" dirty="0"/>
              <a:t> </a:t>
            </a:r>
            <a:r>
              <a:rPr lang="vi-VN" sz="1600" dirty="0"/>
              <a:t>có </a:t>
            </a:r>
            <a:r>
              <a:rPr lang="vi-VN" sz="1600" dirty="0" smtClean="0"/>
              <a:t>hệ </a:t>
            </a:r>
            <a:r>
              <a:rPr lang="vi-VN" sz="1600" dirty="0"/>
              <a:t>thống xác thực (authentication) bằng Laravel Breeze</a:t>
            </a:r>
            <a:r>
              <a:rPr lang="en-US" sz="1600" dirty="0"/>
              <a:t> </a:t>
            </a:r>
            <a:endParaRPr lang="en-US" sz="1600" dirty="0" smtClean="0"/>
          </a:p>
          <a:p>
            <a:pPr marL="285750" indent="-285750" algn="just">
              <a:lnSpc>
                <a:spcPct val="150000"/>
              </a:lnSpc>
              <a:buFont typeface="Arial" panose="020B0604020202020204" pitchFamily="34" charset="0"/>
              <a:buChar char="•"/>
            </a:pPr>
            <a:r>
              <a:rPr lang="en-US" sz="1600" dirty="0" err="1" smtClean="0"/>
              <a:t>Bước</a:t>
            </a:r>
            <a:r>
              <a:rPr lang="en-US" sz="1600" dirty="0" smtClean="0"/>
              <a:t> 1: </a:t>
            </a:r>
            <a:r>
              <a:rPr lang="en-US" dirty="0" err="1"/>
              <a:t>Cài</a:t>
            </a:r>
            <a:r>
              <a:rPr lang="en-US" dirty="0"/>
              <a:t> </a:t>
            </a:r>
            <a:r>
              <a:rPr lang="en-US" dirty="0" err="1"/>
              <a:t>đặt</a:t>
            </a:r>
            <a:r>
              <a:rPr lang="en-US" dirty="0"/>
              <a:t> </a:t>
            </a:r>
            <a:r>
              <a:rPr lang="en-US" dirty="0" err="1" smtClean="0"/>
              <a:t>Laravel</a:t>
            </a:r>
            <a:endParaRPr lang="en-US" dirty="0" smtClean="0"/>
          </a:p>
          <a:p>
            <a:pPr marL="0" indent="0" algn="just">
              <a:lnSpc>
                <a:spcPct val="150000"/>
              </a:lnSpc>
              <a:buNone/>
            </a:pPr>
            <a:endParaRPr lang="en-US" dirty="0" smtClean="0"/>
          </a:p>
          <a:p>
            <a:pPr marL="285750" indent="-285750" algn="just">
              <a:lnSpc>
                <a:spcPct val="150000"/>
              </a:lnSpc>
              <a:buFont typeface="Arial" panose="020B0604020202020204" pitchFamily="34" charset="0"/>
              <a:buChar char="•"/>
            </a:pPr>
            <a:r>
              <a:rPr lang="en-US" dirty="0" err="1" smtClean="0"/>
              <a:t>Bước</a:t>
            </a:r>
            <a:r>
              <a:rPr lang="en-US" dirty="0" smtClean="0"/>
              <a:t> 2</a:t>
            </a:r>
            <a:r>
              <a:rPr lang="en-US" dirty="0"/>
              <a:t>: </a:t>
            </a:r>
            <a:r>
              <a:rPr lang="en-US" dirty="0" err="1"/>
              <a:t>Cài</a:t>
            </a:r>
            <a:r>
              <a:rPr lang="en-US" dirty="0"/>
              <a:t> </a:t>
            </a:r>
            <a:r>
              <a:rPr lang="en-US" dirty="0" err="1"/>
              <a:t>đặt</a:t>
            </a:r>
            <a:r>
              <a:rPr lang="en-US" dirty="0"/>
              <a:t> </a:t>
            </a:r>
            <a:r>
              <a:rPr lang="en-US" dirty="0" err="1"/>
              <a:t>Laravel</a:t>
            </a:r>
            <a:r>
              <a:rPr lang="en-US" dirty="0"/>
              <a:t> Breeze</a:t>
            </a:r>
            <a:endParaRPr lang="en-US" dirty="0" smtClean="0"/>
          </a:p>
          <a:p>
            <a:pPr marL="0" indent="0" algn="just">
              <a:lnSpc>
                <a:spcPct val="150000"/>
              </a:lnSpc>
              <a:buNone/>
            </a:pPr>
            <a:endParaRPr lang="en-US" dirty="0" smtClean="0"/>
          </a:p>
          <a:p>
            <a:pPr marL="0" indent="0" algn="just">
              <a:lnSpc>
                <a:spcPct val="150000"/>
              </a:lnSpc>
              <a:buNone/>
            </a:pPr>
            <a:endParaRPr lang="en-US" dirty="0" smtClean="0"/>
          </a:p>
          <a:p>
            <a:pPr marL="285750" indent="-285750" algn="just">
              <a:lnSpc>
                <a:spcPct val="150000"/>
              </a:lnSpc>
              <a:buFont typeface="Arial" panose="020B0604020202020204" pitchFamily="34" charset="0"/>
              <a:buChar char="•"/>
            </a:pPr>
            <a:r>
              <a:rPr lang="en-US" dirty="0" err="1" smtClean="0">
                <a:solidFill>
                  <a:schemeClr val="bg1"/>
                </a:solidFill>
              </a:rPr>
              <a:t>Bước</a:t>
            </a:r>
            <a:r>
              <a:rPr lang="en-US" dirty="0">
                <a:solidFill>
                  <a:schemeClr val="bg1"/>
                </a:solidFill>
              </a:rPr>
              <a:t> 3: </a:t>
            </a:r>
            <a:r>
              <a:rPr lang="en-US" dirty="0" err="1">
                <a:solidFill>
                  <a:schemeClr val="bg1"/>
                </a:solidFill>
              </a:rPr>
              <a:t>Cài</a:t>
            </a:r>
            <a:r>
              <a:rPr lang="en-US" dirty="0">
                <a:solidFill>
                  <a:schemeClr val="bg1"/>
                </a:solidFill>
              </a:rPr>
              <a:t> </a:t>
            </a:r>
            <a:r>
              <a:rPr lang="en-US" dirty="0" err="1">
                <a:solidFill>
                  <a:schemeClr val="bg1"/>
                </a:solidFill>
              </a:rPr>
              <a:t>đặt</a:t>
            </a:r>
            <a:r>
              <a:rPr lang="en-US" dirty="0">
                <a:solidFill>
                  <a:schemeClr val="bg1"/>
                </a:solidFill>
              </a:rPr>
              <a:t> </a:t>
            </a:r>
            <a:r>
              <a:rPr lang="en-US" dirty="0" smtClean="0">
                <a:solidFill>
                  <a:schemeClr val="bg1"/>
                </a:solidFill>
              </a:rPr>
              <a:t>Breeze</a:t>
            </a:r>
          </a:p>
          <a:p>
            <a:pPr marL="0" indent="0" algn="just">
              <a:lnSpc>
                <a:spcPct val="150000"/>
              </a:lnSpc>
              <a:buNone/>
            </a:pPr>
            <a:endParaRPr lang="en-US" dirty="0" smtClean="0">
              <a:solidFill>
                <a:schemeClr val="bg1"/>
              </a:solidFill>
            </a:endParaRPr>
          </a:p>
        </p:txBody>
      </p:sp>
      <p:sp>
        <p:nvSpPr>
          <p:cNvPr id="467" name="Google Shape;467;p46"/>
          <p:cNvSpPr txBox="1">
            <a:spLocks noGrp="1"/>
          </p:cNvSpPr>
          <p:nvPr>
            <p:ph type="title"/>
          </p:nvPr>
        </p:nvSpPr>
        <p:spPr>
          <a:xfrm>
            <a:off x="619883" y="125684"/>
            <a:ext cx="7704000" cy="741996"/>
          </a:xfrm>
          <a:prstGeom prst="rect">
            <a:avLst/>
          </a:prstGeom>
        </p:spPr>
        <p:txBody>
          <a:bodyPr spcFirstLastPara="1" wrap="square" lIns="91425" tIns="91425" rIns="91425" bIns="91425" anchor="ctr" anchorCtr="0">
            <a:noAutofit/>
          </a:bodyPr>
          <a:lstStyle/>
          <a:p>
            <a:pPr lvl="0"/>
            <a:r>
              <a:rPr lang="en" sz="2000" dirty="0" smtClean="0"/>
              <a:t>2.6. </a:t>
            </a:r>
            <a:r>
              <a:rPr lang="vi-VN" sz="2000" dirty="0"/>
              <a:t>Tạo một ứng dụng đơn giản có hệ thống xác thực (authentication) bằng Laravel Breeze</a:t>
            </a:r>
            <a:endParaRPr sz="2000" dirty="0"/>
          </a:p>
        </p:txBody>
      </p:sp>
      <p:pic>
        <p:nvPicPr>
          <p:cNvPr id="5" name="Picture 4"/>
          <p:cNvPicPr>
            <a:picLocks noChangeAspect="1"/>
          </p:cNvPicPr>
          <p:nvPr/>
        </p:nvPicPr>
        <p:blipFill>
          <a:blip r:embed="rId4"/>
          <a:stretch>
            <a:fillRect/>
          </a:stretch>
        </p:blipFill>
        <p:spPr>
          <a:xfrm>
            <a:off x="551535" y="2940601"/>
            <a:ext cx="5144218" cy="171474"/>
          </a:xfrm>
          <a:prstGeom prst="rect">
            <a:avLst/>
          </a:prstGeom>
        </p:spPr>
      </p:pic>
      <p:pic>
        <p:nvPicPr>
          <p:cNvPr id="7" name="Picture 6"/>
          <p:cNvPicPr>
            <a:picLocks noChangeAspect="1"/>
          </p:cNvPicPr>
          <p:nvPr/>
        </p:nvPicPr>
        <p:blipFill>
          <a:blip r:embed="rId5"/>
          <a:stretch>
            <a:fillRect/>
          </a:stretch>
        </p:blipFill>
        <p:spPr>
          <a:xfrm>
            <a:off x="551535" y="3677296"/>
            <a:ext cx="3277057" cy="45726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35" y="4617134"/>
            <a:ext cx="2314898" cy="314369"/>
          </a:xfrm>
          <a:prstGeom prst="rect">
            <a:avLst/>
          </a:prstGeom>
        </p:spPr>
      </p:pic>
    </p:spTree>
    <p:extLst>
      <p:ext uri="{BB962C8B-B14F-4D97-AF65-F5344CB8AC3E}">
        <p14:creationId xmlns:p14="http://schemas.microsoft.com/office/powerpoint/2010/main" val="632162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2694969" cy="307777"/>
          </a:xfrm>
          <a:prstGeom prst="rect">
            <a:avLst/>
          </a:prstGeom>
          <a:noFill/>
        </p:spPr>
        <p:txBody>
          <a:bodyPr wrap="none" rtlCol="0">
            <a:spAutoFit/>
          </a:bodyPr>
          <a:lstStyle/>
          <a:p>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liêu</a:t>
            </a:r>
            <a:r>
              <a:rPr lang="en-US" dirty="0">
                <a:solidFill>
                  <a:srgbClr val="FFFF00"/>
                </a:solidFill>
              </a:rPr>
              <a:t> </a:t>
            </a:r>
            <a:r>
              <a:rPr lang="en-US" dirty="0" err="1">
                <a:solidFill>
                  <a:srgbClr val="FFFF00"/>
                </a:solidFill>
              </a:rPr>
              <a:t>trong</a:t>
            </a:r>
            <a:r>
              <a:rPr lang="en-US" dirty="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endParaRPr lang="en-US" dirty="0">
              <a:solidFill>
                <a:srgbClr val="FFFF00"/>
              </a:solidFill>
            </a:endParaRPr>
          </a:p>
        </p:txBody>
      </p:sp>
      <p:sp>
        <p:nvSpPr>
          <p:cNvPr id="11" name="TextBox 10"/>
          <p:cNvSpPr txBox="1"/>
          <p:nvPr/>
        </p:nvSpPr>
        <p:spPr>
          <a:xfrm>
            <a:off x="2812195" y="1001535"/>
            <a:ext cx="3090270"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đặc</a:t>
            </a:r>
            <a:r>
              <a:rPr lang="en-US" dirty="0">
                <a:solidFill>
                  <a:srgbClr val="FFFF00"/>
                </a:solidFill>
              </a:rPr>
              <a:t> </a:t>
            </a:r>
            <a:r>
              <a:rPr lang="en-US" dirty="0" err="1">
                <a:solidFill>
                  <a:srgbClr val="FFFF00"/>
                </a:solidFill>
              </a:rPr>
              <a:t>biệt</a:t>
            </a:r>
            <a:endParaRPr lang="en-US" dirty="0">
              <a:solidFill>
                <a:srgbClr val="FFFF00"/>
              </a:solidFill>
            </a:endParaRPr>
          </a:p>
        </p:txBody>
      </p:sp>
      <p:sp>
        <p:nvSpPr>
          <p:cNvPr id="9" name="TextBox 8"/>
          <p:cNvSpPr txBox="1"/>
          <p:nvPr/>
        </p:nvSpPr>
        <p:spPr>
          <a:xfrm>
            <a:off x="179097" y="1370867"/>
            <a:ext cx="8871460"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Resource (Tài nguyên): </a:t>
            </a:r>
            <a:r>
              <a:rPr lang="vi-VN" dirty="0">
                <a:solidFill>
                  <a:schemeClr val="bg1"/>
                </a:solidFill>
              </a:rPr>
              <a:t>Lưu trữ một tham chiếu tới một tài nguyên ngoài, ví dụ như kết nối với cơ sở dữ liệu. Đây là kiểu dữ liệu đặc biệt mà PHP sử dụng để quản lý tài nguyên ngoài.</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623434" y="2097946"/>
            <a:ext cx="6001588" cy="2295845"/>
          </a:xfrm>
          <a:prstGeom prst="rect">
            <a:avLst/>
          </a:prstGeom>
        </p:spPr>
      </p:pic>
    </p:spTree>
    <p:extLst>
      <p:ext uri="{BB962C8B-B14F-4D97-AF65-F5344CB8AC3E}">
        <p14:creationId xmlns:p14="http://schemas.microsoft.com/office/powerpoint/2010/main" val="153204514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948941" y="874356"/>
            <a:ext cx="5039211" cy="4144833"/>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285750" indent="-285750" algn="just">
              <a:lnSpc>
                <a:spcPct val="150000"/>
              </a:lnSpc>
              <a:buFont typeface="Arial" panose="020B0604020202020204" pitchFamily="34" charset="0"/>
              <a:buChar char="•"/>
            </a:pPr>
            <a:r>
              <a:rPr lang="en-US" dirty="0" smtClean="0">
                <a:solidFill>
                  <a:schemeClr val="bg1"/>
                </a:solidFill>
              </a:rPr>
              <a:t> </a:t>
            </a:r>
            <a:r>
              <a:rPr lang="vi-VN" dirty="0">
                <a:solidFill>
                  <a:srgbClr val="FFFF00"/>
                </a:solidFill>
              </a:rPr>
              <a:t>Bước 4: Cài đặt và biên dịch các tài sản </a:t>
            </a:r>
            <a:r>
              <a:rPr lang="vi-VN" dirty="0" smtClean="0">
                <a:solidFill>
                  <a:srgbClr val="FFFF00"/>
                </a:solidFill>
              </a:rPr>
              <a:t>front-end</a:t>
            </a:r>
            <a:endParaRPr lang="en-US" dirty="0" smtClean="0">
              <a:solidFill>
                <a:srgbClr val="FFFF00"/>
              </a:solidFill>
            </a:endParaRPr>
          </a:p>
          <a:p>
            <a:pPr marL="0" indent="0" algn="just">
              <a:lnSpc>
                <a:spcPct val="150000"/>
              </a:lnSpc>
              <a:buNone/>
            </a:pPr>
            <a:endParaRPr lang="en-US" dirty="0" smtClean="0">
              <a:solidFill>
                <a:srgbClr val="FFFF00"/>
              </a:solidFill>
            </a:endParaRPr>
          </a:p>
          <a:p>
            <a:pPr marL="285750" indent="-285750" algn="just">
              <a:lnSpc>
                <a:spcPct val="150000"/>
              </a:lnSpc>
              <a:buFont typeface="Arial" panose="020B0604020202020204" pitchFamily="34" charset="0"/>
              <a:buChar char="•"/>
            </a:pPr>
            <a:r>
              <a:rPr lang="en-US" dirty="0" err="1" smtClean="0">
                <a:solidFill>
                  <a:srgbClr val="FFFF00"/>
                </a:solidFill>
              </a:rPr>
              <a:t>Bước</a:t>
            </a:r>
            <a:r>
              <a:rPr lang="en-US" dirty="0" smtClean="0">
                <a:solidFill>
                  <a:srgbClr val="FFFF00"/>
                </a:solidFill>
              </a:rPr>
              <a:t> 5: </a:t>
            </a:r>
            <a:r>
              <a:rPr lang="vi-VN" dirty="0">
                <a:solidFill>
                  <a:srgbClr val="FFFF00"/>
                </a:solidFill>
              </a:rPr>
              <a:t>Thiết lập cơ sở dữ </a:t>
            </a:r>
            <a:r>
              <a:rPr lang="vi-VN" dirty="0" smtClean="0">
                <a:solidFill>
                  <a:srgbClr val="FFFF00"/>
                </a:solidFill>
              </a:rPr>
              <a:t>liệu</a:t>
            </a:r>
            <a:endParaRPr lang="en-US" dirty="0" smtClean="0">
              <a:solidFill>
                <a:srgbClr val="FFFF00"/>
              </a:solidFill>
            </a:endParaRPr>
          </a:p>
          <a:p>
            <a:pPr marL="285750" indent="-285750" algn="just">
              <a:lnSpc>
                <a:spcPct val="150000"/>
              </a:lnSpc>
            </a:pPr>
            <a:endParaRPr lang="en-US" dirty="0" smtClean="0">
              <a:solidFill>
                <a:srgbClr val="FFFF00"/>
              </a:solidFill>
            </a:endParaRPr>
          </a:p>
          <a:p>
            <a:pPr marL="285750" indent="-285750" algn="just">
              <a:lnSpc>
                <a:spcPct val="150000"/>
              </a:lnSpc>
            </a:pPr>
            <a:endParaRPr lang="en-US" dirty="0">
              <a:solidFill>
                <a:srgbClr val="FFFF00"/>
              </a:solidFill>
            </a:endParaRPr>
          </a:p>
          <a:p>
            <a:pPr marL="285750" indent="-285750" algn="just">
              <a:lnSpc>
                <a:spcPct val="150000"/>
              </a:lnSpc>
            </a:pPr>
            <a:endParaRPr lang="en-US" dirty="0" smtClean="0">
              <a:solidFill>
                <a:srgbClr val="FFFF00"/>
              </a:solidFill>
            </a:endParaRPr>
          </a:p>
          <a:p>
            <a:pPr marL="0" indent="0" algn="just">
              <a:lnSpc>
                <a:spcPct val="150000"/>
              </a:lnSpc>
              <a:buNone/>
            </a:pPr>
            <a:endParaRPr lang="en-US" dirty="0" smtClean="0">
              <a:solidFill>
                <a:srgbClr val="FFFF00"/>
              </a:solidFill>
            </a:endParaRPr>
          </a:p>
          <a:p>
            <a:pPr marL="285750" indent="-285750" algn="just">
              <a:lnSpc>
                <a:spcPct val="150000"/>
              </a:lnSpc>
              <a:buFont typeface="Arial" panose="020B0604020202020204" pitchFamily="34" charset="0"/>
              <a:buChar char="•"/>
            </a:pPr>
            <a:r>
              <a:rPr lang="en-US" dirty="0" smtClean="0">
                <a:solidFill>
                  <a:srgbClr val="FFFF00"/>
                </a:solidFill>
              </a:rPr>
              <a:t> </a:t>
            </a:r>
            <a:r>
              <a:rPr lang="en-US" dirty="0" err="1" smtClean="0">
                <a:solidFill>
                  <a:srgbClr val="FFFF00"/>
                </a:solidFill>
              </a:rPr>
              <a:t>Bước</a:t>
            </a:r>
            <a:r>
              <a:rPr lang="en-US" dirty="0">
                <a:solidFill>
                  <a:srgbClr val="FFFF00"/>
                </a:solidFill>
              </a:rPr>
              <a:t> 6: </a:t>
            </a:r>
            <a:r>
              <a:rPr lang="en-US" dirty="0" err="1">
                <a:solidFill>
                  <a:srgbClr val="FFFF00"/>
                </a:solidFill>
              </a:rPr>
              <a:t>Chạy</a:t>
            </a:r>
            <a:r>
              <a:rPr lang="en-US" dirty="0">
                <a:solidFill>
                  <a:srgbClr val="FFFF00"/>
                </a:solidFill>
              </a:rPr>
              <a:t> </a:t>
            </a:r>
            <a:r>
              <a:rPr lang="en-US" dirty="0" err="1">
                <a:solidFill>
                  <a:srgbClr val="FFFF00"/>
                </a:solidFill>
              </a:rPr>
              <a:t>ứng</a:t>
            </a:r>
            <a:r>
              <a:rPr lang="en-US" dirty="0">
                <a:solidFill>
                  <a:srgbClr val="FFFF00"/>
                </a:solidFill>
              </a:rPr>
              <a:t> </a:t>
            </a:r>
            <a:r>
              <a:rPr lang="en-US" dirty="0" err="1">
                <a:solidFill>
                  <a:srgbClr val="FFFF00"/>
                </a:solidFill>
              </a:rPr>
              <a:t>dụng</a:t>
            </a:r>
            <a:endParaRPr lang="en-US" dirty="0" smtClean="0">
              <a:solidFill>
                <a:srgbClr val="FFFF00"/>
              </a:solidFill>
            </a:endParaRPr>
          </a:p>
          <a:p>
            <a:pPr marL="0" indent="0" algn="just">
              <a:lnSpc>
                <a:spcPct val="150000"/>
              </a:lnSpc>
              <a:buNone/>
            </a:pPr>
            <a:endParaRPr lang="en-US" dirty="0" smtClean="0">
              <a:solidFill>
                <a:schemeClr val="bg1"/>
              </a:solidFill>
            </a:endParaRPr>
          </a:p>
        </p:txBody>
      </p:sp>
      <p:sp>
        <p:nvSpPr>
          <p:cNvPr id="467" name="Google Shape;467;p46"/>
          <p:cNvSpPr txBox="1">
            <a:spLocks noGrp="1"/>
          </p:cNvSpPr>
          <p:nvPr>
            <p:ph type="title"/>
          </p:nvPr>
        </p:nvSpPr>
        <p:spPr>
          <a:xfrm>
            <a:off x="619883" y="125684"/>
            <a:ext cx="7704000" cy="741996"/>
          </a:xfrm>
          <a:prstGeom prst="rect">
            <a:avLst/>
          </a:prstGeom>
        </p:spPr>
        <p:txBody>
          <a:bodyPr spcFirstLastPara="1" wrap="square" lIns="91425" tIns="91425" rIns="91425" bIns="91425" anchor="ctr" anchorCtr="0">
            <a:noAutofit/>
          </a:bodyPr>
          <a:lstStyle/>
          <a:p>
            <a:pPr lvl="0"/>
            <a:r>
              <a:rPr lang="en" sz="2000" dirty="0" smtClean="0"/>
              <a:t>2.6. </a:t>
            </a:r>
            <a:r>
              <a:rPr lang="vi-VN" sz="2000" dirty="0"/>
              <a:t>Tạo một ứng dụng đơn giản có hệ thống xác thực (authentication) bằng Laravel Breeze</a:t>
            </a:r>
            <a:endParaRPr sz="2000" dirty="0"/>
          </a:p>
        </p:txBody>
      </p:sp>
      <p:pic>
        <p:nvPicPr>
          <p:cNvPr id="2" name="Picture 1"/>
          <p:cNvPicPr>
            <a:picLocks noChangeAspect="1"/>
          </p:cNvPicPr>
          <p:nvPr/>
        </p:nvPicPr>
        <p:blipFill>
          <a:blip r:embed="rId3"/>
          <a:stretch>
            <a:fillRect/>
          </a:stretch>
        </p:blipFill>
        <p:spPr>
          <a:xfrm>
            <a:off x="2339937" y="1727771"/>
            <a:ext cx="1762371" cy="409632"/>
          </a:xfrm>
          <a:prstGeom prst="rect">
            <a:avLst/>
          </a:prstGeom>
        </p:spPr>
      </p:pic>
      <p:pic>
        <p:nvPicPr>
          <p:cNvPr id="3" name="Picture 2"/>
          <p:cNvPicPr>
            <a:picLocks noChangeAspect="1"/>
          </p:cNvPicPr>
          <p:nvPr/>
        </p:nvPicPr>
        <p:blipFill>
          <a:blip r:embed="rId4"/>
          <a:stretch>
            <a:fillRect/>
          </a:stretch>
        </p:blipFill>
        <p:spPr>
          <a:xfrm>
            <a:off x="2301846" y="2624638"/>
            <a:ext cx="2114845" cy="1181265"/>
          </a:xfrm>
          <a:prstGeom prst="rect">
            <a:avLst/>
          </a:prstGeom>
        </p:spPr>
      </p:pic>
      <p:pic>
        <p:nvPicPr>
          <p:cNvPr id="4" name="Picture 3"/>
          <p:cNvPicPr>
            <a:picLocks noChangeAspect="1"/>
          </p:cNvPicPr>
          <p:nvPr/>
        </p:nvPicPr>
        <p:blipFill>
          <a:blip r:embed="rId5"/>
          <a:stretch>
            <a:fillRect/>
          </a:stretch>
        </p:blipFill>
        <p:spPr>
          <a:xfrm>
            <a:off x="2301846" y="4271635"/>
            <a:ext cx="1648055" cy="276264"/>
          </a:xfrm>
          <a:prstGeom prst="rect">
            <a:avLst/>
          </a:prstGeom>
        </p:spPr>
      </p:pic>
    </p:spTree>
    <p:extLst>
      <p:ext uri="{BB962C8B-B14F-4D97-AF65-F5344CB8AC3E}">
        <p14:creationId xmlns:p14="http://schemas.microsoft.com/office/powerpoint/2010/main" val="2736634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1.8. </a:t>
            </a:r>
            <a:r>
              <a:rPr lang="en-US" dirty="0"/>
              <a:t>Extension </a:t>
            </a:r>
            <a:r>
              <a:rPr lang="en-US" dirty="0" err="1"/>
              <a:t>cho</a:t>
            </a:r>
            <a:r>
              <a:rPr lang="en-US" dirty="0"/>
              <a:t> </a:t>
            </a:r>
            <a:r>
              <a:rPr lang="en-US" dirty="0" err="1"/>
              <a:t>Mysql</a:t>
            </a:r>
            <a:endParaRPr dirty="0"/>
          </a:p>
        </p:txBody>
      </p:sp>
      <p:sp>
        <p:nvSpPr>
          <p:cNvPr id="4" name="TextBox 3"/>
          <p:cNvSpPr txBox="1"/>
          <p:nvPr/>
        </p:nvSpPr>
        <p:spPr>
          <a:xfrm>
            <a:off x="3121831" y="462085"/>
            <a:ext cx="2754283" cy="307777"/>
          </a:xfrm>
          <a:prstGeom prst="rect">
            <a:avLst/>
          </a:prstGeom>
          <a:noFill/>
        </p:spPr>
        <p:txBody>
          <a:bodyPr wrap="square" rtlCol="0">
            <a:spAutoFit/>
          </a:bodyPr>
          <a:lstStyle/>
          <a:p>
            <a:r>
              <a:rPr lang="en-US" dirty="0" smtClean="0">
                <a:solidFill>
                  <a:srgbClr val="FFFF00"/>
                </a:solidFill>
              </a:rPr>
              <a:t>PHP </a:t>
            </a:r>
            <a:r>
              <a:rPr lang="en-US" dirty="0">
                <a:solidFill>
                  <a:srgbClr val="FFFF00"/>
                </a:solidFill>
              </a:rPr>
              <a:t>- Extension </a:t>
            </a:r>
            <a:r>
              <a:rPr lang="en-US" dirty="0" err="1">
                <a:solidFill>
                  <a:srgbClr val="FFFF00"/>
                </a:solidFill>
              </a:rPr>
              <a:t>cho</a:t>
            </a:r>
            <a:r>
              <a:rPr lang="en-US" dirty="0">
                <a:solidFill>
                  <a:srgbClr val="FFFF00"/>
                </a:solidFill>
              </a:rPr>
              <a:t> </a:t>
            </a:r>
            <a:r>
              <a:rPr lang="en-US" dirty="0" err="1">
                <a:solidFill>
                  <a:srgbClr val="FFFF00"/>
                </a:solidFill>
              </a:rPr>
              <a:t>Mysql</a:t>
            </a:r>
            <a:endParaRPr lang="en-US" dirty="0">
              <a:solidFill>
                <a:srgbClr val="FFFF00"/>
              </a:solidFill>
            </a:endParaRPr>
          </a:p>
        </p:txBody>
      </p:sp>
      <p:sp>
        <p:nvSpPr>
          <p:cNvPr id="12" name="TextBox 11"/>
          <p:cNvSpPr txBox="1"/>
          <p:nvPr/>
        </p:nvSpPr>
        <p:spPr>
          <a:xfrm>
            <a:off x="170564" y="705286"/>
            <a:ext cx="8273270" cy="646331"/>
          </a:xfrm>
          <a:prstGeom prst="rect">
            <a:avLst/>
          </a:prstGeom>
          <a:noFill/>
        </p:spPr>
        <p:txBody>
          <a:bodyPr wrap="square" rtlCol="0">
            <a:spAutoFit/>
          </a:bodyPr>
          <a:lstStyle/>
          <a:p>
            <a:pPr algn="just"/>
            <a:r>
              <a:rPr lang="vi-VN" sz="1200" dirty="0">
                <a:solidFill>
                  <a:srgbClr val="FFFF00"/>
                </a:solidFill>
              </a:rPr>
              <a:t>Để kết nối PHP với MySQL Database, </a:t>
            </a:r>
            <a:r>
              <a:rPr lang="vi-VN" sz="1200" dirty="0" smtClean="0">
                <a:solidFill>
                  <a:srgbClr val="FFFF00"/>
                </a:solidFill>
              </a:rPr>
              <a:t>cần </a:t>
            </a:r>
            <a:r>
              <a:rPr lang="vi-VN" sz="1200" dirty="0">
                <a:solidFill>
                  <a:srgbClr val="FFFF00"/>
                </a:solidFill>
              </a:rPr>
              <a:t>sử dụng một extension có sẵn trong PHP gọi là MySQLi (MySQL Improved) hoặc PDO (PHP Data Objects). Dưới đây là mô tả cụ thể về cả hai extension này và cách sử dụng chúng để kết nối với MySQL Database:</a:t>
            </a:r>
            <a:endParaRPr lang="vi-VN" sz="1200" dirty="0">
              <a:solidFill>
                <a:schemeClr val="bg1"/>
              </a:solidFill>
            </a:endParaRPr>
          </a:p>
        </p:txBody>
      </p:sp>
      <p:sp>
        <p:nvSpPr>
          <p:cNvPr id="10" name="TextBox 9"/>
          <p:cNvSpPr txBox="1"/>
          <p:nvPr/>
        </p:nvSpPr>
        <p:spPr>
          <a:xfrm>
            <a:off x="170564" y="1351617"/>
            <a:ext cx="8273270" cy="646331"/>
          </a:xfrm>
          <a:prstGeom prst="rect">
            <a:avLst/>
          </a:prstGeom>
          <a:noFill/>
        </p:spPr>
        <p:txBody>
          <a:bodyPr wrap="square" rtlCol="0">
            <a:spAutoFit/>
          </a:bodyPr>
          <a:lstStyle/>
          <a:p>
            <a:pPr algn="just"/>
            <a:r>
              <a:rPr lang="vi-VN" sz="1200" dirty="0">
                <a:solidFill>
                  <a:srgbClr val="FFFF00"/>
                </a:solidFill>
              </a:rPr>
              <a:t>1. MySQLi (MySQL Improved</a:t>
            </a:r>
            <a:r>
              <a:rPr lang="vi-VN" sz="1200" dirty="0">
                <a:solidFill>
                  <a:schemeClr val="bg1"/>
                </a:solidFill>
              </a:rPr>
              <a:t>): MySQLi là một extension trong PHP cung cấp các chức năng nâng cao hơn so với MySQL extension cũ. Nó hỗ trợ kết nối với MySQL Database và thực hiện các thao tác thêm, sửa, xóa dữ liệu một cách hiệu quả.</a:t>
            </a:r>
          </a:p>
        </p:txBody>
      </p:sp>
      <p:sp>
        <p:nvSpPr>
          <p:cNvPr id="11" name="TextBox 10"/>
          <p:cNvSpPr txBox="1"/>
          <p:nvPr/>
        </p:nvSpPr>
        <p:spPr>
          <a:xfrm>
            <a:off x="170564" y="1997948"/>
            <a:ext cx="8273270" cy="646331"/>
          </a:xfrm>
          <a:prstGeom prst="rect">
            <a:avLst/>
          </a:prstGeom>
          <a:noFill/>
        </p:spPr>
        <p:txBody>
          <a:bodyPr wrap="square" rtlCol="0">
            <a:spAutoFit/>
          </a:bodyPr>
          <a:lstStyle/>
          <a:p>
            <a:pPr algn="just"/>
            <a:r>
              <a:rPr lang="en-US" sz="1200" dirty="0" smtClean="0">
                <a:solidFill>
                  <a:srgbClr val="FFFF00"/>
                </a:solidFill>
              </a:rPr>
              <a:t>2. </a:t>
            </a:r>
            <a:r>
              <a:rPr lang="vi-VN" sz="1200" dirty="0" smtClean="0">
                <a:solidFill>
                  <a:srgbClr val="FFFF00"/>
                </a:solidFill>
              </a:rPr>
              <a:t>PDO </a:t>
            </a:r>
            <a:r>
              <a:rPr lang="vi-VN" sz="1200" dirty="0">
                <a:solidFill>
                  <a:srgbClr val="FFFF00"/>
                </a:solidFill>
              </a:rPr>
              <a:t>là </a:t>
            </a:r>
            <a:r>
              <a:rPr lang="vi-VN" sz="1200" dirty="0">
                <a:solidFill>
                  <a:schemeClr val="bg1"/>
                </a:solidFill>
              </a:rPr>
              <a:t>một lớp trong PHP cung cấp một cơ chế chung để truy cập cơ sở dữ liệu từ nhiều loại hệ quản trị cơ sở dữ liệu (Database Management Systems - DBMS). Nó hỗ trợ nhiều DBMS khác nhau, bao gồm MySQL, PostgreSQL, SQLite, v.v.</a:t>
            </a:r>
          </a:p>
        </p:txBody>
      </p:sp>
      <p:sp>
        <p:nvSpPr>
          <p:cNvPr id="13" name="TextBox 12"/>
          <p:cNvSpPr txBox="1"/>
          <p:nvPr/>
        </p:nvSpPr>
        <p:spPr>
          <a:xfrm>
            <a:off x="170564" y="2644279"/>
            <a:ext cx="8273270" cy="1015663"/>
          </a:xfrm>
          <a:prstGeom prst="rect">
            <a:avLst/>
          </a:prstGeom>
          <a:noFill/>
        </p:spPr>
        <p:txBody>
          <a:bodyPr wrap="square" rtlCol="0">
            <a:spAutoFit/>
          </a:bodyPr>
          <a:lstStyle/>
          <a:p>
            <a:pPr algn="just"/>
            <a:r>
              <a:rPr lang="vi-VN" sz="1200" dirty="0">
                <a:solidFill>
                  <a:srgbClr val="FFFF00"/>
                </a:solidFill>
              </a:rPr>
              <a:t>Lựa Chọn Giữa MySQLi và PDO</a:t>
            </a:r>
          </a:p>
          <a:p>
            <a:pPr algn="just"/>
            <a:r>
              <a:rPr lang="vi-VN" sz="1200" dirty="0">
                <a:solidFill>
                  <a:schemeClr val="bg1"/>
                </a:solidFill>
              </a:rPr>
              <a:t>MySQLi thường được sử dụng trong các dự án đơn giản hoặc khi chỉ cần kết nối với MySQL.</a:t>
            </a:r>
          </a:p>
          <a:p>
            <a:pPr algn="just"/>
            <a:r>
              <a:rPr lang="vi-VN" sz="1200" dirty="0">
                <a:solidFill>
                  <a:schemeClr val="bg1"/>
                </a:solidFill>
              </a:rPr>
              <a:t>PDO là lựa chọn tốt hơn khi muốn một giải pháp linh hoạt hơn có thể làm việc với nhiều loại DBMS khác nhau.</a:t>
            </a:r>
          </a:p>
          <a:p>
            <a:pPr algn="just"/>
            <a:r>
              <a:rPr lang="vi-VN" sz="1200" dirty="0">
                <a:solidFill>
                  <a:schemeClr val="bg1"/>
                </a:solidFill>
              </a:rPr>
              <a:t>Lựa chọn giữa MySQLi và PDO phụ thuộc vào yêu cầu cụ thể của dự án của bạn và sự thuận tiện trong việc sử dụng mỗi loại extension.</a:t>
            </a:r>
          </a:p>
        </p:txBody>
      </p:sp>
    </p:spTree>
    <p:extLst>
      <p:ext uri="{BB962C8B-B14F-4D97-AF65-F5344CB8AC3E}">
        <p14:creationId xmlns:p14="http://schemas.microsoft.com/office/powerpoint/2010/main" val="59997563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Google Shape;1129;p74"/>
          <p:cNvSpPr txBox="1">
            <a:spLocks noGrp="1"/>
          </p:cNvSpPr>
          <p:nvPr>
            <p:ph type="title"/>
          </p:nvPr>
        </p:nvSpPr>
        <p:spPr>
          <a:xfrm>
            <a:off x="2483526" y="1607410"/>
            <a:ext cx="4294800" cy="10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10" name="Google Shape;1132;p74"/>
          <p:cNvSpPr/>
          <p:nvPr/>
        </p:nvSpPr>
        <p:spPr>
          <a:xfrm>
            <a:off x="2476126" y="2604537"/>
            <a:ext cx="36042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0032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5" name="Google Shape;1545;p77"/>
          <p:cNvSpPr txBox="1">
            <a:spLocks noGrp="1"/>
          </p:cNvSpPr>
          <p:nvPr>
            <p:ph type="title"/>
          </p:nvPr>
        </p:nvSpPr>
        <p:spPr>
          <a:xfrm>
            <a:off x="720000" y="539500"/>
            <a:ext cx="7704000" cy="457200"/>
          </a:xfrm>
          <a:prstGeom prst="rect">
            <a:avLst/>
          </a:prstGeom>
          <a:solidFill>
            <a:srgbClr val="161616"/>
          </a:solidFill>
        </p:spPr>
        <p:txBody>
          <a:bodyPr spcFirstLastPara="1" wrap="square" lIns="91425" tIns="91425" rIns="91425" bIns="91425" anchor="ctr" anchorCtr="0">
            <a:noAutofit/>
          </a:bodyPr>
          <a:lstStyle/>
          <a:p>
            <a:pPr lvl="0"/>
            <a:r>
              <a:rPr lang="en-US" dirty="0">
                <a:solidFill>
                  <a:schemeClr val="lt2"/>
                </a:solidFill>
              </a:rPr>
              <a:t>References</a:t>
            </a:r>
            <a:endParaRPr dirty="0">
              <a:solidFill>
                <a:schemeClr val="lt2"/>
              </a:solidFill>
            </a:endParaRPr>
          </a:p>
        </p:txBody>
      </p:sp>
      <p:sp>
        <p:nvSpPr>
          <p:cNvPr id="1546" name="Google Shape;1546;p77"/>
          <p:cNvSpPr txBox="1">
            <a:spLocks noGrp="1"/>
          </p:cNvSpPr>
          <p:nvPr>
            <p:ph type="body" idx="1"/>
          </p:nvPr>
        </p:nvSpPr>
        <p:spPr>
          <a:xfrm>
            <a:off x="717750" y="1268075"/>
            <a:ext cx="8105876" cy="3169500"/>
          </a:xfrm>
          <a:prstGeom prst="rect">
            <a:avLst/>
          </a:prstGeom>
        </p:spPr>
        <p:txBody>
          <a:bodyPr spcFirstLastPara="1" wrap="square" lIns="91425" tIns="91425" rIns="91425" bIns="91425" anchor="t" anchorCtr="0">
            <a:noAutofit/>
          </a:bodyPr>
          <a:lstStyle/>
          <a:p>
            <a:pPr marL="356616" marR="50800" lvl="0" indent="-216916">
              <a:lnSpc>
                <a:spcPct val="150000"/>
              </a:lnSpc>
              <a:buSzPts val="1400"/>
              <a:buFont typeface="Catamaran"/>
              <a:buChar char="●"/>
            </a:pPr>
            <a:r>
              <a:rPr lang="en-US" sz="1400" dirty="0">
                <a:uFill>
                  <a:noFill/>
                </a:uFill>
              </a:rPr>
              <a:t> </a:t>
            </a:r>
            <a:r>
              <a:rPr lang="en-US" sz="1400" dirty="0" err="1">
                <a:uFill>
                  <a:noFill/>
                </a:uFill>
              </a:rPr>
              <a:t>Laravel</a:t>
            </a:r>
            <a:r>
              <a:rPr lang="en-US" sz="1400" dirty="0">
                <a:uFill>
                  <a:noFill/>
                </a:uFill>
              </a:rPr>
              <a:t> Documentation. (</a:t>
            </a:r>
            <a:r>
              <a:rPr lang="en-US" sz="1400" dirty="0" err="1">
                <a:uFill>
                  <a:noFill/>
                </a:uFill>
              </a:rPr>
              <a:t>n.d.</a:t>
            </a:r>
            <a:r>
              <a:rPr lang="en-US" sz="1400" dirty="0">
                <a:uFill>
                  <a:noFill/>
                </a:uFill>
              </a:rPr>
              <a:t>). </a:t>
            </a:r>
            <a:r>
              <a:rPr lang="en-US" sz="1400" dirty="0" err="1">
                <a:uFill>
                  <a:noFill/>
                </a:uFill>
              </a:rPr>
              <a:t>Laravel</a:t>
            </a:r>
            <a:r>
              <a:rPr lang="en-US" sz="1400" dirty="0">
                <a:uFill>
                  <a:noFill/>
                </a:uFill>
              </a:rPr>
              <a:t> Documentation Version 11.x. Retrieved June 17, 2024, from </a:t>
            </a:r>
            <a:r>
              <a:rPr lang="en-US" sz="1400" dirty="0">
                <a:solidFill>
                  <a:srgbClr val="FFFF00"/>
                </a:solidFill>
                <a:uFill>
                  <a:noFill/>
                </a:uFill>
              </a:rPr>
              <a:t>https://laravel.com/docs/11.x</a:t>
            </a:r>
          </a:p>
          <a:p>
            <a:pPr marL="356616" marR="50800" lvl="0" indent="-216916">
              <a:lnSpc>
                <a:spcPct val="150000"/>
              </a:lnSpc>
              <a:buSzPts val="1400"/>
              <a:buFont typeface="Catamaran"/>
              <a:buChar char="●"/>
            </a:pPr>
            <a:r>
              <a:rPr lang="en-US" sz="1400" dirty="0">
                <a:uFill>
                  <a:noFill/>
                </a:uFill>
              </a:rPr>
              <a:t> </a:t>
            </a:r>
            <a:r>
              <a:rPr lang="en-US" sz="1400" dirty="0" err="1">
                <a:uFill>
                  <a:noFill/>
                </a:uFill>
              </a:rPr>
              <a:t>Laravel</a:t>
            </a:r>
            <a:r>
              <a:rPr lang="en-US" sz="1400" dirty="0">
                <a:uFill>
                  <a:noFill/>
                </a:uFill>
              </a:rPr>
              <a:t> Documentation. (</a:t>
            </a:r>
            <a:r>
              <a:rPr lang="en-US" sz="1400" dirty="0" err="1">
                <a:uFill>
                  <a:noFill/>
                </a:uFill>
              </a:rPr>
              <a:t>n.d.</a:t>
            </a:r>
            <a:r>
              <a:rPr lang="en-US" sz="1400" dirty="0">
                <a:uFill>
                  <a:noFill/>
                </a:uFill>
              </a:rPr>
              <a:t>). Starter Kits. Retrieved June 17, 2024, from </a:t>
            </a:r>
            <a:r>
              <a:rPr lang="en-US" sz="1400" dirty="0">
                <a:solidFill>
                  <a:srgbClr val="FFFF00"/>
                </a:solidFill>
                <a:uFill>
                  <a:noFill/>
                </a:uFill>
              </a:rPr>
              <a:t>https://laravel.com/docs/11.x/starter-kits</a:t>
            </a:r>
          </a:p>
          <a:p>
            <a:pPr marL="356616" marR="50800" lvl="0" indent="-216916">
              <a:lnSpc>
                <a:spcPct val="150000"/>
              </a:lnSpc>
              <a:buSzPts val="1400"/>
              <a:buFont typeface="Catamaran"/>
              <a:buChar char="●"/>
            </a:pPr>
            <a:r>
              <a:rPr lang="en-US" sz="1400" dirty="0">
                <a:uFill>
                  <a:noFill/>
                </a:uFill>
              </a:rPr>
              <a:t>W3Schools. (</a:t>
            </a:r>
            <a:r>
              <a:rPr lang="en-US" sz="1400" dirty="0" err="1">
                <a:uFill>
                  <a:noFill/>
                </a:uFill>
              </a:rPr>
              <a:t>n.d.</a:t>
            </a:r>
            <a:r>
              <a:rPr lang="en-US" sz="1400" dirty="0">
                <a:uFill>
                  <a:noFill/>
                </a:uFill>
              </a:rPr>
              <a:t>). PHP Tutorial. Retrieved June 17, 2024, from </a:t>
            </a:r>
            <a:r>
              <a:rPr lang="en-US" sz="1400" dirty="0">
                <a:solidFill>
                  <a:srgbClr val="FFFF00"/>
                </a:solidFill>
                <a:uFill>
                  <a:noFill/>
                </a:uFill>
              </a:rPr>
              <a:t>https://www.w3schools.com/php/</a:t>
            </a:r>
            <a:endParaRPr dirty="0">
              <a:solidFill>
                <a:srgbClr val="FFFF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87428" y="678370"/>
            <a:ext cx="3163045" cy="307777"/>
          </a:xfrm>
          <a:prstGeom prst="rect">
            <a:avLst/>
          </a:prstGeom>
          <a:noFill/>
        </p:spPr>
        <p:txBody>
          <a:bodyPr wrap="none" rtlCol="0">
            <a:spAutoFit/>
          </a:bodyPr>
          <a:lstStyle/>
          <a:p>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a:t>
            </a: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smtClean="0">
                <a:solidFill>
                  <a:srgbClr val="FFFF00"/>
                </a:solidFill>
              </a:rPr>
              <a:t>liệu</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endParaRPr lang="en-US" dirty="0">
              <a:solidFill>
                <a:srgbClr val="FFFF00"/>
              </a:solidFill>
            </a:endParaRPr>
          </a:p>
        </p:txBody>
      </p:sp>
      <p:sp>
        <p:nvSpPr>
          <p:cNvPr id="11" name="TextBox 10"/>
          <p:cNvSpPr txBox="1"/>
          <p:nvPr/>
        </p:nvSpPr>
        <p:spPr>
          <a:xfrm>
            <a:off x="2812195" y="1001535"/>
            <a:ext cx="3090270"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a:t>
            </a:r>
            <a:r>
              <a:rPr lang="en-US" dirty="0" err="1">
                <a:solidFill>
                  <a:srgbClr val="FFFF00"/>
                </a:solidFill>
              </a:rPr>
              <a:t>tự</a:t>
            </a:r>
            <a:r>
              <a:rPr lang="en-US" dirty="0">
                <a:solidFill>
                  <a:srgbClr val="FFFF00"/>
                </a:solidFill>
              </a:rPr>
              <a:t> </a:t>
            </a:r>
            <a:r>
              <a:rPr lang="en-US" dirty="0" err="1">
                <a:solidFill>
                  <a:srgbClr val="FFFF00"/>
                </a:solidFill>
              </a:rPr>
              <a:t>động</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2445561" y="2497202"/>
            <a:ext cx="3804912" cy="1343212"/>
          </a:xfrm>
          <a:prstGeom prst="rect">
            <a:avLst/>
          </a:prstGeom>
        </p:spPr>
      </p:pic>
      <p:sp>
        <p:nvSpPr>
          <p:cNvPr id="8" name="TextBox 7"/>
          <p:cNvSpPr txBox="1"/>
          <p:nvPr/>
        </p:nvSpPr>
        <p:spPr>
          <a:xfrm>
            <a:off x="238054" y="1499480"/>
            <a:ext cx="7731241"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FF00"/>
                </a:solidFill>
              </a:rPr>
              <a:t>PHP </a:t>
            </a:r>
            <a:r>
              <a:rPr lang="en-US" dirty="0" err="1">
                <a:solidFill>
                  <a:srgbClr val="FFFF00"/>
                </a:solidFill>
              </a:rPr>
              <a:t>là</a:t>
            </a:r>
            <a:r>
              <a:rPr lang="en-US" dirty="0">
                <a:solidFill>
                  <a:srgbClr val="FFFF00"/>
                </a:solidFill>
              </a:rPr>
              <a:t> </a:t>
            </a:r>
            <a:r>
              <a:rPr lang="en-US" dirty="0" err="1">
                <a:solidFill>
                  <a:srgbClr val="FFFF00"/>
                </a:solidFill>
              </a:rPr>
              <a:t>một</a:t>
            </a:r>
            <a:r>
              <a:rPr lang="en-US" dirty="0">
                <a:solidFill>
                  <a:srgbClr val="FFFF00"/>
                </a:solidFill>
              </a:rPr>
              <a:t> </a:t>
            </a:r>
            <a:r>
              <a:rPr lang="en-US" dirty="0" err="1">
                <a:solidFill>
                  <a:srgbClr val="FFFF00"/>
                </a:solidFill>
              </a:rPr>
              <a:t>ngôn</a:t>
            </a:r>
            <a:r>
              <a:rPr lang="en-US" dirty="0">
                <a:solidFill>
                  <a:srgbClr val="FFFF00"/>
                </a:solidFill>
              </a:rPr>
              <a:t> </a:t>
            </a:r>
            <a:r>
              <a:rPr lang="en-US" dirty="0" err="1">
                <a:solidFill>
                  <a:srgbClr val="FFFF00"/>
                </a:solidFill>
              </a:rPr>
              <a:t>ngữ</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tự</a:t>
            </a:r>
            <a:r>
              <a:rPr lang="en-US" dirty="0">
                <a:solidFill>
                  <a:srgbClr val="FFFF00"/>
                </a:solidFill>
              </a:rPr>
              <a:t> </a:t>
            </a:r>
            <a:r>
              <a:rPr lang="en-US" dirty="0" err="1">
                <a:solidFill>
                  <a:srgbClr val="FFFF00"/>
                </a:solidFill>
              </a:rPr>
              <a:t>động</a:t>
            </a:r>
            <a:r>
              <a:rPr lang="en-US" dirty="0">
                <a:solidFill>
                  <a:srgbClr val="FFFF00"/>
                </a:solidFill>
              </a:rPr>
              <a:t> </a:t>
            </a: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a:t>
            </a: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khi</a:t>
            </a:r>
            <a:r>
              <a:rPr lang="en-US" dirty="0">
                <a:solidFill>
                  <a:srgbClr val="FFFF00"/>
                </a:solidFill>
              </a:rPr>
              <a:t> </a:t>
            </a:r>
            <a:r>
              <a:rPr lang="en-US" dirty="0" err="1">
                <a:solidFill>
                  <a:srgbClr val="FFFF00"/>
                </a:solidFill>
              </a:rPr>
              <a:t>cần</a:t>
            </a:r>
            <a:r>
              <a:rPr lang="en-US" dirty="0">
                <a:solidFill>
                  <a:srgbClr val="FFFF00"/>
                </a:solidFill>
              </a:rPr>
              <a:t> </a:t>
            </a:r>
            <a:r>
              <a:rPr lang="en-US" dirty="0" err="1">
                <a:solidFill>
                  <a:srgbClr val="FFFF00"/>
                </a:solidFill>
              </a:rPr>
              <a:t>thiết</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a:t>
            </a:r>
          </a:p>
        </p:txBody>
      </p:sp>
    </p:spTree>
    <p:extLst>
      <p:ext uri="{BB962C8B-B14F-4D97-AF65-F5344CB8AC3E}">
        <p14:creationId xmlns:p14="http://schemas.microsoft.com/office/powerpoint/2010/main" val="2175113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1388286" y="678370"/>
            <a:ext cx="6612667" cy="523220"/>
          </a:xfrm>
          <a:prstGeom prst="rect">
            <a:avLst/>
          </a:prstGeom>
          <a:noFill/>
        </p:spPr>
        <p:txBody>
          <a:bodyPr wrap="square" rtlCol="0">
            <a:spAutoFit/>
          </a:bodyPr>
          <a:lstStyle/>
          <a:p>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a:t>
            </a: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smtClean="0">
                <a:solidFill>
                  <a:srgbClr val="FFFF00"/>
                </a:solidFill>
              </a:rPr>
              <a:t>liệu</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smtClean="0">
                <a:solidFill>
                  <a:srgbClr val="FFFF00"/>
                </a:solidFill>
              </a:rPr>
              <a:t>dụ</a:t>
            </a:r>
            <a:r>
              <a:rPr lang="en-US" dirty="0" smtClean="0">
                <a:solidFill>
                  <a:srgbClr val="FFFF00"/>
                </a:solidFill>
              </a:rPr>
              <a:t> - </a:t>
            </a:r>
            <a:r>
              <a:rPr lang="en-US" dirty="0" err="1" smtClean="0">
                <a:solidFill>
                  <a:srgbClr val="FFFF00"/>
                </a:solidFill>
              </a:rPr>
              <a:t>Chuyển</a:t>
            </a:r>
            <a:r>
              <a:rPr lang="en-US" dirty="0" smtClean="0">
                <a:solidFill>
                  <a:srgbClr val="FFFF00"/>
                </a:solidFill>
              </a:rPr>
              <a:t> </a:t>
            </a:r>
            <a:r>
              <a:rPr lang="en-US" dirty="0" err="1">
                <a:solidFill>
                  <a:srgbClr val="FFFF00"/>
                </a:solidFill>
              </a:rPr>
              <a:t>đổi</a:t>
            </a:r>
            <a:r>
              <a:rPr lang="en-US" dirty="0">
                <a:solidFill>
                  <a:srgbClr val="FFFF00"/>
                </a:solidFill>
              </a:rPr>
              <a:t> </a:t>
            </a:r>
            <a:r>
              <a:rPr lang="en-US" dirty="0" err="1">
                <a:solidFill>
                  <a:srgbClr val="FFFF00"/>
                </a:solidFill>
              </a:rPr>
              <a:t>thủ</a:t>
            </a:r>
            <a:r>
              <a:rPr lang="en-US" dirty="0">
                <a:solidFill>
                  <a:srgbClr val="FFFF00"/>
                </a:solidFill>
              </a:rPr>
              <a:t> </a:t>
            </a:r>
            <a:r>
              <a:rPr lang="en-US" dirty="0" err="1">
                <a:solidFill>
                  <a:srgbClr val="FFFF00"/>
                </a:solidFill>
              </a:rPr>
              <a:t>công</a:t>
            </a:r>
            <a:endParaRPr lang="en-US" dirty="0">
              <a:solidFill>
                <a:srgbClr val="FFFF00"/>
              </a:solidFill>
            </a:endParaRPr>
          </a:p>
          <a:p>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solidFill>
                  <a:srgbClr val="FFFF00"/>
                </a:solidFill>
              </a:rPr>
              <a:t>C</a:t>
            </a:r>
            <a:r>
              <a:rPr lang="vi-VN" dirty="0" smtClean="0">
                <a:solidFill>
                  <a:srgbClr val="FFFF00"/>
                </a:solidFill>
              </a:rPr>
              <a:t>ó </a:t>
            </a:r>
            <a:r>
              <a:rPr lang="vi-VN" dirty="0">
                <a:solidFill>
                  <a:srgbClr val="FFFF00"/>
                </a:solidFill>
              </a:rPr>
              <a:t>thể ép kiểu thủ công bằng cách sử dụng cú pháp (type) trước biến cần chuyển đổi. Dưới đây là một số kiểu chuyển đổi phổ biến:</a:t>
            </a:r>
            <a:endParaRPr lang="en-US" dirty="0">
              <a:solidFill>
                <a:srgbClr val="FFFF00"/>
              </a:solidFill>
            </a:endParaRPr>
          </a:p>
        </p:txBody>
      </p:sp>
      <p:sp>
        <p:nvSpPr>
          <p:cNvPr id="7" name="TextBox 6"/>
          <p:cNvSpPr txBox="1"/>
          <p:nvPr/>
        </p:nvSpPr>
        <p:spPr>
          <a:xfrm>
            <a:off x="148120" y="2003757"/>
            <a:ext cx="3209130"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sang </a:t>
            </a:r>
            <a:r>
              <a:rPr lang="en-US" dirty="0" err="1">
                <a:solidFill>
                  <a:srgbClr val="FFFF00"/>
                </a:solidFill>
              </a:rPr>
              <a:t>kiểu</a:t>
            </a:r>
            <a:r>
              <a:rPr lang="en-US" dirty="0">
                <a:solidFill>
                  <a:srgbClr val="FFFF00"/>
                </a:solidFill>
              </a:rPr>
              <a:t> Integer</a:t>
            </a:r>
          </a:p>
        </p:txBody>
      </p:sp>
      <p:pic>
        <p:nvPicPr>
          <p:cNvPr id="2" name="Picture 1"/>
          <p:cNvPicPr>
            <a:picLocks noChangeAspect="1"/>
          </p:cNvPicPr>
          <p:nvPr/>
        </p:nvPicPr>
        <p:blipFill>
          <a:blip r:embed="rId3"/>
          <a:stretch>
            <a:fillRect/>
          </a:stretch>
        </p:blipFill>
        <p:spPr>
          <a:xfrm>
            <a:off x="148120" y="2426477"/>
            <a:ext cx="3398951" cy="724001"/>
          </a:xfrm>
          <a:prstGeom prst="rect">
            <a:avLst/>
          </a:prstGeom>
        </p:spPr>
      </p:pic>
      <p:sp>
        <p:nvSpPr>
          <p:cNvPr id="9" name="TextBox 8"/>
          <p:cNvSpPr txBox="1"/>
          <p:nvPr/>
        </p:nvSpPr>
        <p:spPr>
          <a:xfrm>
            <a:off x="148120" y="3267218"/>
            <a:ext cx="3209130"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sang </a:t>
            </a:r>
            <a:r>
              <a:rPr lang="en-US" dirty="0" err="1">
                <a:solidFill>
                  <a:srgbClr val="FFFF00"/>
                </a:solidFill>
              </a:rPr>
              <a:t>kiểu</a:t>
            </a:r>
            <a:r>
              <a:rPr lang="en-US" dirty="0">
                <a:solidFill>
                  <a:srgbClr val="FFFF00"/>
                </a:solidFill>
              </a:rPr>
              <a:t> Float</a:t>
            </a:r>
          </a:p>
        </p:txBody>
      </p:sp>
      <p:pic>
        <p:nvPicPr>
          <p:cNvPr id="5" name="Picture 4"/>
          <p:cNvPicPr>
            <a:picLocks noChangeAspect="1"/>
          </p:cNvPicPr>
          <p:nvPr/>
        </p:nvPicPr>
        <p:blipFill>
          <a:blip r:embed="rId4"/>
          <a:stretch>
            <a:fillRect/>
          </a:stretch>
        </p:blipFill>
        <p:spPr>
          <a:xfrm>
            <a:off x="148120" y="3955604"/>
            <a:ext cx="3398951" cy="743054"/>
          </a:xfrm>
          <a:prstGeom prst="rect">
            <a:avLst/>
          </a:prstGeom>
        </p:spPr>
      </p:pic>
      <p:sp>
        <p:nvSpPr>
          <p:cNvPr id="12" name="TextBox 11"/>
          <p:cNvSpPr txBox="1"/>
          <p:nvPr/>
        </p:nvSpPr>
        <p:spPr>
          <a:xfrm>
            <a:off x="4276764" y="2653978"/>
            <a:ext cx="3209130"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sang </a:t>
            </a:r>
            <a:r>
              <a:rPr lang="en-US" dirty="0" err="1">
                <a:solidFill>
                  <a:srgbClr val="FFFF00"/>
                </a:solidFill>
              </a:rPr>
              <a:t>kiểu</a:t>
            </a:r>
            <a:r>
              <a:rPr lang="en-US" dirty="0">
                <a:solidFill>
                  <a:srgbClr val="FFFF00"/>
                </a:solidFill>
              </a:rPr>
              <a:t> Boolean</a:t>
            </a:r>
          </a:p>
        </p:txBody>
      </p:sp>
      <p:pic>
        <p:nvPicPr>
          <p:cNvPr id="10" name="Picture 9"/>
          <p:cNvPicPr>
            <a:picLocks noChangeAspect="1"/>
          </p:cNvPicPr>
          <p:nvPr/>
        </p:nvPicPr>
        <p:blipFill>
          <a:blip r:embed="rId5"/>
          <a:stretch>
            <a:fillRect/>
          </a:stretch>
        </p:blipFill>
        <p:spPr>
          <a:xfrm>
            <a:off x="4487917" y="1885446"/>
            <a:ext cx="4363059" cy="704948"/>
          </a:xfrm>
          <a:prstGeom prst="rect">
            <a:avLst/>
          </a:prstGeom>
        </p:spPr>
      </p:pic>
      <p:sp>
        <p:nvSpPr>
          <p:cNvPr id="14" name="TextBox 13"/>
          <p:cNvSpPr txBox="1"/>
          <p:nvPr/>
        </p:nvSpPr>
        <p:spPr>
          <a:xfrm>
            <a:off x="4276764" y="1578143"/>
            <a:ext cx="3209130"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sang </a:t>
            </a:r>
            <a:r>
              <a:rPr lang="en-US" dirty="0" err="1">
                <a:solidFill>
                  <a:srgbClr val="FFFF00"/>
                </a:solidFill>
              </a:rPr>
              <a:t>kiểu</a:t>
            </a:r>
            <a:r>
              <a:rPr lang="en-US" dirty="0">
                <a:solidFill>
                  <a:srgbClr val="FFFF00"/>
                </a:solidFill>
              </a:rPr>
              <a:t> String</a:t>
            </a:r>
          </a:p>
        </p:txBody>
      </p:sp>
      <p:pic>
        <p:nvPicPr>
          <p:cNvPr id="13" name="Picture 12"/>
          <p:cNvPicPr>
            <a:picLocks noChangeAspect="1"/>
          </p:cNvPicPr>
          <p:nvPr/>
        </p:nvPicPr>
        <p:blipFill>
          <a:blip r:embed="rId6"/>
          <a:stretch>
            <a:fillRect/>
          </a:stretch>
        </p:blipFill>
        <p:spPr>
          <a:xfrm>
            <a:off x="4316826" y="2998078"/>
            <a:ext cx="4705240" cy="724001"/>
          </a:xfrm>
          <a:prstGeom prst="rect">
            <a:avLst/>
          </a:prstGeom>
        </p:spPr>
      </p:pic>
      <p:sp>
        <p:nvSpPr>
          <p:cNvPr id="16" name="TextBox 15"/>
          <p:cNvSpPr txBox="1"/>
          <p:nvPr/>
        </p:nvSpPr>
        <p:spPr>
          <a:xfrm>
            <a:off x="4276764" y="3801715"/>
            <a:ext cx="3209130"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Chuyển</a:t>
            </a:r>
            <a:r>
              <a:rPr lang="en-US" dirty="0">
                <a:solidFill>
                  <a:srgbClr val="FFFF00"/>
                </a:solidFill>
              </a:rPr>
              <a:t> </a:t>
            </a:r>
            <a:r>
              <a:rPr lang="en-US" dirty="0" err="1">
                <a:solidFill>
                  <a:srgbClr val="FFFF00"/>
                </a:solidFill>
              </a:rPr>
              <a:t>đổi</a:t>
            </a:r>
            <a:r>
              <a:rPr lang="en-US" dirty="0">
                <a:solidFill>
                  <a:srgbClr val="FFFF00"/>
                </a:solidFill>
              </a:rPr>
              <a:t> sang </a:t>
            </a:r>
            <a:r>
              <a:rPr lang="en-US" dirty="0" err="1">
                <a:solidFill>
                  <a:srgbClr val="FFFF00"/>
                </a:solidFill>
              </a:rPr>
              <a:t>kiểu</a:t>
            </a:r>
            <a:r>
              <a:rPr lang="en-US" dirty="0">
                <a:solidFill>
                  <a:srgbClr val="FFFF00"/>
                </a:solidFill>
              </a:rPr>
              <a:t> Array</a:t>
            </a:r>
          </a:p>
        </p:txBody>
      </p:sp>
      <p:pic>
        <p:nvPicPr>
          <p:cNvPr id="15" name="Picture 14"/>
          <p:cNvPicPr>
            <a:picLocks noChangeAspect="1"/>
          </p:cNvPicPr>
          <p:nvPr/>
        </p:nvPicPr>
        <p:blipFill>
          <a:blip r:embed="rId7"/>
          <a:stretch>
            <a:fillRect/>
          </a:stretch>
        </p:blipFill>
        <p:spPr>
          <a:xfrm>
            <a:off x="4276764" y="4189128"/>
            <a:ext cx="4191585" cy="800212"/>
          </a:xfrm>
          <a:prstGeom prst="rect">
            <a:avLst/>
          </a:prstGeom>
        </p:spPr>
      </p:pic>
    </p:spTree>
    <p:extLst>
      <p:ext uri="{BB962C8B-B14F-4D97-AF65-F5344CB8AC3E}">
        <p14:creationId xmlns:p14="http://schemas.microsoft.com/office/powerpoint/2010/main" val="259211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smtClean="0">
                <a:solidFill>
                  <a:srgbClr val="FFFF00"/>
                </a:solidFill>
              </a:rPr>
              <a:t>Toán</a:t>
            </a:r>
            <a:r>
              <a:rPr lang="en-US" dirty="0" smtClean="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số</a:t>
            </a:r>
            <a:r>
              <a:rPr lang="en-US" dirty="0" smtClean="0">
                <a:solidFill>
                  <a:srgbClr val="FFFF00"/>
                </a:solidFill>
              </a:rPr>
              <a:t> </a:t>
            </a:r>
            <a:r>
              <a:rPr lang="en-US" dirty="0" err="1" smtClean="0">
                <a:solidFill>
                  <a:srgbClr val="FFFF00"/>
                </a:solidFill>
              </a:rPr>
              <a:t>học</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318147" y="1805628"/>
            <a:ext cx="3209130"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chemeClr val="bg1"/>
                </a:solidFill>
              </a:rPr>
              <a:t>+: Phép cộng</a:t>
            </a:r>
          </a:p>
          <a:p>
            <a:pPr marL="285750" indent="-285750" algn="just">
              <a:buFont typeface="Arial" panose="020B0604020202020204" pitchFamily="34" charset="0"/>
              <a:buChar char="•"/>
            </a:pPr>
            <a:r>
              <a:rPr lang="vi-VN" dirty="0">
                <a:solidFill>
                  <a:schemeClr val="bg1"/>
                </a:solidFill>
              </a:rPr>
              <a:t>-: Phép trừ</a:t>
            </a:r>
          </a:p>
          <a:p>
            <a:pPr marL="285750" indent="-285750" algn="just">
              <a:buFont typeface="Arial" panose="020B0604020202020204" pitchFamily="34" charset="0"/>
              <a:buChar char="•"/>
            </a:pPr>
            <a:r>
              <a:rPr lang="vi-VN" dirty="0">
                <a:solidFill>
                  <a:schemeClr val="bg1"/>
                </a:solidFill>
              </a:rPr>
              <a:t>*: Phép nhân</a:t>
            </a:r>
          </a:p>
          <a:p>
            <a:pPr marL="285750" indent="-285750" algn="just">
              <a:buFont typeface="Arial" panose="020B0604020202020204" pitchFamily="34" charset="0"/>
              <a:buChar char="•"/>
            </a:pPr>
            <a:r>
              <a:rPr lang="vi-VN" dirty="0">
                <a:solidFill>
                  <a:schemeClr val="bg1"/>
                </a:solidFill>
              </a:rPr>
              <a:t>/: Phép chia</a:t>
            </a:r>
          </a:p>
          <a:p>
            <a:pPr marL="285750" indent="-285750" algn="just">
              <a:buFont typeface="Arial" panose="020B0604020202020204" pitchFamily="34" charset="0"/>
              <a:buChar char="•"/>
            </a:pPr>
            <a:r>
              <a:rPr lang="vi-VN" dirty="0">
                <a:solidFill>
                  <a:schemeClr val="bg1"/>
                </a:solidFill>
              </a:rPr>
              <a:t>%: Phép chia lấy dư (modulus)</a:t>
            </a:r>
          </a:p>
          <a:p>
            <a:pPr marL="285750" indent="-285750" algn="just">
              <a:buFont typeface="Arial" panose="020B0604020202020204" pitchFamily="34" charset="0"/>
              <a:buChar char="•"/>
            </a:pPr>
            <a:r>
              <a:rPr lang="vi-VN" dirty="0">
                <a:solidFill>
                  <a:schemeClr val="bg1"/>
                </a:solidFill>
              </a:rPr>
              <a:t>**: Phép lũy thừa (PHP 5.6 trở lên)</a:t>
            </a:r>
            <a:endParaRPr lang="en-US" dirty="0">
              <a:solidFill>
                <a:schemeClr val="bg1"/>
              </a:solidFill>
            </a:endParaRPr>
          </a:p>
        </p:txBody>
      </p:sp>
      <p:pic>
        <p:nvPicPr>
          <p:cNvPr id="19" name="Picture 18"/>
          <p:cNvPicPr>
            <a:picLocks noChangeAspect="1"/>
          </p:cNvPicPr>
          <p:nvPr/>
        </p:nvPicPr>
        <p:blipFill>
          <a:blip r:embed="rId3"/>
          <a:stretch>
            <a:fillRect/>
          </a:stretch>
        </p:blipFill>
        <p:spPr>
          <a:xfrm>
            <a:off x="4825534" y="1805628"/>
            <a:ext cx="3086531" cy="1924319"/>
          </a:xfrm>
          <a:prstGeom prst="rect">
            <a:avLst/>
          </a:prstGeom>
        </p:spPr>
      </p:pic>
    </p:spTree>
    <p:extLst>
      <p:ext uri="{BB962C8B-B14F-4D97-AF65-F5344CB8AC3E}">
        <p14:creationId xmlns:p14="http://schemas.microsoft.com/office/powerpoint/2010/main" val="2522984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a:solidFill>
                  <a:srgbClr val="FFFF00"/>
                </a:solidFill>
              </a:rPr>
              <a:t>gán</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318147" y="1805628"/>
            <a:ext cx="3209130"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chemeClr val="bg1"/>
                </a:solidFill>
              </a:rPr>
              <a:t>=: Gán giá trị</a:t>
            </a:r>
          </a:p>
          <a:p>
            <a:pPr marL="285750" indent="-285750" algn="just">
              <a:buFont typeface="Arial" panose="020B0604020202020204" pitchFamily="34" charset="0"/>
              <a:buChar char="•"/>
            </a:pPr>
            <a:r>
              <a:rPr lang="vi-VN" dirty="0">
                <a:solidFill>
                  <a:schemeClr val="bg1"/>
                </a:solidFill>
              </a:rPr>
              <a:t>+=: Cộng và gán</a:t>
            </a:r>
          </a:p>
          <a:p>
            <a:pPr marL="285750" indent="-285750" algn="just">
              <a:buFont typeface="Arial" panose="020B0604020202020204" pitchFamily="34" charset="0"/>
              <a:buChar char="•"/>
            </a:pPr>
            <a:r>
              <a:rPr lang="vi-VN" dirty="0">
                <a:solidFill>
                  <a:schemeClr val="bg1"/>
                </a:solidFill>
              </a:rPr>
              <a:t>-=: Trừ và gán</a:t>
            </a:r>
          </a:p>
          <a:p>
            <a:pPr marL="285750" indent="-285750" algn="just">
              <a:buFont typeface="Arial" panose="020B0604020202020204" pitchFamily="34" charset="0"/>
              <a:buChar char="•"/>
            </a:pPr>
            <a:r>
              <a:rPr lang="vi-VN" dirty="0">
                <a:solidFill>
                  <a:schemeClr val="bg1"/>
                </a:solidFill>
              </a:rPr>
              <a:t>*=: Nhân và gán</a:t>
            </a:r>
          </a:p>
          <a:p>
            <a:pPr marL="285750" indent="-285750" algn="just">
              <a:buFont typeface="Arial" panose="020B0604020202020204" pitchFamily="34" charset="0"/>
              <a:buChar char="•"/>
            </a:pPr>
            <a:r>
              <a:rPr lang="vi-VN" dirty="0">
                <a:solidFill>
                  <a:schemeClr val="bg1"/>
                </a:solidFill>
              </a:rPr>
              <a:t>/=: Chia và gán</a:t>
            </a:r>
          </a:p>
          <a:p>
            <a:pPr marL="285750" indent="-285750" algn="just">
              <a:buFont typeface="Arial" panose="020B0604020202020204" pitchFamily="34" charset="0"/>
              <a:buChar char="•"/>
            </a:pPr>
            <a:r>
              <a:rPr lang="vi-VN" dirty="0">
                <a:solidFill>
                  <a:schemeClr val="bg1"/>
                </a:solidFill>
              </a:rPr>
              <a:t>%=: Chia lấy dư và gán</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4825534" y="1726492"/>
            <a:ext cx="2038635" cy="1543265"/>
          </a:xfrm>
          <a:prstGeom prst="rect">
            <a:avLst/>
          </a:prstGeom>
        </p:spPr>
      </p:pic>
    </p:spTree>
    <p:extLst>
      <p:ext uri="{BB962C8B-B14F-4D97-AF65-F5344CB8AC3E}">
        <p14:creationId xmlns:p14="http://schemas.microsoft.com/office/powerpoint/2010/main" val="4034320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so </a:t>
            </a:r>
            <a:r>
              <a:rPr lang="en-US" dirty="0" err="1">
                <a:solidFill>
                  <a:srgbClr val="FFFF00"/>
                </a:solidFill>
              </a:rPr>
              <a:t>sánh</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318147" y="1805628"/>
            <a:ext cx="3209130" cy="2246769"/>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chemeClr val="bg1"/>
                </a:solidFill>
              </a:rPr>
              <a:t>==: Bằng</a:t>
            </a:r>
          </a:p>
          <a:p>
            <a:pPr marL="285750" indent="-285750" algn="just">
              <a:buFont typeface="Arial" panose="020B0604020202020204" pitchFamily="34" charset="0"/>
              <a:buChar char="•"/>
            </a:pPr>
            <a:r>
              <a:rPr lang="vi-VN" dirty="0">
                <a:solidFill>
                  <a:schemeClr val="bg1"/>
                </a:solidFill>
              </a:rPr>
              <a:t>===: Bằng và cùng kiểu</a:t>
            </a:r>
          </a:p>
          <a:p>
            <a:pPr marL="285750" indent="-285750" algn="just">
              <a:buFont typeface="Arial" panose="020B0604020202020204" pitchFamily="34" charset="0"/>
              <a:buChar char="•"/>
            </a:pPr>
            <a:r>
              <a:rPr lang="vi-VN" dirty="0">
                <a:solidFill>
                  <a:schemeClr val="bg1"/>
                </a:solidFill>
              </a:rPr>
              <a:t>!=: Khác</a:t>
            </a:r>
          </a:p>
          <a:p>
            <a:pPr marL="285750" indent="-285750" algn="just">
              <a:buFont typeface="Arial" panose="020B0604020202020204" pitchFamily="34" charset="0"/>
              <a:buChar char="•"/>
            </a:pPr>
            <a:r>
              <a:rPr lang="vi-VN" dirty="0">
                <a:solidFill>
                  <a:schemeClr val="bg1"/>
                </a:solidFill>
              </a:rPr>
              <a:t>!==: Khác hoặc khác kiểu</a:t>
            </a:r>
          </a:p>
          <a:p>
            <a:pPr marL="285750" indent="-285750" algn="just">
              <a:buFont typeface="Arial" panose="020B0604020202020204" pitchFamily="34" charset="0"/>
              <a:buChar char="•"/>
            </a:pPr>
            <a:r>
              <a:rPr lang="vi-VN" dirty="0">
                <a:solidFill>
                  <a:schemeClr val="bg1"/>
                </a:solidFill>
              </a:rPr>
              <a:t>&lt;: Nhỏ hơn</a:t>
            </a:r>
          </a:p>
          <a:p>
            <a:pPr marL="285750" indent="-285750" algn="just">
              <a:buFont typeface="Arial" panose="020B0604020202020204" pitchFamily="34" charset="0"/>
              <a:buChar char="•"/>
            </a:pPr>
            <a:r>
              <a:rPr lang="vi-VN" dirty="0">
                <a:solidFill>
                  <a:schemeClr val="bg1"/>
                </a:solidFill>
              </a:rPr>
              <a:t>&gt;: Lớn hơn</a:t>
            </a:r>
          </a:p>
          <a:p>
            <a:pPr marL="285750" indent="-285750" algn="just">
              <a:buFont typeface="Arial" panose="020B0604020202020204" pitchFamily="34" charset="0"/>
              <a:buChar char="•"/>
            </a:pPr>
            <a:r>
              <a:rPr lang="vi-VN" dirty="0">
                <a:solidFill>
                  <a:schemeClr val="bg1"/>
                </a:solidFill>
              </a:rPr>
              <a:t>&lt;=: Nhỏ hơn hoặc bằng</a:t>
            </a:r>
          </a:p>
          <a:p>
            <a:pPr marL="285750" indent="-285750" algn="just">
              <a:buFont typeface="Arial" panose="020B0604020202020204" pitchFamily="34" charset="0"/>
              <a:buChar char="•"/>
            </a:pPr>
            <a:r>
              <a:rPr lang="vi-VN" dirty="0">
                <a:solidFill>
                  <a:schemeClr val="bg1"/>
                </a:solidFill>
              </a:rPr>
              <a:t>&gt;=: Lớn hơn hoặc bằng</a:t>
            </a:r>
          </a:p>
          <a:p>
            <a:pPr marL="285750" indent="-285750" algn="just">
              <a:buFont typeface="Arial" panose="020B0604020202020204" pitchFamily="34" charset="0"/>
              <a:buChar char="•"/>
            </a:pPr>
            <a:r>
              <a:rPr lang="vi-VN" dirty="0">
                <a:solidFill>
                  <a:schemeClr val="bg1"/>
                </a:solidFill>
              </a:rPr>
              <a:t>&lt;=&gt;: So sánh ba chiều (PHP 7 trở lên)</a:t>
            </a: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4616374" y="1805628"/>
            <a:ext cx="3248478" cy="2829320"/>
          </a:xfrm>
          <a:prstGeom prst="rect">
            <a:avLst/>
          </a:prstGeom>
        </p:spPr>
      </p:pic>
    </p:spTree>
    <p:extLst>
      <p:ext uri="{BB962C8B-B14F-4D97-AF65-F5344CB8AC3E}">
        <p14:creationId xmlns:p14="http://schemas.microsoft.com/office/powerpoint/2010/main" val="3447711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logic</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318147" y="1805628"/>
            <a:ext cx="3209130"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chemeClr val="bg1"/>
                </a:solidFill>
              </a:rPr>
              <a:t>&amp;&amp; hoặc and: Và</a:t>
            </a:r>
          </a:p>
          <a:p>
            <a:pPr marL="285750" indent="-285750" algn="just">
              <a:buFont typeface="Arial" panose="020B0604020202020204" pitchFamily="34" charset="0"/>
              <a:buChar char="•"/>
            </a:pPr>
            <a:r>
              <a:rPr lang="vi-VN" dirty="0">
                <a:solidFill>
                  <a:schemeClr val="bg1"/>
                </a:solidFill>
              </a:rPr>
              <a:t>|| hoặc or: Hoặc</a:t>
            </a:r>
          </a:p>
          <a:p>
            <a:pPr marL="285750" indent="-285750" algn="just">
              <a:buFont typeface="Arial" panose="020B0604020202020204" pitchFamily="34" charset="0"/>
              <a:buChar char="•"/>
            </a:pPr>
            <a:r>
              <a:rPr lang="vi-VN" dirty="0">
                <a:solidFill>
                  <a:schemeClr val="bg1"/>
                </a:solidFill>
              </a:rPr>
              <a:t>!: Phủ định</a:t>
            </a:r>
          </a:p>
          <a:p>
            <a:pPr marL="285750" indent="-285750" algn="just">
              <a:buFont typeface="Arial" panose="020B0604020202020204" pitchFamily="34" charset="0"/>
              <a:buChar char="•"/>
            </a:pPr>
            <a:r>
              <a:rPr lang="vi-VN" dirty="0">
                <a:solidFill>
                  <a:schemeClr val="bg1"/>
                </a:solidFill>
              </a:rPr>
              <a:t>xor: Hoặc độc quyền</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4231196" y="1757219"/>
            <a:ext cx="3324689" cy="1562318"/>
          </a:xfrm>
          <a:prstGeom prst="rect">
            <a:avLst/>
          </a:prstGeom>
        </p:spPr>
      </p:pic>
    </p:spTree>
    <p:extLst>
      <p:ext uri="{BB962C8B-B14F-4D97-AF65-F5344CB8AC3E}">
        <p14:creationId xmlns:p14="http://schemas.microsoft.com/office/powerpoint/2010/main" val="1917037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4638744" y="1733549"/>
            <a:ext cx="3852600" cy="60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13" name="Google Shape;413;p43"/>
          <p:cNvSpPr txBox="1">
            <a:spLocks noGrp="1"/>
          </p:cNvSpPr>
          <p:nvPr>
            <p:ph type="subTitle" idx="1"/>
          </p:nvPr>
        </p:nvSpPr>
        <p:spPr>
          <a:xfrm>
            <a:off x="4638744" y="2576674"/>
            <a:ext cx="3852600" cy="1544100"/>
          </a:xfrm>
          <a:prstGeom prst="rect">
            <a:avLst/>
          </a:prstGeom>
        </p:spPr>
        <p:txBody>
          <a:bodyPr spcFirstLastPara="1" wrap="square" lIns="91425" tIns="91425" rIns="91425" bIns="91425" anchor="ctr" anchorCtr="0">
            <a:noAutofit/>
          </a:bodyPr>
          <a:lstStyle/>
          <a:p>
            <a:pPr marL="0" lvl="0" indent="0" algn="just"/>
            <a:r>
              <a:rPr lang="en" dirty="0" smtClean="0"/>
              <a:t>Bài thuyết trình này nhằm tiềm hiểu về kiến thức nền tảng của ngôn ngữ lập trình PHP cũng như giới thiệu về </a:t>
            </a:r>
            <a:r>
              <a:rPr lang="en-US" dirty="0"/>
              <a:t>framework </a:t>
            </a:r>
            <a:r>
              <a:rPr lang="en-US" dirty="0" smtClean="0"/>
              <a:t>PHP </a:t>
            </a:r>
            <a:r>
              <a:rPr lang="en-US" dirty="0" err="1" smtClean="0"/>
              <a:t>đặc</a:t>
            </a:r>
            <a:r>
              <a:rPr lang="en-US" dirty="0" smtClean="0"/>
              <a:t> </a:t>
            </a:r>
            <a:r>
              <a:rPr lang="en-US" dirty="0" err="1" smtClean="0"/>
              <a:t>biệt</a:t>
            </a:r>
            <a:r>
              <a:rPr lang="en-US" dirty="0" smtClean="0"/>
              <a:t> </a:t>
            </a:r>
            <a:r>
              <a:rPr lang="en-US" dirty="0" err="1" smtClean="0"/>
              <a:t>là</a:t>
            </a:r>
            <a:r>
              <a:rPr lang="en-US" dirty="0" smtClean="0"/>
              <a:t> </a:t>
            </a:r>
            <a:r>
              <a:rPr lang="en-US" dirty="0" err="1" smtClean="0"/>
              <a:t>Laravel</a:t>
            </a:r>
            <a:r>
              <a:rPr lang="en-US" dirty="0" smtClean="0"/>
              <a:t>. </a:t>
            </a:r>
            <a:r>
              <a:rPr lang="en-US" dirty="0" err="1" smtClean="0"/>
              <a:t>Từ</a:t>
            </a:r>
            <a:r>
              <a:rPr lang="en-US" dirty="0" smtClean="0"/>
              <a:t> </a:t>
            </a:r>
            <a:r>
              <a:rPr lang="en-US" dirty="0" err="1" smtClean="0"/>
              <a:t>những</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nền</a:t>
            </a:r>
            <a:r>
              <a:rPr lang="en-US" dirty="0" smtClean="0"/>
              <a:t> </a:t>
            </a:r>
            <a:r>
              <a:rPr lang="en-US" dirty="0" err="1" smtClean="0"/>
              <a:t>tảng</a:t>
            </a:r>
            <a:r>
              <a:rPr lang="en-US" dirty="0" smtClean="0"/>
              <a:t> </a:t>
            </a:r>
            <a:r>
              <a:rPr lang="en-US" dirty="0" err="1" smtClean="0"/>
              <a:t>đó</a:t>
            </a:r>
            <a:r>
              <a:rPr lang="en-US" dirty="0" smtClean="0"/>
              <a:t> </a:t>
            </a:r>
            <a:r>
              <a:rPr lang="en-US" dirty="0" err="1" smtClean="0"/>
              <a:t>đưa</a:t>
            </a:r>
            <a:r>
              <a:rPr lang="en-US" dirty="0" smtClean="0"/>
              <a:t> </a:t>
            </a:r>
            <a:r>
              <a:rPr lang="en-US" dirty="0" err="1" smtClean="0"/>
              <a:t>ra</a:t>
            </a:r>
            <a:r>
              <a:rPr lang="en-US" dirty="0" smtClean="0"/>
              <a:t> </a:t>
            </a:r>
            <a:r>
              <a:rPr lang="en-US" dirty="0" err="1" smtClean="0"/>
              <a:t>các</a:t>
            </a:r>
            <a:r>
              <a:rPr lang="en-US" dirty="0" smtClean="0"/>
              <a:t> </a:t>
            </a: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chúng</a:t>
            </a:r>
            <a:endParaRPr dirty="0"/>
          </a:p>
        </p:txBody>
      </p:sp>
      <p:pic>
        <p:nvPicPr>
          <p:cNvPr id="414" name="Google Shape;414;p43"/>
          <p:cNvPicPr preferRelativeResize="0"/>
          <p:nvPr/>
        </p:nvPicPr>
        <p:blipFill rotWithShape="1">
          <a:blip r:embed="rId3">
            <a:alphaModFix/>
          </a:blip>
          <a:srcRect t="2217" b="2207"/>
          <a:stretch/>
        </p:blipFill>
        <p:spPr>
          <a:xfrm>
            <a:off x="717749" y="737852"/>
            <a:ext cx="3597625" cy="2292875"/>
          </a:xfrm>
          <a:prstGeom prst="rect">
            <a:avLst/>
          </a:prstGeom>
          <a:noFill/>
          <a:ln w="19050" cap="flat" cmpd="sng">
            <a:solidFill>
              <a:schemeClr val="lt2"/>
            </a:solidFill>
            <a:prstDash val="solid"/>
            <a:round/>
            <a:headEnd type="none" w="sm" len="sm"/>
            <a:tailEnd type="none" w="sm" len="sm"/>
          </a:ln>
        </p:spPr>
      </p:pic>
      <p:sp>
        <p:nvSpPr>
          <p:cNvPr id="415" name="Google Shape;415;p43"/>
          <p:cNvSpPr/>
          <p:nvPr/>
        </p:nvSpPr>
        <p:spPr>
          <a:xfrm>
            <a:off x="4716472" y="2463561"/>
            <a:ext cx="37749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43"/>
          <p:cNvGrpSpPr/>
          <p:nvPr/>
        </p:nvGrpSpPr>
        <p:grpSpPr>
          <a:xfrm rot="-5400000">
            <a:off x="7514733" y="128390"/>
            <a:ext cx="302065" cy="1520982"/>
            <a:chOff x="-108754" y="2690919"/>
            <a:chExt cx="302065" cy="1520982"/>
          </a:xfrm>
        </p:grpSpPr>
        <p:sp>
          <p:nvSpPr>
            <p:cNvPr id="417" name="Google Shape;417;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3"/>
          <p:cNvGrpSpPr/>
          <p:nvPr/>
        </p:nvGrpSpPr>
        <p:grpSpPr>
          <a:xfrm rot="5400000">
            <a:off x="7889325" y="510764"/>
            <a:ext cx="98902" cy="553090"/>
            <a:chOff x="4898850" y="4820550"/>
            <a:chExt cx="98902" cy="553090"/>
          </a:xfrm>
        </p:grpSpPr>
        <p:sp>
          <p:nvSpPr>
            <p:cNvPr id="423" name="Google Shape;423;p4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942100" y="4917862"/>
              <a:ext cx="31" cy="358465"/>
            </a:xfrm>
            <a:custGeom>
              <a:avLst/>
              <a:gdLst/>
              <a:ahLst/>
              <a:cxnLst/>
              <a:rect l="l" t="t" r="r" b="b"/>
              <a:pathLst>
                <a:path w="1" h="11504" fill="none" extrusionOk="0">
                  <a:moveTo>
                    <a:pt x="0" y="11503"/>
                  </a:move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43"/>
          <p:cNvGrpSpPr/>
          <p:nvPr/>
        </p:nvGrpSpPr>
        <p:grpSpPr>
          <a:xfrm rot="-5400000">
            <a:off x="693908" y="3511315"/>
            <a:ext cx="302065" cy="1520982"/>
            <a:chOff x="-108754" y="2690919"/>
            <a:chExt cx="302065" cy="1520982"/>
          </a:xfrm>
        </p:grpSpPr>
        <p:sp>
          <p:nvSpPr>
            <p:cNvPr id="429" name="Google Shape;429;p4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3806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smtClean="0">
                <a:solidFill>
                  <a:srgbClr val="FFFF00"/>
                </a:solidFill>
              </a:rPr>
              <a:t>tăng</a:t>
            </a:r>
            <a:r>
              <a:rPr lang="en-US" dirty="0" smtClean="0">
                <a:solidFill>
                  <a:srgbClr val="FFFF00"/>
                </a:solidFill>
              </a:rPr>
              <a:t>/</a:t>
            </a:r>
            <a:r>
              <a:rPr lang="en-US" dirty="0" err="1" smtClean="0">
                <a:solidFill>
                  <a:srgbClr val="FFFF00"/>
                </a:solidFill>
              </a:rPr>
              <a:t>giảm</a:t>
            </a:r>
            <a:r>
              <a:rPr lang="en-US" dirty="0" smtClean="0">
                <a:solidFill>
                  <a:srgbClr val="FFFF00"/>
                </a:solidFill>
              </a:rPr>
              <a:t> </a:t>
            </a:r>
            <a:r>
              <a:rPr lang="en-US" dirty="0" err="1" smtClean="0">
                <a:solidFill>
                  <a:srgbClr val="FFFF00"/>
                </a:solidFill>
              </a:rPr>
              <a:t>và</a:t>
            </a:r>
            <a:r>
              <a:rPr lang="en-US" dirty="0">
                <a:solidFill>
                  <a:srgbClr val="FFFF00"/>
                </a:solidFill>
              </a:rPr>
              <a:t>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a:solidFill>
                  <a:srgbClr val="FFFF00"/>
                </a:solidFill>
              </a:rPr>
              <a:t>chuỗi</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318147" y="1805628"/>
            <a:ext cx="3209130"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smtClean="0">
                <a:solidFill>
                  <a:srgbClr val="FFFF00"/>
                </a:solidFill>
              </a:rPr>
              <a:t>tăng</a:t>
            </a:r>
            <a:r>
              <a:rPr lang="en-US" dirty="0" smtClean="0">
                <a:solidFill>
                  <a:srgbClr val="FFFF00"/>
                </a:solidFill>
              </a:rPr>
              <a:t>/</a:t>
            </a:r>
            <a:r>
              <a:rPr lang="en-US" dirty="0" err="1" smtClean="0">
                <a:solidFill>
                  <a:srgbClr val="FFFF00"/>
                </a:solidFill>
              </a:rPr>
              <a:t>giảm</a:t>
            </a:r>
            <a:endParaRPr lang="en-US" dirty="0" smtClean="0">
              <a:solidFill>
                <a:srgbClr val="FFFF00"/>
              </a:solidFill>
            </a:endParaRPr>
          </a:p>
          <a:p>
            <a:pPr marL="285750" indent="-285750" algn="just">
              <a:buFont typeface="Arial" panose="020B0604020202020204" pitchFamily="34" charset="0"/>
              <a:buChar char="•"/>
            </a:pPr>
            <a:r>
              <a:rPr lang="vi-VN" dirty="0">
                <a:solidFill>
                  <a:schemeClr val="bg1"/>
                </a:solidFill>
              </a:rPr>
              <a:t>++: Tăng một đơn vị</a:t>
            </a:r>
          </a:p>
          <a:p>
            <a:pPr marL="285750" indent="-285750" algn="just">
              <a:buFont typeface="Arial" panose="020B0604020202020204" pitchFamily="34" charset="0"/>
              <a:buChar char="•"/>
            </a:pPr>
            <a:r>
              <a:rPr lang="vi-VN" dirty="0">
                <a:solidFill>
                  <a:schemeClr val="bg1"/>
                </a:solidFill>
              </a:rPr>
              <a:t>--: Giảm một đơn </a:t>
            </a:r>
            <a:r>
              <a:rPr lang="vi-VN" dirty="0" smtClean="0">
                <a:solidFill>
                  <a:schemeClr val="bg1"/>
                </a:solidFill>
              </a:rPr>
              <a:t>vị</a:t>
            </a:r>
            <a:endParaRPr lang="en-US" dirty="0" smtClean="0">
              <a:solidFill>
                <a:schemeClr val="bg1"/>
              </a:solidFill>
            </a:endParaRPr>
          </a:p>
        </p:txBody>
      </p:sp>
      <p:pic>
        <p:nvPicPr>
          <p:cNvPr id="3" name="Picture 2"/>
          <p:cNvPicPr>
            <a:picLocks noChangeAspect="1"/>
          </p:cNvPicPr>
          <p:nvPr/>
        </p:nvPicPr>
        <p:blipFill>
          <a:blip r:embed="rId3"/>
          <a:stretch>
            <a:fillRect/>
          </a:stretch>
        </p:blipFill>
        <p:spPr>
          <a:xfrm>
            <a:off x="238054" y="2641400"/>
            <a:ext cx="4153480" cy="2210108"/>
          </a:xfrm>
          <a:prstGeom prst="rect">
            <a:avLst/>
          </a:prstGeom>
        </p:spPr>
      </p:pic>
      <p:sp>
        <p:nvSpPr>
          <p:cNvPr id="9" name="TextBox 8"/>
          <p:cNvSpPr txBox="1"/>
          <p:nvPr/>
        </p:nvSpPr>
        <p:spPr>
          <a:xfrm>
            <a:off x="4929082" y="1805628"/>
            <a:ext cx="3209130"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Toán</a:t>
            </a:r>
            <a:r>
              <a:rPr lang="en-US" dirty="0" smtClean="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chuỗi</a:t>
            </a:r>
            <a:endParaRPr lang="en-US" dirty="0" smtClean="0">
              <a:solidFill>
                <a:srgbClr val="FFFF00"/>
              </a:solidFill>
            </a:endParaRPr>
          </a:p>
          <a:p>
            <a:pPr marL="285750" indent="-285750" algn="just">
              <a:buFont typeface="Arial" panose="020B0604020202020204" pitchFamily="34" charset="0"/>
              <a:buChar char="•"/>
            </a:pPr>
            <a:r>
              <a:rPr lang="vi-VN" dirty="0" smtClean="0">
                <a:solidFill>
                  <a:schemeClr val="bg1"/>
                </a:solidFill>
              </a:rPr>
              <a:t>.: Nối chuỗi</a:t>
            </a:r>
          </a:p>
          <a:p>
            <a:pPr marL="285750" indent="-285750" algn="just">
              <a:buFont typeface="Arial" panose="020B0604020202020204" pitchFamily="34" charset="0"/>
              <a:buChar char="•"/>
            </a:pPr>
            <a:r>
              <a:rPr lang="vi-VN" dirty="0" smtClean="0">
                <a:solidFill>
                  <a:schemeClr val="bg1"/>
                </a:solidFill>
              </a:rPr>
              <a:t>.=: Nối và gán chuỗi</a:t>
            </a:r>
            <a:endParaRPr lang="en-US" dirty="0" smtClean="0">
              <a:solidFill>
                <a:schemeClr val="bg1"/>
              </a:solidFill>
            </a:endParaRPr>
          </a:p>
        </p:txBody>
      </p:sp>
      <p:pic>
        <p:nvPicPr>
          <p:cNvPr id="5" name="Picture 4"/>
          <p:cNvPicPr>
            <a:picLocks noChangeAspect="1"/>
          </p:cNvPicPr>
          <p:nvPr/>
        </p:nvPicPr>
        <p:blipFill>
          <a:blip r:embed="rId4"/>
          <a:stretch>
            <a:fillRect/>
          </a:stretch>
        </p:blipFill>
        <p:spPr>
          <a:xfrm>
            <a:off x="5087165" y="2922426"/>
            <a:ext cx="3810532" cy="1648055"/>
          </a:xfrm>
          <a:prstGeom prst="rect">
            <a:avLst/>
          </a:prstGeom>
        </p:spPr>
      </p:pic>
    </p:spTree>
    <p:extLst>
      <p:ext uri="{BB962C8B-B14F-4D97-AF65-F5344CB8AC3E}">
        <p14:creationId xmlns:p14="http://schemas.microsoft.com/office/powerpoint/2010/main" val="11518723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08682" y="662498"/>
            <a:ext cx="2964690" cy="307777"/>
          </a:xfrm>
          <a:prstGeom prst="rect">
            <a:avLst/>
          </a:prstGeom>
          <a:noFill/>
        </p:spPr>
        <p:txBody>
          <a:bodyPr wrap="square" rtlCol="0">
            <a:spAutoFit/>
          </a:bodyPr>
          <a:lstStyle/>
          <a:p>
            <a:r>
              <a:rPr lang="en-US" dirty="0" err="1">
                <a:solidFill>
                  <a:srgbClr val="FFFF00"/>
                </a:solidFill>
              </a:rPr>
              <a:t>Tham</a:t>
            </a:r>
            <a:r>
              <a:rPr lang="en-US" dirty="0">
                <a:solidFill>
                  <a:srgbClr val="FFFF00"/>
                </a:solidFill>
              </a:rPr>
              <a:t> </a:t>
            </a:r>
            <a:r>
              <a:rPr lang="en-US" dirty="0" err="1">
                <a:solidFill>
                  <a:srgbClr val="FFFF00"/>
                </a:solidFill>
              </a:rPr>
              <a:t>chiếu</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8" name="TextBox 7"/>
          <p:cNvSpPr txBox="1"/>
          <p:nvPr/>
        </p:nvSpPr>
        <p:spPr>
          <a:xfrm>
            <a:off x="238054" y="1054923"/>
            <a:ext cx="8905946"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Trong PHP, tham chiếu cho phép tạo một biến mà tham chiếu tới nội dung của một biến khác, thay vì sao chép giá trị. Điều này có nghĩa là thay đổi giá trị của một biến sẽ ảnh hưởng đến giá trị của biến khác được tham chiếu </a:t>
            </a:r>
            <a:r>
              <a:rPr lang="vi-VN" dirty="0" smtClean="0">
                <a:solidFill>
                  <a:srgbClr val="FFFF00"/>
                </a:solidFill>
              </a:rPr>
              <a:t>tớ</a:t>
            </a:r>
            <a:r>
              <a:rPr lang="en-US" dirty="0" smtClean="0">
                <a:solidFill>
                  <a:srgbClr val="FFFF00"/>
                </a:solidFill>
              </a:rPr>
              <a:t>I. </a:t>
            </a:r>
            <a:r>
              <a:rPr lang="vi-VN" dirty="0">
                <a:solidFill>
                  <a:srgbClr val="FFFF00"/>
                </a:solidFill>
              </a:rPr>
              <a:t>Sử dụng Tham chiếu: có thể sử dụng toán tử &amp; để tạo tham chiếu. Dưới đây là một số ví dụ cụ thể để minh họa cách sử dụng tham chiếu trong PHP:</a:t>
            </a:r>
            <a:endParaRPr lang="en-US" dirty="0">
              <a:solidFill>
                <a:srgbClr val="FFFF00"/>
              </a:solidFill>
            </a:endParaRPr>
          </a:p>
        </p:txBody>
      </p:sp>
      <p:sp>
        <p:nvSpPr>
          <p:cNvPr id="10" name="TextBox 9"/>
          <p:cNvSpPr txBox="1"/>
          <p:nvPr/>
        </p:nvSpPr>
        <p:spPr>
          <a:xfrm>
            <a:off x="238054" y="2093678"/>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Tham</a:t>
            </a:r>
            <a:r>
              <a:rPr lang="en-US" dirty="0">
                <a:solidFill>
                  <a:srgbClr val="FFFF00"/>
                </a:solidFill>
              </a:rPr>
              <a:t> </a:t>
            </a:r>
            <a:r>
              <a:rPr lang="en-US" dirty="0" err="1">
                <a:solidFill>
                  <a:srgbClr val="FFFF00"/>
                </a:solidFill>
              </a:rPr>
              <a:t>chiếu</a:t>
            </a:r>
            <a:r>
              <a:rPr lang="en-US" dirty="0">
                <a:solidFill>
                  <a:srgbClr val="FFFF00"/>
                </a:solidFill>
              </a:rPr>
              <a:t> </a:t>
            </a:r>
            <a:r>
              <a:rPr lang="en-US" dirty="0" err="1" smtClean="0">
                <a:solidFill>
                  <a:srgbClr val="FFFF00"/>
                </a:solidFill>
              </a:rPr>
              <a:t>biến</a:t>
            </a:r>
            <a:r>
              <a:rPr lang="en-US" dirty="0">
                <a:solidFill>
                  <a:srgbClr val="FFFF00"/>
                </a:solidFill>
              </a:rPr>
              <a:t> : </a:t>
            </a:r>
            <a:r>
              <a:rPr lang="en-US" dirty="0" err="1">
                <a:solidFill>
                  <a:schemeClr val="bg1"/>
                </a:solidFill>
              </a:rPr>
              <a:t>Khi</a:t>
            </a:r>
            <a:r>
              <a:rPr lang="en-US" dirty="0">
                <a:solidFill>
                  <a:schemeClr val="bg1"/>
                </a:solidFill>
              </a:rPr>
              <a:t> </a:t>
            </a:r>
            <a:r>
              <a:rPr lang="en-US" dirty="0" err="1">
                <a:solidFill>
                  <a:schemeClr val="bg1"/>
                </a:solidFill>
              </a:rPr>
              <a:t>gán</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&amp;, </a:t>
            </a:r>
            <a:r>
              <a:rPr lang="en-US" dirty="0" err="1">
                <a:solidFill>
                  <a:schemeClr val="bg1"/>
                </a:solidFill>
              </a:rPr>
              <a:t>cả</a:t>
            </a:r>
            <a:r>
              <a:rPr lang="en-US" dirty="0">
                <a:solidFill>
                  <a:schemeClr val="bg1"/>
                </a:solidFill>
              </a:rPr>
              <a:t> </a:t>
            </a:r>
            <a:r>
              <a:rPr lang="en-US" dirty="0" err="1">
                <a:solidFill>
                  <a:schemeClr val="bg1"/>
                </a:solidFill>
              </a:rPr>
              <a:t>hai</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sẽ</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chiếu</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cùng</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Nếu</a:t>
            </a:r>
            <a:r>
              <a:rPr lang="en-US" dirty="0">
                <a:solidFill>
                  <a:schemeClr val="bg1"/>
                </a:solidFill>
              </a:rPr>
              <a:t> </a:t>
            </a: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hai</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kia</a:t>
            </a:r>
            <a:r>
              <a:rPr lang="en-US" dirty="0">
                <a:solidFill>
                  <a:schemeClr val="bg1"/>
                </a:solidFill>
              </a:rPr>
              <a:t> </a:t>
            </a:r>
            <a:r>
              <a:rPr lang="en-US" dirty="0" err="1">
                <a:solidFill>
                  <a:schemeClr val="bg1"/>
                </a:solidFill>
              </a:rPr>
              <a:t>cũng</a:t>
            </a:r>
            <a:r>
              <a:rPr lang="en-US" dirty="0">
                <a:solidFill>
                  <a:schemeClr val="bg1"/>
                </a:solidFill>
              </a:rPr>
              <a:t> </a:t>
            </a:r>
            <a:r>
              <a:rPr lang="en-US" dirty="0" err="1">
                <a:solidFill>
                  <a:schemeClr val="bg1"/>
                </a:solidFill>
              </a:rPr>
              <a:t>sẽ</a:t>
            </a:r>
            <a:r>
              <a:rPr lang="en-US" dirty="0">
                <a:solidFill>
                  <a:schemeClr val="bg1"/>
                </a:solidFill>
              </a:rPr>
              <a:t> </a:t>
            </a:r>
            <a:r>
              <a:rPr lang="en-US" dirty="0" err="1">
                <a:solidFill>
                  <a:schemeClr val="bg1"/>
                </a:solidFill>
              </a:rPr>
              <a:t>thay</a:t>
            </a:r>
            <a:r>
              <a:rPr lang="en-US" dirty="0">
                <a:solidFill>
                  <a:schemeClr val="bg1"/>
                </a:solidFill>
              </a:rPr>
              <a:t> </a:t>
            </a:r>
            <a:r>
              <a:rPr lang="en-US" dirty="0" err="1">
                <a:solidFill>
                  <a:schemeClr val="bg1"/>
                </a:solidFill>
              </a:rPr>
              <a:t>đổi</a:t>
            </a:r>
            <a:endParaRPr lang="en-US" dirty="0">
              <a:solidFill>
                <a:schemeClr val="bg1"/>
              </a:solidFill>
            </a:endParaRPr>
          </a:p>
        </p:txBody>
      </p:sp>
      <p:pic>
        <p:nvPicPr>
          <p:cNvPr id="2" name="Picture 1"/>
          <p:cNvPicPr>
            <a:picLocks noChangeAspect="1"/>
          </p:cNvPicPr>
          <p:nvPr/>
        </p:nvPicPr>
        <p:blipFill>
          <a:blip r:embed="rId3"/>
          <a:stretch>
            <a:fillRect/>
          </a:stretch>
        </p:blipFill>
        <p:spPr>
          <a:xfrm>
            <a:off x="1034540" y="2616898"/>
            <a:ext cx="6877958" cy="2295551"/>
          </a:xfrm>
          <a:prstGeom prst="rect">
            <a:avLst/>
          </a:prstGeom>
        </p:spPr>
      </p:pic>
    </p:spTree>
    <p:extLst>
      <p:ext uri="{BB962C8B-B14F-4D97-AF65-F5344CB8AC3E}">
        <p14:creationId xmlns:p14="http://schemas.microsoft.com/office/powerpoint/2010/main" val="3770907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08682" y="662498"/>
            <a:ext cx="2964690" cy="307777"/>
          </a:xfrm>
          <a:prstGeom prst="rect">
            <a:avLst/>
          </a:prstGeom>
          <a:noFill/>
        </p:spPr>
        <p:txBody>
          <a:bodyPr wrap="square" rtlCol="0">
            <a:spAutoFit/>
          </a:bodyPr>
          <a:lstStyle/>
          <a:p>
            <a:r>
              <a:rPr lang="en-US" dirty="0" err="1">
                <a:solidFill>
                  <a:srgbClr val="FFFF00"/>
                </a:solidFill>
              </a:rPr>
              <a:t>Tham</a:t>
            </a:r>
            <a:r>
              <a:rPr lang="en-US" dirty="0">
                <a:solidFill>
                  <a:srgbClr val="FFFF00"/>
                </a:solidFill>
              </a:rPr>
              <a:t> </a:t>
            </a:r>
            <a:r>
              <a:rPr lang="en-US" dirty="0" err="1">
                <a:solidFill>
                  <a:srgbClr val="FFFF00"/>
                </a:solidFill>
              </a:rPr>
              <a:t>chiếu</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0" y="970275"/>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Tham</a:t>
            </a:r>
            <a:r>
              <a:rPr lang="en-US" dirty="0">
                <a:solidFill>
                  <a:srgbClr val="FFFF00"/>
                </a:solidFill>
              </a:rPr>
              <a:t> </a:t>
            </a:r>
            <a:r>
              <a:rPr lang="en-US" dirty="0" err="1">
                <a:solidFill>
                  <a:srgbClr val="FFFF00"/>
                </a:solidFill>
              </a:rPr>
              <a:t>chiếu</a:t>
            </a:r>
            <a:r>
              <a:rPr lang="en-US" dirty="0">
                <a:solidFill>
                  <a:srgbClr val="FFFF00"/>
                </a:solidFill>
              </a:rPr>
              <a:t> </a:t>
            </a:r>
            <a:r>
              <a:rPr lang="en-US" dirty="0" err="1">
                <a:solidFill>
                  <a:srgbClr val="FFFF00"/>
                </a:solidFill>
              </a:rPr>
              <a:t>hàm</a:t>
            </a:r>
            <a:r>
              <a:rPr lang="en-US" dirty="0" smtClean="0">
                <a:solidFill>
                  <a:srgbClr val="FFFF00"/>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truyền</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chiếu</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hàm</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hàm</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đó</a:t>
            </a:r>
            <a:r>
              <a:rPr lang="en-US" dirty="0">
                <a:solidFill>
                  <a:schemeClr val="bg1"/>
                </a:solidFill>
              </a:rPr>
              <a:t>.</a:t>
            </a:r>
          </a:p>
        </p:txBody>
      </p:sp>
      <p:pic>
        <p:nvPicPr>
          <p:cNvPr id="3" name="Picture 2"/>
          <p:cNvPicPr>
            <a:picLocks noChangeAspect="1"/>
          </p:cNvPicPr>
          <p:nvPr/>
        </p:nvPicPr>
        <p:blipFill>
          <a:blip r:embed="rId3"/>
          <a:stretch>
            <a:fillRect/>
          </a:stretch>
        </p:blipFill>
        <p:spPr>
          <a:xfrm>
            <a:off x="971612" y="1325010"/>
            <a:ext cx="6544588" cy="1676634"/>
          </a:xfrm>
          <a:prstGeom prst="rect">
            <a:avLst/>
          </a:prstGeom>
        </p:spPr>
      </p:pic>
      <p:sp>
        <p:nvSpPr>
          <p:cNvPr id="9" name="TextBox 8"/>
          <p:cNvSpPr txBox="1"/>
          <p:nvPr/>
        </p:nvSpPr>
        <p:spPr>
          <a:xfrm>
            <a:off x="-96959" y="3001644"/>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Tham</a:t>
            </a:r>
            <a:r>
              <a:rPr lang="en-US" dirty="0">
                <a:solidFill>
                  <a:srgbClr val="FFFF00"/>
                </a:solidFill>
              </a:rPr>
              <a:t> </a:t>
            </a:r>
            <a:r>
              <a:rPr lang="en-US" dirty="0" err="1">
                <a:solidFill>
                  <a:srgbClr val="FFFF00"/>
                </a:solidFill>
              </a:rPr>
              <a:t>chiếu</a:t>
            </a:r>
            <a:r>
              <a:rPr lang="en-US" dirty="0">
                <a:solidFill>
                  <a:srgbClr val="FFFF00"/>
                </a:solidFill>
              </a:rPr>
              <a:t> </a:t>
            </a:r>
            <a:r>
              <a:rPr lang="en-US" dirty="0" err="1">
                <a:solidFill>
                  <a:srgbClr val="FFFF00"/>
                </a:solidFill>
              </a:rPr>
              <a:t>trả</a:t>
            </a:r>
            <a:r>
              <a:rPr lang="en-US" dirty="0">
                <a:solidFill>
                  <a:srgbClr val="FFFF00"/>
                </a:solidFill>
              </a:rPr>
              <a:t> </a:t>
            </a:r>
            <a:r>
              <a:rPr lang="en-US" dirty="0" err="1">
                <a:solidFill>
                  <a:srgbClr val="FFFF00"/>
                </a:solidFill>
              </a:rPr>
              <a:t>về</a:t>
            </a:r>
            <a:r>
              <a:rPr lang="en-US" dirty="0">
                <a:solidFill>
                  <a:srgbClr val="FFFF00"/>
                </a:solidFill>
              </a:rPr>
              <a:t> </a:t>
            </a:r>
            <a:r>
              <a:rPr lang="en-US" dirty="0" err="1">
                <a:solidFill>
                  <a:srgbClr val="FFFF00"/>
                </a:solidFill>
              </a:rPr>
              <a:t>từ</a:t>
            </a:r>
            <a:r>
              <a:rPr lang="en-US" dirty="0">
                <a:solidFill>
                  <a:srgbClr val="FFFF00"/>
                </a:solidFill>
              </a:rPr>
              <a:t> </a:t>
            </a:r>
            <a:r>
              <a:rPr lang="en-US" dirty="0" err="1">
                <a:solidFill>
                  <a:srgbClr val="FFFF00"/>
                </a:solidFill>
              </a:rPr>
              <a:t>hàm</a:t>
            </a:r>
            <a:r>
              <a:rPr lang="en-US" dirty="0" smtClean="0">
                <a:solidFill>
                  <a:srgbClr val="FFFF00"/>
                </a:solidFill>
              </a:rPr>
              <a:t>: </a:t>
            </a:r>
            <a:r>
              <a:rPr lang="en-US" dirty="0" err="1">
                <a:solidFill>
                  <a:schemeClr val="bg1"/>
                </a:solidFill>
              </a:rPr>
              <a:t>Một</a:t>
            </a:r>
            <a:r>
              <a:rPr lang="en-US" dirty="0">
                <a:solidFill>
                  <a:schemeClr val="bg1"/>
                </a:solidFill>
              </a:rPr>
              <a:t> </a:t>
            </a:r>
            <a:r>
              <a:rPr lang="en-US" dirty="0" err="1">
                <a:solidFill>
                  <a:schemeClr val="bg1"/>
                </a:solidFill>
              </a:rPr>
              <a:t>hàm</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chiếu</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bên</a:t>
            </a:r>
            <a:r>
              <a:rPr lang="en-US" dirty="0">
                <a:solidFill>
                  <a:schemeClr val="bg1"/>
                </a:solidFill>
              </a:rPr>
              <a:t> </a:t>
            </a:r>
            <a:r>
              <a:rPr lang="en-US" dirty="0" err="1">
                <a:solidFill>
                  <a:schemeClr val="bg1"/>
                </a:solidFill>
              </a:rPr>
              <a:t>ngoài</a:t>
            </a:r>
            <a:r>
              <a:rPr lang="en-US" dirty="0">
                <a:solidFill>
                  <a:schemeClr val="bg1"/>
                </a:solidFill>
              </a:rPr>
              <a:t> </a:t>
            </a:r>
            <a:r>
              <a:rPr lang="en-US" dirty="0" err="1">
                <a:solidFill>
                  <a:schemeClr val="bg1"/>
                </a:solidFill>
              </a:rPr>
              <a:t>hàm</a:t>
            </a:r>
            <a:r>
              <a:rPr lang="en-US" dirty="0">
                <a:solidFill>
                  <a:schemeClr val="bg1"/>
                </a:solidFill>
              </a:rPr>
              <a:t> </a:t>
            </a: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bên</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hàm</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552734" y="3596185"/>
            <a:ext cx="8060175" cy="1383542"/>
          </a:xfrm>
          <a:prstGeom prst="rect">
            <a:avLst/>
          </a:prstGeom>
        </p:spPr>
      </p:pic>
    </p:spTree>
    <p:extLst>
      <p:ext uri="{BB962C8B-B14F-4D97-AF65-F5344CB8AC3E}">
        <p14:creationId xmlns:p14="http://schemas.microsoft.com/office/powerpoint/2010/main" val="439043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122475" y="678370"/>
            <a:ext cx="6612667" cy="307777"/>
          </a:xfrm>
          <a:prstGeom prst="rect">
            <a:avLst/>
          </a:prstGeom>
          <a:noFill/>
        </p:spPr>
        <p:txBody>
          <a:bodyPr wrap="square" rtlCol="0">
            <a:spAutoFit/>
          </a:bodyPr>
          <a:lstStyle/>
          <a:p>
            <a:r>
              <a:rPr lang="en-US" dirty="0" err="1" smtClean="0">
                <a:solidFill>
                  <a:srgbClr val="FFFF00"/>
                </a:solidFill>
              </a:rPr>
              <a:t>Các</a:t>
            </a:r>
            <a:r>
              <a:rPr lang="en-US" dirty="0" smtClean="0">
                <a:solidFill>
                  <a:srgbClr val="FFFF00"/>
                </a:solidFill>
              </a:rPr>
              <a:t> </a:t>
            </a:r>
            <a:r>
              <a:rPr lang="en-US" dirty="0" err="1" smtClean="0">
                <a:solidFill>
                  <a:srgbClr val="FFFF00"/>
                </a:solidFill>
              </a:rPr>
              <a:t>loại</a:t>
            </a:r>
            <a:r>
              <a:rPr lang="en-US" dirty="0" smtClean="0">
                <a:solidFill>
                  <a:srgbClr val="FFFF00"/>
                </a:solidFill>
              </a:rPr>
              <a:t> </a:t>
            </a:r>
            <a:r>
              <a:rPr lang="en-US" dirty="0" err="1">
                <a:solidFill>
                  <a:srgbClr val="FFFF00"/>
                </a:solidFill>
              </a:rPr>
              <a:t>toán</a:t>
            </a:r>
            <a:r>
              <a:rPr lang="en-US" dirty="0">
                <a:solidFill>
                  <a:srgbClr val="FFFF00"/>
                </a:solidFill>
              </a:rPr>
              <a:t> </a:t>
            </a:r>
            <a:r>
              <a:rPr lang="en-US" dirty="0" err="1" smtClean="0">
                <a:solidFill>
                  <a:srgbClr val="FFFF00"/>
                </a:solidFill>
              </a:rPr>
              <a:t>tử</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a:solidFill>
                  <a:srgbClr val="FFFF00"/>
                </a:solidFill>
              </a:rPr>
              <a:t>mảng</a:t>
            </a:r>
            <a:endParaRPr lang="en-US" dirty="0">
              <a:solidFill>
                <a:srgbClr val="FFFF00"/>
              </a:solidFill>
            </a:endParaRPr>
          </a:p>
        </p:txBody>
      </p:sp>
      <p:sp>
        <p:nvSpPr>
          <p:cNvPr id="8" name="TextBox 7"/>
          <p:cNvSpPr txBox="1"/>
          <p:nvPr/>
        </p:nvSpPr>
        <p:spPr>
          <a:xfrm>
            <a:off x="238054" y="1054923"/>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Toán tử trong PHP là các ký hiệu đặc biệt được sử dụng để thực hiện các phép toán hoặc thao tác trên các biến và giá trị. Dưới đây là các nhóm toán tử chính trong PHP</a:t>
            </a:r>
            <a:endParaRPr lang="en-US" dirty="0">
              <a:solidFill>
                <a:srgbClr val="FFFF00"/>
              </a:solidFill>
            </a:endParaRPr>
          </a:p>
        </p:txBody>
      </p:sp>
      <p:sp>
        <p:nvSpPr>
          <p:cNvPr id="18" name="TextBox 17"/>
          <p:cNvSpPr txBox="1"/>
          <p:nvPr/>
        </p:nvSpPr>
        <p:spPr>
          <a:xfrm>
            <a:off x="-55624" y="1778931"/>
            <a:ext cx="3499641" cy="1600438"/>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mảng</a:t>
            </a:r>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 </a:t>
            </a:r>
            <a:r>
              <a:rPr lang="en-US" dirty="0" err="1">
                <a:solidFill>
                  <a:schemeClr val="bg1"/>
                </a:solidFill>
              </a:rPr>
              <a:t>Bằng</a:t>
            </a:r>
            <a:r>
              <a:rPr lang="en-US" dirty="0">
                <a:solidFill>
                  <a:schemeClr val="bg1"/>
                </a:solidFill>
              </a:rPr>
              <a:t> (so </a:t>
            </a:r>
            <a:r>
              <a:rPr lang="en-US" dirty="0" err="1">
                <a:solidFill>
                  <a:schemeClr val="bg1"/>
                </a:solidFill>
              </a:rPr>
              <a:t>sánh</a:t>
            </a:r>
            <a:r>
              <a:rPr lang="en-US" dirty="0">
                <a:solidFill>
                  <a:schemeClr val="bg1"/>
                </a:solidFill>
              </a:rPr>
              <a:t> </a:t>
            </a:r>
            <a:r>
              <a:rPr lang="en-US" dirty="0" err="1">
                <a:solidFill>
                  <a:schemeClr val="bg1"/>
                </a:solidFill>
              </a:rPr>
              <a:t>khóa</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a:t>
            </a:r>
          </a:p>
          <a:p>
            <a:pPr marL="285750" indent="-285750" algn="just">
              <a:buFont typeface="Arial" panose="020B0604020202020204" pitchFamily="34" charset="0"/>
              <a:buChar char="•"/>
            </a:pP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cùng</a:t>
            </a:r>
            <a:r>
              <a:rPr lang="en-US" dirty="0">
                <a:solidFill>
                  <a:schemeClr val="bg1"/>
                </a:solidFill>
              </a:rPr>
              <a:t> </a:t>
            </a:r>
            <a:r>
              <a:rPr lang="en-US" dirty="0" err="1">
                <a:solidFill>
                  <a:schemeClr val="bg1"/>
                </a:solidFill>
              </a:rPr>
              <a:t>thứ</a:t>
            </a:r>
            <a:r>
              <a:rPr lang="en-US" dirty="0">
                <a:solidFill>
                  <a:schemeClr val="bg1"/>
                </a:solidFill>
              </a:rPr>
              <a:t> </a:t>
            </a:r>
            <a:r>
              <a:rPr lang="en-US" dirty="0" err="1">
                <a:solidFill>
                  <a:schemeClr val="bg1"/>
                </a:solidFill>
              </a:rPr>
              <a:t>tự</a:t>
            </a:r>
            <a:r>
              <a:rPr lang="en-US" dirty="0">
                <a:solidFill>
                  <a:schemeClr val="bg1"/>
                </a:solidFill>
              </a:rPr>
              <a:t> (so </a:t>
            </a:r>
            <a:r>
              <a:rPr lang="en-US" dirty="0" err="1">
                <a:solidFill>
                  <a:schemeClr val="bg1"/>
                </a:solidFill>
              </a:rPr>
              <a:t>sánh</a:t>
            </a:r>
            <a:r>
              <a:rPr lang="en-US" dirty="0">
                <a:solidFill>
                  <a:schemeClr val="bg1"/>
                </a:solidFill>
              </a:rPr>
              <a:t> </a:t>
            </a:r>
            <a:r>
              <a:rPr lang="en-US" dirty="0" err="1">
                <a:solidFill>
                  <a:schemeClr val="bg1"/>
                </a:solidFill>
              </a:rPr>
              <a:t>khóa</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thứ</a:t>
            </a:r>
            <a:r>
              <a:rPr lang="en-US" dirty="0">
                <a:solidFill>
                  <a:schemeClr val="bg1"/>
                </a:solidFill>
              </a:rPr>
              <a:t> </a:t>
            </a:r>
            <a:r>
              <a:rPr lang="en-US" dirty="0" err="1">
                <a:solidFill>
                  <a:schemeClr val="bg1"/>
                </a:solidFill>
              </a:rPr>
              <a:t>tự</a:t>
            </a:r>
            <a:r>
              <a:rPr lang="en-US" dirty="0">
                <a:solidFill>
                  <a:schemeClr val="bg1"/>
                </a:solidFill>
              </a:rPr>
              <a:t>)</a:t>
            </a:r>
          </a:p>
          <a:p>
            <a:pPr marL="285750" indent="-285750" algn="just">
              <a:buFont typeface="Arial" panose="020B0604020202020204" pitchFamily="34" charset="0"/>
              <a:buChar char="•"/>
            </a:pPr>
            <a:r>
              <a:rPr lang="en-US" dirty="0">
                <a:solidFill>
                  <a:schemeClr val="bg1"/>
                </a:solidFill>
              </a:rPr>
              <a:t>!=: </a:t>
            </a:r>
            <a:r>
              <a:rPr lang="en-US" dirty="0" err="1">
                <a:solidFill>
                  <a:schemeClr val="bg1"/>
                </a:solidFill>
              </a:rPr>
              <a:t>Khác</a:t>
            </a:r>
            <a:r>
              <a:rPr lang="en-US" dirty="0">
                <a:solidFill>
                  <a:schemeClr val="bg1"/>
                </a:solidFill>
              </a:rPr>
              <a:t> (so </a:t>
            </a:r>
            <a:r>
              <a:rPr lang="en-US" dirty="0" err="1">
                <a:solidFill>
                  <a:schemeClr val="bg1"/>
                </a:solidFill>
              </a:rPr>
              <a:t>sánh</a:t>
            </a:r>
            <a:r>
              <a:rPr lang="en-US" dirty="0">
                <a:solidFill>
                  <a:schemeClr val="bg1"/>
                </a:solidFill>
              </a:rPr>
              <a:t> </a:t>
            </a:r>
            <a:r>
              <a:rPr lang="en-US" dirty="0" err="1">
                <a:solidFill>
                  <a:schemeClr val="bg1"/>
                </a:solidFill>
              </a:rPr>
              <a:t>khóa</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a:t>
            </a:r>
          </a:p>
          <a:p>
            <a:pPr marL="285750" indent="-285750" algn="just">
              <a:buFont typeface="Arial" panose="020B0604020202020204" pitchFamily="34" charset="0"/>
              <a:buChar char="•"/>
            </a:pP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hoặc</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thứ</a:t>
            </a:r>
            <a:r>
              <a:rPr lang="en-US" dirty="0">
                <a:solidFill>
                  <a:schemeClr val="bg1"/>
                </a:solidFill>
              </a:rPr>
              <a:t> </a:t>
            </a:r>
            <a:r>
              <a:rPr lang="en-US" dirty="0" err="1">
                <a:solidFill>
                  <a:schemeClr val="bg1"/>
                </a:solidFill>
              </a:rPr>
              <a:t>tự</a:t>
            </a:r>
            <a:r>
              <a:rPr lang="en-US" dirty="0">
                <a:solidFill>
                  <a:schemeClr val="bg1"/>
                </a:solidFill>
              </a:rPr>
              <a:t> (so </a:t>
            </a:r>
            <a:r>
              <a:rPr lang="en-US" dirty="0" err="1">
                <a:solidFill>
                  <a:schemeClr val="bg1"/>
                </a:solidFill>
              </a:rPr>
              <a:t>sánh</a:t>
            </a:r>
            <a:r>
              <a:rPr lang="en-US" dirty="0">
                <a:solidFill>
                  <a:schemeClr val="bg1"/>
                </a:solidFill>
              </a:rPr>
              <a:t> </a:t>
            </a:r>
            <a:r>
              <a:rPr lang="en-US" dirty="0" err="1">
                <a:solidFill>
                  <a:schemeClr val="bg1"/>
                </a:solidFill>
              </a:rPr>
              <a:t>khóa</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thứ</a:t>
            </a:r>
            <a:r>
              <a:rPr lang="en-US" dirty="0">
                <a:solidFill>
                  <a:schemeClr val="bg1"/>
                </a:solidFill>
              </a:rPr>
              <a:t> </a:t>
            </a:r>
            <a:r>
              <a:rPr lang="en-US" dirty="0" err="1">
                <a:solidFill>
                  <a:schemeClr val="bg1"/>
                </a:solidFill>
              </a:rPr>
              <a:t>tự</a:t>
            </a:r>
            <a:r>
              <a:rPr lang="en-US" dirty="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3"/>
          <a:stretch>
            <a:fillRect/>
          </a:stretch>
        </p:blipFill>
        <p:spPr>
          <a:xfrm>
            <a:off x="3527277" y="1646919"/>
            <a:ext cx="5433005" cy="2172003"/>
          </a:xfrm>
          <a:prstGeom prst="rect">
            <a:avLst/>
          </a:prstGeom>
        </p:spPr>
      </p:pic>
    </p:spTree>
    <p:extLst>
      <p:ext uri="{BB962C8B-B14F-4D97-AF65-F5344CB8AC3E}">
        <p14:creationId xmlns:p14="http://schemas.microsoft.com/office/powerpoint/2010/main" val="3456064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4685464" y="2363290"/>
            <a:ext cx="3576611"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458926" y="2149172"/>
            <a:ext cx="3883341" cy="2063957"/>
          </a:xfrm>
          <a:prstGeom prst="rect">
            <a:avLst/>
          </a:prstGeom>
        </p:spPr>
      </p:pic>
      <p:pic>
        <p:nvPicPr>
          <p:cNvPr id="6" name="Picture 5"/>
          <p:cNvPicPr>
            <a:picLocks noChangeAspect="1"/>
          </p:cNvPicPr>
          <p:nvPr/>
        </p:nvPicPr>
        <p:blipFill>
          <a:blip r:embed="rId4"/>
          <a:stretch>
            <a:fillRect/>
          </a:stretch>
        </p:blipFill>
        <p:spPr>
          <a:xfrm>
            <a:off x="4997156" y="2815370"/>
            <a:ext cx="1886213" cy="1124107"/>
          </a:xfrm>
          <a:prstGeom prst="rect">
            <a:avLst/>
          </a:prstGeom>
        </p:spPr>
      </p:pic>
      <p:sp>
        <p:nvSpPr>
          <p:cNvPr id="11" name="TextBox 10"/>
          <p:cNvSpPr txBox="1"/>
          <p:nvPr/>
        </p:nvSpPr>
        <p:spPr>
          <a:xfrm>
            <a:off x="152400" y="1122675"/>
            <a:ext cx="8905946"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rẽ</a:t>
            </a:r>
            <a:r>
              <a:rPr lang="en-US" dirty="0">
                <a:solidFill>
                  <a:srgbClr val="FFFF00"/>
                </a:solidFill>
              </a:rPr>
              <a:t> </a:t>
            </a:r>
            <a:r>
              <a:rPr lang="en-US" dirty="0" err="1">
                <a:solidFill>
                  <a:srgbClr val="FFFF00"/>
                </a:solidFill>
              </a:rPr>
              <a:t>nhánh</a:t>
            </a:r>
            <a:r>
              <a:rPr lang="en-US" dirty="0">
                <a:solidFill>
                  <a:srgbClr val="FFFF00"/>
                </a:solidFill>
              </a:rPr>
              <a:t> if </a:t>
            </a:r>
            <a:r>
              <a:rPr lang="en-US" dirty="0" smtClean="0">
                <a:solidFill>
                  <a:srgbClr val="FFFF00"/>
                </a:solidFill>
              </a:rPr>
              <a:t>: </a:t>
            </a:r>
            <a:r>
              <a:rPr lang="en-US" dirty="0" err="1" smtClean="0">
                <a:solidFill>
                  <a:schemeClr val="bg1"/>
                </a:solidFill>
              </a:rPr>
              <a:t>Câu</a:t>
            </a:r>
            <a:r>
              <a:rPr lang="en-US" dirty="0" smtClean="0">
                <a:solidFill>
                  <a:schemeClr val="bg1"/>
                </a:solidFill>
              </a:rPr>
              <a:t> </a:t>
            </a:r>
            <a:r>
              <a:rPr lang="en-US" dirty="0" err="1">
                <a:solidFill>
                  <a:schemeClr val="bg1"/>
                </a:solidFill>
              </a:rPr>
              <a:t>lệnh</a:t>
            </a:r>
            <a:r>
              <a:rPr lang="en-US" dirty="0">
                <a:solidFill>
                  <a:schemeClr val="bg1"/>
                </a:solidFill>
              </a:rPr>
              <a:t> if </a:t>
            </a:r>
            <a:r>
              <a:rPr lang="en-US" dirty="0" err="1">
                <a:solidFill>
                  <a:schemeClr val="bg1"/>
                </a:solidFill>
              </a:rPr>
              <a:t>kiểm</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hiện</a:t>
            </a:r>
            <a:r>
              <a:rPr lang="en-US" dirty="0">
                <a:solidFill>
                  <a:schemeClr val="bg1"/>
                </a:solidFill>
              </a:rPr>
              <a:t> </a:t>
            </a:r>
            <a:r>
              <a:rPr lang="en-US" dirty="0" err="1">
                <a:solidFill>
                  <a:schemeClr val="bg1"/>
                </a:solidFill>
              </a:rPr>
              <a:t>khối</a:t>
            </a:r>
            <a:r>
              <a:rPr lang="en-US" dirty="0">
                <a:solidFill>
                  <a:schemeClr val="bg1"/>
                </a:solidFill>
              </a:rPr>
              <a:t> </a:t>
            </a:r>
            <a:r>
              <a:rPr lang="en-US" dirty="0" err="1">
                <a:solidFill>
                  <a:schemeClr val="bg1"/>
                </a:solidFill>
              </a:rPr>
              <a:t>mã</a:t>
            </a:r>
            <a:r>
              <a:rPr lang="en-US" dirty="0">
                <a:solidFill>
                  <a:schemeClr val="bg1"/>
                </a:solidFill>
              </a:rPr>
              <a:t> </a:t>
            </a:r>
            <a:r>
              <a:rPr lang="en-US" dirty="0" err="1">
                <a:solidFill>
                  <a:schemeClr val="bg1"/>
                </a:solidFill>
              </a:rPr>
              <a:t>nếu</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 </a:t>
            </a:r>
            <a:r>
              <a:rPr lang="en-US" dirty="0" err="1" smtClean="0">
                <a:solidFill>
                  <a:schemeClr val="bg1"/>
                </a:solidFill>
              </a:rPr>
              <a:t>đúng</a:t>
            </a:r>
            <a:r>
              <a:rPr lang="en-US" dirty="0" smtClean="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biểu</a:t>
            </a:r>
            <a:r>
              <a:rPr lang="en-US" dirty="0">
                <a:solidFill>
                  <a:schemeClr val="bg1"/>
                </a:solidFill>
              </a:rPr>
              <a:t> </a:t>
            </a:r>
            <a:r>
              <a:rPr lang="en-US" dirty="0" err="1">
                <a:solidFill>
                  <a:schemeClr val="bg1"/>
                </a:solidFill>
              </a:rPr>
              <a:t>thức</a:t>
            </a:r>
            <a:r>
              <a:rPr lang="en-US" dirty="0">
                <a:solidFill>
                  <a:schemeClr val="bg1"/>
                </a:solidFill>
              </a:rPr>
              <a:t> logic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đúng</a:t>
            </a:r>
            <a:r>
              <a:rPr lang="en-US" dirty="0">
                <a:solidFill>
                  <a:schemeClr val="bg1"/>
                </a:solidFill>
              </a:rPr>
              <a:t> (TRUE) </a:t>
            </a:r>
            <a:r>
              <a:rPr lang="en-US" dirty="0" err="1">
                <a:solidFill>
                  <a:schemeClr val="bg1"/>
                </a:solidFill>
              </a:rPr>
              <a:t>hoặc</a:t>
            </a:r>
            <a:r>
              <a:rPr lang="en-US" dirty="0">
                <a:solidFill>
                  <a:schemeClr val="bg1"/>
                </a:solidFill>
              </a:rPr>
              <a:t> </a:t>
            </a:r>
            <a:r>
              <a:rPr lang="en-US" dirty="0" err="1">
                <a:solidFill>
                  <a:schemeClr val="bg1"/>
                </a:solidFill>
              </a:rPr>
              <a:t>sai</a:t>
            </a:r>
            <a:r>
              <a:rPr lang="en-US" dirty="0">
                <a:solidFill>
                  <a:schemeClr val="bg1"/>
                </a:solidFill>
              </a:rPr>
              <a:t> (FALSE)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spTree>
    <p:extLst>
      <p:ext uri="{BB962C8B-B14F-4D97-AF65-F5344CB8AC3E}">
        <p14:creationId xmlns:p14="http://schemas.microsoft.com/office/powerpoint/2010/main" val="4054394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4685464" y="2363290"/>
            <a:ext cx="3576611"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1" name="TextBox 10"/>
          <p:cNvSpPr txBox="1"/>
          <p:nvPr/>
        </p:nvSpPr>
        <p:spPr>
          <a:xfrm>
            <a:off x="152400" y="1122675"/>
            <a:ext cx="8905946"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rẽ</a:t>
            </a:r>
            <a:r>
              <a:rPr lang="en-US" dirty="0">
                <a:solidFill>
                  <a:srgbClr val="FFFF00"/>
                </a:solidFill>
              </a:rPr>
              <a:t> </a:t>
            </a:r>
            <a:r>
              <a:rPr lang="en-US" dirty="0" err="1">
                <a:solidFill>
                  <a:srgbClr val="FFFF00"/>
                </a:solidFill>
              </a:rPr>
              <a:t>nhánh</a:t>
            </a:r>
            <a:r>
              <a:rPr lang="en-US" dirty="0">
                <a:solidFill>
                  <a:srgbClr val="FFFF00"/>
                </a:solidFill>
              </a:rPr>
              <a:t> if...else</a:t>
            </a:r>
            <a:r>
              <a:rPr lang="en-US" dirty="0" smtClean="0">
                <a:solidFill>
                  <a:srgbClr val="FFFF00"/>
                </a:solidFill>
              </a:rPr>
              <a:t> : </a:t>
            </a:r>
            <a:r>
              <a:rPr lang="en-US" dirty="0" err="1">
                <a:solidFill>
                  <a:schemeClr val="bg1"/>
                </a:solidFill>
              </a:rPr>
              <a:t>Câu</a:t>
            </a:r>
            <a:r>
              <a:rPr lang="en-US" dirty="0">
                <a:solidFill>
                  <a:schemeClr val="bg1"/>
                </a:solidFill>
              </a:rPr>
              <a:t> </a:t>
            </a:r>
            <a:r>
              <a:rPr lang="en-US" dirty="0" err="1">
                <a:solidFill>
                  <a:schemeClr val="bg1"/>
                </a:solidFill>
              </a:rPr>
              <a:t>lệnh</a:t>
            </a:r>
            <a:r>
              <a:rPr lang="en-US" dirty="0">
                <a:solidFill>
                  <a:schemeClr val="bg1"/>
                </a:solidFill>
              </a:rPr>
              <a:t> if...else </a:t>
            </a:r>
            <a:r>
              <a:rPr lang="en-US" dirty="0" err="1">
                <a:solidFill>
                  <a:schemeClr val="bg1"/>
                </a:solidFill>
              </a:rPr>
              <a:t>kiểm</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hiện</a:t>
            </a:r>
            <a:r>
              <a:rPr lang="en-US" dirty="0">
                <a:solidFill>
                  <a:schemeClr val="bg1"/>
                </a:solidFill>
              </a:rPr>
              <a:t> </a:t>
            </a:r>
            <a:r>
              <a:rPr lang="en-US" dirty="0" err="1">
                <a:solidFill>
                  <a:schemeClr val="bg1"/>
                </a:solidFill>
              </a:rPr>
              <a:t>khối</a:t>
            </a:r>
            <a:r>
              <a:rPr lang="en-US" dirty="0">
                <a:solidFill>
                  <a:schemeClr val="bg1"/>
                </a:solidFill>
              </a:rPr>
              <a:t> </a:t>
            </a:r>
            <a:r>
              <a:rPr lang="en-US" dirty="0" err="1">
                <a:solidFill>
                  <a:schemeClr val="bg1"/>
                </a:solidFill>
              </a:rPr>
              <a:t>mã</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nếu</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 </a:t>
            </a:r>
            <a:r>
              <a:rPr lang="en-US" dirty="0" err="1">
                <a:solidFill>
                  <a:schemeClr val="bg1"/>
                </a:solidFill>
              </a:rPr>
              <a:t>sai</a:t>
            </a:r>
            <a:r>
              <a:rPr lang="en-US" dirty="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5" name="Picture 4"/>
          <p:cNvPicPr>
            <a:picLocks noChangeAspect="1"/>
          </p:cNvPicPr>
          <p:nvPr/>
        </p:nvPicPr>
        <p:blipFill>
          <a:blip r:embed="rId3"/>
          <a:stretch>
            <a:fillRect/>
          </a:stretch>
        </p:blipFill>
        <p:spPr>
          <a:xfrm>
            <a:off x="533957" y="2013739"/>
            <a:ext cx="2221117" cy="2395957"/>
          </a:xfrm>
          <a:prstGeom prst="rect">
            <a:avLst/>
          </a:prstGeom>
        </p:spPr>
      </p:pic>
      <p:pic>
        <p:nvPicPr>
          <p:cNvPr id="7" name="Picture 6"/>
          <p:cNvPicPr>
            <a:picLocks noChangeAspect="1"/>
          </p:cNvPicPr>
          <p:nvPr/>
        </p:nvPicPr>
        <p:blipFill>
          <a:blip r:embed="rId4"/>
          <a:stretch>
            <a:fillRect/>
          </a:stretch>
        </p:blipFill>
        <p:spPr>
          <a:xfrm>
            <a:off x="4969669" y="2792699"/>
            <a:ext cx="2248214" cy="1533739"/>
          </a:xfrm>
          <a:prstGeom prst="rect">
            <a:avLst/>
          </a:prstGeom>
        </p:spPr>
      </p:pic>
    </p:spTree>
    <p:extLst>
      <p:ext uri="{BB962C8B-B14F-4D97-AF65-F5344CB8AC3E}">
        <p14:creationId xmlns:p14="http://schemas.microsoft.com/office/powerpoint/2010/main" val="2798208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4485230" y="1862171"/>
            <a:ext cx="3576611"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1" name="TextBox 10"/>
          <p:cNvSpPr txBox="1"/>
          <p:nvPr/>
        </p:nvSpPr>
        <p:spPr>
          <a:xfrm>
            <a:off x="152400" y="1122675"/>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rẽ</a:t>
            </a:r>
            <a:r>
              <a:rPr lang="en-US" dirty="0">
                <a:solidFill>
                  <a:srgbClr val="FFFF00"/>
                </a:solidFill>
              </a:rPr>
              <a:t> </a:t>
            </a:r>
            <a:r>
              <a:rPr lang="en-US" dirty="0" err="1">
                <a:solidFill>
                  <a:srgbClr val="FFFF00"/>
                </a:solidFill>
              </a:rPr>
              <a:t>nhánh</a:t>
            </a:r>
            <a:r>
              <a:rPr lang="en-US" dirty="0">
                <a:solidFill>
                  <a:srgbClr val="FFFF00"/>
                </a:solidFill>
              </a:rPr>
              <a:t> if … </a:t>
            </a:r>
            <a:r>
              <a:rPr lang="en-US" dirty="0" err="1">
                <a:solidFill>
                  <a:srgbClr val="FFFF00"/>
                </a:solidFill>
              </a:rPr>
              <a:t>elseif</a:t>
            </a:r>
            <a:r>
              <a:rPr lang="en-US" dirty="0">
                <a:solidFill>
                  <a:srgbClr val="FFFF00"/>
                </a:solidFill>
              </a:rPr>
              <a:t> … else</a:t>
            </a:r>
            <a:r>
              <a:rPr lang="en-US" dirty="0" smtClean="0">
                <a:solidFill>
                  <a:srgbClr val="FFFF00"/>
                </a:solidFill>
              </a:rPr>
              <a:t>: </a:t>
            </a:r>
            <a:r>
              <a:rPr lang="en-US" dirty="0" err="1">
                <a:solidFill>
                  <a:schemeClr val="bg1"/>
                </a:solidFill>
              </a:rPr>
              <a:t>Câu</a:t>
            </a:r>
            <a:r>
              <a:rPr lang="en-US" dirty="0">
                <a:solidFill>
                  <a:schemeClr val="bg1"/>
                </a:solidFill>
              </a:rPr>
              <a:t> </a:t>
            </a:r>
            <a:r>
              <a:rPr lang="en-US" dirty="0" err="1">
                <a:solidFill>
                  <a:schemeClr val="bg1"/>
                </a:solidFill>
              </a:rPr>
              <a:t>lệnh</a:t>
            </a:r>
            <a:r>
              <a:rPr lang="en-US" dirty="0">
                <a:solidFill>
                  <a:schemeClr val="bg1"/>
                </a:solidFill>
              </a:rPr>
              <a:t> if...</a:t>
            </a:r>
            <a:r>
              <a:rPr lang="en-US" dirty="0" err="1">
                <a:solidFill>
                  <a:schemeClr val="bg1"/>
                </a:solidFill>
              </a:rPr>
              <a:t>elseif</a:t>
            </a:r>
            <a:r>
              <a:rPr lang="en-US" dirty="0">
                <a:solidFill>
                  <a:schemeClr val="bg1"/>
                </a:solidFill>
              </a:rPr>
              <a:t>...else </a:t>
            </a:r>
            <a:r>
              <a:rPr lang="en-US" dirty="0" err="1">
                <a:solidFill>
                  <a:schemeClr val="bg1"/>
                </a:solidFill>
              </a:rPr>
              <a:t>cho</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kiện</a:t>
            </a:r>
            <a:r>
              <a:rPr lang="en-US" dirty="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590854" y="1862171"/>
            <a:ext cx="2951683" cy="2888035"/>
          </a:xfrm>
          <a:prstGeom prst="rect">
            <a:avLst/>
          </a:prstGeom>
        </p:spPr>
      </p:pic>
      <p:pic>
        <p:nvPicPr>
          <p:cNvPr id="3" name="Picture 2"/>
          <p:cNvPicPr>
            <a:picLocks noChangeAspect="1"/>
          </p:cNvPicPr>
          <p:nvPr/>
        </p:nvPicPr>
        <p:blipFill>
          <a:blip r:embed="rId4"/>
          <a:stretch>
            <a:fillRect/>
          </a:stretch>
        </p:blipFill>
        <p:spPr>
          <a:xfrm>
            <a:off x="4825534" y="2329739"/>
            <a:ext cx="1895740" cy="1952898"/>
          </a:xfrm>
          <a:prstGeom prst="rect">
            <a:avLst/>
          </a:prstGeom>
        </p:spPr>
      </p:pic>
    </p:spTree>
    <p:extLst>
      <p:ext uri="{BB962C8B-B14F-4D97-AF65-F5344CB8AC3E}">
        <p14:creationId xmlns:p14="http://schemas.microsoft.com/office/powerpoint/2010/main" val="3406194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4678789" y="2437706"/>
            <a:ext cx="3576611"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1" name="TextBox 10"/>
          <p:cNvSpPr txBox="1"/>
          <p:nvPr/>
        </p:nvSpPr>
        <p:spPr>
          <a:xfrm>
            <a:off x="152400" y="1657469"/>
            <a:ext cx="8905946"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chọn</a:t>
            </a:r>
            <a:r>
              <a:rPr lang="en-US" dirty="0">
                <a:solidFill>
                  <a:srgbClr val="FFFF00"/>
                </a:solidFill>
              </a:rPr>
              <a:t> </a:t>
            </a:r>
            <a:r>
              <a:rPr lang="en-US" dirty="0" err="1">
                <a:solidFill>
                  <a:srgbClr val="FFFF00"/>
                </a:solidFill>
              </a:rPr>
              <a:t>lựa</a:t>
            </a:r>
            <a:r>
              <a:rPr lang="en-US" dirty="0">
                <a:solidFill>
                  <a:srgbClr val="FFFF00"/>
                </a:solidFill>
              </a:rPr>
              <a:t> switch</a:t>
            </a:r>
            <a:r>
              <a:rPr lang="en-US" dirty="0" smtClean="0">
                <a:solidFill>
                  <a:srgbClr val="FFFF00"/>
                </a:solidFill>
              </a:rPr>
              <a:t>: </a:t>
            </a:r>
            <a:r>
              <a:rPr lang="vi-VN" dirty="0">
                <a:solidFill>
                  <a:schemeClr val="bg1"/>
                </a:solidFill>
              </a:rPr>
              <a:t>Câu lệnh switch so sánh một giá trị với các giá trị khác và thực hiện khối mã tương ứng.</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987819" y="2539504"/>
            <a:ext cx="2554718" cy="2499630"/>
          </a:xfrm>
          <a:prstGeom prst="rect">
            <a:avLst/>
          </a:prstGeom>
        </p:spPr>
      </p:pic>
      <p:pic>
        <p:nvPicPr>
          <p:cNvPr id="5" name="Picture 4"/>
          <p:cNvPicPr>
            <a:picLocks noChangeAspect="1"/>
          </p:cNvPicPr>
          <p:nvPr/>
        </p:nvPicPr>
        <p:blipFill>
          <a:blip r:embed="rId4"/>
          <a:stretch>
            <a:fillRect/>
          </a:stretch>
        </p:blipFill>
        <p:spPr>
          <a:xfrm>
            <a:off x="5039212" y="2785446"/>
            <a:ext cx="1914575" cy="2140222"/>
          </a:xfrm>
          <a:prstGeom prst="rect">
            <a:avLst/>
          </a:prstGeom>
        </p:spPr>
      </p:pic>
      <p:sp>
        <p:nvSpPr>
          <p:cNvPr id="12" name="TextBox 11"/>
          <p:cNvSpPr txBox="1"/>
          <p:nvPr/>
        </p:nvSpPr>
        <p:spPr>
          <a:xfrm>
            <a:off x="225816" y="944540"/>
            <a:ext cx="8905946"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Lặp</a:t>
            </a:r>
            <a:r>
              <a:rPr lang="en-US" dirty="0" smtClean="0">
                <a:solidFill>
                  <a:srgbClr val="FFFF00"/>
                </a:solidFill>
              </a:rPr>
              <a:t>: </a:t>
            </a:r>
            <a:r>
              <a:rPr lang="vi-VN" dirty="0">
                <a:solidFill>
                  <a:schemeClr val="bg1"/>
                </a:solidFill>
              </a:rPr>
              <a:t>Cấu trúc lặp cho phép thực hiện nhiều lần một khối lệnh của </a:t>
            </a:r>
            <a:r>
              <a:rPr lang="en-US" dirty="0" smtClean="0">
                <a:solidFill>
                  <a:schemeClr val="bg1"/>
                </a:solidFill>
              </a:rPr>
              <a:t> </a:t>
            </a:r>
            <a:r>
              <a:rPr lang="vi-VN" dirty="0" smtClean="0">
                <a:solidFill>
                  <a:schemeClr val="bg1"/>
                </a:solidFill>
              </a:rPr>
              <a:t>chương </a:t>
            </a:r>
            <a:r>
              <a:rPr lang="vi-VN" dirty="0">
                <a:solidFill>
                  <a:schemeClr val="bg1"/>
                </a:solidFill>
              </a:rPr>
              <a:t>trình khi thỏa điều kiện </a:t>
            </a:r>
          </a:p>
          <a:p>
            <a:pPr marL="285750" indent="-285750" algn="just">
              <a:buFont typeface="Arial" panose="020B0604020202020204" pitchFamily="34" charset="0"/>
              <a:buChar char="•"/>
            </a:pPr>
            <a:r>
              <a:rPr lang="vi-VN" dirty="0">
                <a:solidFill>
                  <a:schemeClr val="bg1"/>
                </a:solidFill>
              </a:rPr>
              <a:t>Gồm có các cấu trúc: for, foreach, while, do…while </a:t>
            </a:r>
            <a:endParaRPr lang="en-US" dirty="0">
              <a:solidFill>
                <a:srgbClr val="FFFF00"/>
              </a:solidFill>
            </a:endParaRPr>
          </a:p>
        </p:txBody>
      </p:sp>
    </p:spTree>
    <p:extLst>
      <p:ext uri="{BB962C8B-B14F-4D97-AF65-F5344CB8AC3E}">
        <p14:creationId xmlns:p14="http://schemas.microsoft.com/office/powerpoint/2010/main" val="26422551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0" y="3462344"/>
            <a:ext cx="3155046"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1" name="TextBox 10"/>
          <p:cNvSpPr txBox="1"/>
          <p:nvPr/>
        </p:nvSpPr>
        <p:spPr>
          <a:xfrm>
            <a:off x="-94554" y="1119698"/>
            <a:ext cx="3498526"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lặp</a:t>
            </a:r>
            <a:r>
              <a:rPr lang="en-US" dirty="0" smtClean="0">
                <a:solidFill>
                  <a:srgbClr val="FFFF00"/>
                </a:solidFill>
              </a:rPr>
              <a:t> while: </a:t>
            </a:r>
            <a:r>
              <a:rPr lang="vi-VN" dirty="0">
                <a:solidFill>
                  <a:schemeClr val="bg1"/>
                </a:solidFill>
              </a:rPr>
              <a:t>Câu lệnh while thực hiện một khối mã cho đến khi điều kiện </a:t>
            </a:r>
            <a:r>
              <a:rPr lang="vi-VN" dirty="0" smtClean="0">
                <a:solidFill>
                  <a:schemeClr val="bg1"/>
                </a:solidFill>
              </a:rPr>
              <a:t>sai</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291794" y="2075366"/>
            <a:ext cx="1757555" cy="1309551"/>
          </a:xfrm>
          <a:prstGeom prst="rect">
            <a:avLst/>
          </a:prstGeom>
        </p:spPr>
      </p:pic>
      <p:pic>
        <p:nvPicPr>
          <p:cNvPr id="6" name="Picture 5"/>
          <p:cNvPicPr>
            <a:picLocks noChangeAspect="1"/>
          </p:cNvPicPr>
          <p:nvPr/>
        </p:nvPicPr>
        <p:blipFill>
          <a:blip r:embed="rId4"/>
          <a:stretch>
            <a:fillRect/>
          </a:stretch>
        </p:blipFill>
        <p:spPr>
          <a:xfrm>
            <a:off x="291794" y="3856005"/>
            <a:ext cx="1592919" cy="1220108"/>
          </a:xfrm>
          <a:prstGeom prst="rect">
            <a:avLst/>
          </a:prstGeom>
        </p:spPr>
      </p:pic>
      <p:sp>
        <p:nvSpPr>
          <p:cNvPr id="12" name="TextBox 11"/>
          <p:cNvSpPr txBox="1"/>
          <p:nvPr/>
        </p:nvSpPr>
        <p:spPr>
          <a:xfrm>
            <a:off x="4464096" y="3384917"/>
            <a:ext cx="3155046"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3" name="TextBox 12"/>
          <p:cNvSpPr txBox="1"/>
          <p:nvPr/>
        </p:nvSpPr>
        <p:spPr>
          <a:xfrm>
            <a:off x="4369541" y="1042271"/>
            <a:ext cx="4260525"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lặp</a:t>
            </a:r>
            <a:r>
              <a:rPr lang="en-US" dirty="0" smtClean="0">
                <a:solidFill>
                  <a:srgbClr val="FFFF00"/>
                </a:solidFill>
              </a:rPr>
              <a:t> do … while: </a:t>
            </a:r>
            <a:r>
              <a:rPr lang="vi-VN" dirty="0">
                <a:solidFill>
                  <a:schemeClr val="bg1"/>
                </a:solidFill>
              </a:rPr>
              <a:t>Câu lệnh do...while tương tự while, nhưng đảm bảo khối mã được thực hiện ít nhất một lần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7" name="Picture 6"/>
          <p:cNvPicPr>
            <a:picLocks noChangeAspect="1"/>
          </p:cNvPicPr>
          <p:nvPr/>
        </p:nvPicPr>
        <p:blipFill>
          <a:blip r:embed="rId5"/>
          <a:stretch>
            <a:fillRect/>
          </a:stretch>
        </p:blipFill>
        <p:spPr>
          <a:xfrm>
            <a:off x="4765464" y="2030204"/>
            <a:ext cx="1631483" cy="1354713"/>
          </a:xfrm>
          <a:prstGeom prst="rect">
            <a:avLst/>
          </a:prstGeom>
        </p:spPr>
      </p:pic>
      <p:pic>
        <p:nvPicPr>
          <p:cNvPr id="8" name="Picture 7"/>
          <p:cNvPicPr>
            <a:picLocks noChangeAspect="1"/>
          </p:cNvPicPr>
          <p:nvPr/>
        </p:nvPicPr>
        <p:blipFill>
          <a:blip r:embed="rId6"/>
          <a:stretch>
            <a:fillRect/>
          </a:stretch>
        </p:blipFill>
        <p:spPr>
          <a:xfrm>
            <a:off x="4765464" y="3856005"/>
            <a:ext cx="1396059" cy="1121303"/>
          </a:xfrm>
          <a:prstGeom prst="rect">
            <a:avLst/>
          </a:prstGeom>
        </p:spPr>
      </p:pic>
    </p:spTree>
    <p:extLst>
      <p:ext uri="{BB962C8B-B14F-4D97-AF65-F5344CB8AC3E}">
        <p14:creationId xmlns:p14="http://schemas.microsoft.com/office/powerpoint/2010/main" val="13479946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2" y="221170"/>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29267" y="662498"/>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94555" y="1119698"/>
            <a:ext cx="4206017"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lặp</a:t>
            </a:r>
            <a:r>
              <a:rPr lang="en-US" dirty="0" smtClean="0">
                <a:solidFill>
                  <a:srgbClr val="FFFF00"/>
                </a:solidFill>
              </a:rPr>
              <a:t> for: </a:t>
            </a:r>
            <a:r>
              <a:rPr lang="vi-VN" dirty="0">
                <a:solidFill>
                  <a:schemeClr val="bg1"/>
                </a:solidFill>
              </a:rPr>
              <a:t>for được sử dụng khi chúng ta biết trước số lần cần lặp,  biến đếm chạy trong khoảng giới hạn của vòng lặp, và giá  trị </a:t>
            </a:r>
            <a:r>
              <a:rPr lang="vi-VN" dirty="0" smtClean="0">
                <a:solidFill>
                  <a:schemeClr val="bg1"/>
                </a:solidFill>
              </a:rPr>
              <a:t>lặp</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sp>
        <p:nvSpPr>
          <p:cNvPr id="12" name="TextBox 11"/>
          <p:cNvSpPr txBox="1"/>
          <p:nvPr/>
        </p:nvSpPr>
        <p:spPr>
          <a:xfrm>
            <a:off x="3896767" y="3332124"/>
            <a:ext cx="5000929"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a:solidFill>
                  <a:srgbClr val="FFFF00"/>
                </a:solidFill>
              </a:rPr>
              <a:t> : </a:t>
            </a:r>
            <a:r>
              <a:rPr lang="en-US" dirty="0" err="1">
                <a:solidFill>
                  <a:srgbClr val="FFFF00"/>
                </a:solidFill>
              </a:rPr>
              <a:t>duyệt</a:t>
            </a:r>
            <a:r>
              <a:rPr lang="en-US" dirty="0">
                <a:solidFill>
                  <a:srgbClr val="FFFF00"/>
                </a:solidFill>
              </a:rPr>
              <a:t> </a:t>
            </a:r>
            <a:r>
              <a:rPr lang="en-US" dirty="0" err="1">
                <a:solidFill>
                  <a:srgbClr val="FFFF00"/>
                </a:solidFill>
              </a:rPr>
              <a:t>và</a:t>
            </a:r>
            <a:r>
              <a:rPr lang="en-US" dirty="0">
                <a:solidFill>
                  <a:srgbClr val="FFFF00"/>
                </a:solidFill>
              </a:rPr>
              <a:t> in </a:t>
            </a:r>
            <a:r>
              <a:rPr lang="en-US" dirty="0" err="1">
                <a:solidFill>
                  <a:srgbClr val="FFFF00"/>
                </a:solidFill>
              </a:rPr>
              <a:t>nội</a:t>
            </a:r>
            <a:r>
              <a:rPr lang="en-US" dirty="0">
                <a:solidFill>
                  <a:srgbClr val="FFFF00"/>
                </a:solidFill>
              </a:rPr>
              <a:t> dung </a:t>
            </a:r>
            <a:r>
              <a:rPr lang="en-US" dirty="0" err="1">
                <a:solidFill>
                  <a:srgbClr val="FFFF00"/>
                </a:solidFill>
              </a:rPr>
              <a:t>của</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phần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mảng</a:t>
            </a:r>
            <a:endParaRPr lang="en-US" dirty="0">
              <a:solidFill>
                <a:srgbClr val="FFFF00"/>
              </a:solidFill>
            </a:endParaRPr>
          </a:p>
        </p:txBody>
      </p:sp>
      <p:sp>
        <p:nvSpPr>
          <p:cNvPr id="13" name="TextBox 12"/>
          <p:cNvSpPr txBox="1"/>
          <p:nvPr/>
        </p:nvSpPr>
        <p:spPr>
          <a:xfrm>
            <a:off x="3828910" y="1133586"/>
            <a:ext cx="5068787"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lặp</a:t>
            </a:r>
            <a:r>
              <a:rPr lang="en-US" dirty="0" smtClean="0">
                <a:solidFill>
                  <a:srgbClr val="FFFF00"/>
                </a:solidFill>
              </a:rPr>
              <a:t> </a:t>
            </a:r>
            <a:r>
              <a:rPr lang="en-US" dirty="0" err="1">
                <a:solidFill>
                  <a:srgbClr val="FFFF00"/>
                </a:solidFill>
              </a:rPr>
              <a:t>foreach</a:t>
            </a:r>
            <a:r>
              <a:rPr lang="en-US" dirty="0" smtClean="0">
                <a:solidFill>
                  <a:srgbClr val="FFFF00"/>
                </a:solidFill>
              </a:rPr>
              <a:t>: </a:t>
            </a:r>
            <a:r>
              <a:rPr lang="vi-VN" dirty="0">
                <a:solidFill>
                  <a:schemeClr val="bg1"/>
                </a:solidFill>
              </a:rPr>
              <a:t>foreach duyệt từ phần tử đầu tiên đến phần tử cuối cùng </a:t>
            </a:r>
            <a:r>
              <a:rPr lang="vi-VN" dirty="0" smtClean="0">
                <a:solidFill>
                  <a:schemeClr val="bg1"/>
                </a:solidFill>
              </a:rPr>
              <a:t>của </a:t>
            </a:r>
            <a:r>
              <a:rPr lang="vi-VN" dirty="0">
                <a:solidFill>
                  <a:schemeClr val="bg1"/>
                </a:solidFill>
              </a:rPr>
              <a:t>tập hợp (mảng) để thực hiện các xử lý tương ứng.</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221270" y="2112076"/>
            <a:ext cx="3980049" cy="1152781"/>
          </a:xfrm>
          <a:prstGeom prst="rect">
            <a:avLst/>
          </a:prstGeom>
        </p:spPr>
      </p:pic>
      <p:sp>
        <p:nvSpPr>
          <p:cNvPr id="14" name="TextBox 13"/>
          <p:cNvSpPr txBox="1"/>
          <p:nvPr/>
        </p:nvSpPr>
        <p:spPr>
          <a:xfrm>
            <a:off x="-94556" y="3317017"/>
            <a:ext cx="3632015"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r>
              <a:rPr lang="en-US" dirty="0" err="1">
                <a:solidFill>
                  <a:srgbClr val="FFFF00"/>
                </a:solidFill>
              </a:rPr>
              <a:t>tính</a:t>
            </a:r>
            <a:r>
              <a:rPr lang="en-US" dirty="0">
                <a:solidFill>
                  <a:srgbClr val="FFFF00"/>
                </a:solidFill>
              </a:rPr>
              <a:t> </a:t>
            </a:r>
            <a:r>
              <a:rPr lang="en-US" dirty="0" err="1">
                <a:solidFill>
                  <a:srgbClr val="FFFF00"/>
                </a:solidFill>
              </a:rPr>
              <a:t>tổng</a:t>
            </a:r>
            <a:r>
              <a:rPr lang="en-US" dirty="0">
                <a:solidFill>
                  <a:srgbClr val="FFFF00"/>
                </a:solidFill>
              </a:rPr>
              <a:t> </a:t>
            </a:r>
            <a:r>
              <a:rPr lang="en-US" dirty="0" err="1">
                <a:solidFill>
                  <a:srgbClr val="FFFF00"/>
                </a:solidFill>
              </a:rPr>
              <a:t>các</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từ</a:t>
            </a:r>
            <a:r>
              <a:rPr lang="en-US" dirty="0">
                <a:solidFill>
                  <a:srgbClr val="FFFF00"/>
                </a:solidFill>
              </a:rPr>
              <a:t> 1 </a:t>
            </a:r>
            <a:r>
              <a:rPr lang="en-US" dirty="0" err="1">
                <a:solidFill>
                  <a:srgbClr val="FFFF00"/>
                </a:solidFill>
              </a:rPr>
              <a:t>đến</a:t>
            </a:r>
            <a:r>
              <a:rPr lang="en-US" dirty="0">
                <a:solidFill>
                  <a:srgbClr val="FFFF00"/>
                </a:solidFill>
              </a:rPr>
              <a:t> 10</a:t>
            </a:r>
          </a:p>
        </p:txBody>
      </p:sp>
      <p:pic>
        <p:nvPicPr>
          <p:cNvPr id="5" name="Picture 4"/>
          <p:cNvPicPr>
            <a:picLocks noChangeAspect="1"/>
          </p:cNvPicPr>
          <p:nvPr/>
        </p:nvPicPr>
        <p:blipFill>
          <a:blip r:embed="rId4"/>
          <a:stretch>
            <a:fillRect/>
          </a:stretch>
        </p:blipFill>
        <p:spPr>
          <a:xfrm>
            <a:off x="324001" y="3639901"/>
            <a:ext cx="1905266" cy="1333686"/>
          </a:xfrm>
          <a:prstGeom prst="rect">
            <a:avLst/>
          </a:prstGeom>
        </p:spPr>
      </p:pic>
      <p:pic>
        <p:nvPicPr>
          <p:cNvPr id="9" name="Picture 8"/>
          <p:cNvPicPr>
            <a:picLocks noChangeAspect="1"/>
          </p:cNvPicPr>
          <p:nvPr/>
        </p:nvPicPr>
        <p:blipFill>
          <a:blip r:embed="rId5"/>
          <a:stretch>
            <a:fillRect/>
          </a:stretch>
        </p:blipFill>
        <p:spPr>
          <a:xfrm>
            <a:off x="4299757" y="2073805"/>
            <a:ext cx="4409645" cy="1243212"/>
          </a:xfrm>
          <a:prstGeom prst="rect">
            <a:avLst/>
          </a:prstGeom>
        </p:spPr>
      </p:pic>
      <p:pic>
        <p:nvPicPr>
          <p:cNvPr id="15" name="Picture 14"/>
          <p:cNvPicPr>
            <a:picLocks noChangeAspect="1"/>
          </p:cNvPicPr>
          <p:nvPr/>
        </p:nvPicPr>
        <p:blipFill>
          <a:blip r:embed="rId6"/>
          <a:stretch>
            <a:fillRect/>
          </a:stretch>
        </p:blipFill>
        <p:spPr>
          <a:xfrm>
            <a:off x="4299757" y="3712593"/>
            <a:ext cx="3696216" cy="1171739"/>
          </a:xfrm>
          <a:prstGeom prst="rect">
            <a:avLst/>
          </a:prstGeom>
        </p:spPr>
      </p:pic>
    </p:spTree>
    <p:extLst>
      <p:ext uri="{BB962C8B-B14F-4D97-AF65-F5344CB8AC3E}">
        <p14:creationId xmlns:p14="http://schemas.microsoft.com/office/powerpoint/2010/main" val="4786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4"/>
          <p:cNvSpPr txBox="1">
            <a:spLocks noGrp="1"/>
          </p:cNvSpPr>
          <p:nvPr>
            <p:ph type="title"/>
          </p:nvPr>
        </p:nvSpPr>
        <p:spPr>
          <a:xfrm>
            <a:off x="717750" y="2378523"/>
            <a:ext cx="4435500" cy="1544100"/>
          </a:xfrm>
          <a:prstGeom prst="rect">
            <a:avLst/>
          </a:prstGeom>
        </p:spPr>
        <p:txBody>
          <a:bodyPr spcFirstLastPara="1" wrap="square" lIns="91425" tIns="91425" rIns="91425" bIns="91425" anchor="ctr" anchorCtr="0">
            <a:noAutofit/>
          </a:bodyPr>
          <a:lstStyle/>
          <a:p>
            <a:pPr marL="0" lvl="0" indent="0"/>
            <a:r>
              <a:rPr lang="en-US" b="0" dirty="0" err="1" smtClean="0"/>
              <a:t>Giới</a:t>
            </a:r>
            <a:r>
              <a:rPr lang="en-US" b="0" dirty="0" smtClean="0"/>
              <a:t> </a:t>
            </a:r>
            <a:r>
              <a:rPr lang="en-US" b="0" dirty="0" err="1"/>
              <a:t>thiệu</a:t>
            </a:r>
            <a:r>
              <a:rPr lang="en-US" b="0" dirty="0"/>
              <a:t> </a:t>
            </a:r>
            <a:r>
              <a:rPr lang="en-US" b="0" dirty="0" err="1"/>
              <a:t>về</a:t>
            </a:r>
            <a:r>
              <a:rPr lang="en-US" b="0" dirty="0"/>
              <a:t> </a:t>
            </a:r>
            <a:r>
              <a:rPr lang="en-US" b="0" dirty="0" err="1"/>
              <a:t>ngôn</a:t>
            </a:r>
            <a:r>
              <a:rPr lang="en-US" b="0" dirty="0"/>
              <a:t> </a:t>
            </a:r>
            <a:r>
              <a:rPr lang="en-US" b="0" dirty="0" err="1"/>
              <a:t>ngữ</a:t>
            </a:r>
            <a:r>
              <a:rPr lang="en-US" b="0" dirty="0"/>
              <a:t> PHP</a:t>
            </a:r>
            <a:endParaRPr lang="en-US" dirty="0"/>
          </a:p>
        </p:txBody>
      </p:sp>
      <p:sp>
        <p:nvSpPr>
          <p:cNvPr id="440" name="Google Shape;440;p44"/>
          <p:cNvSpPr/>
          <p:nvPr/>
        </p:nvSpPr>
        <p:spPr>
          <a:xfrm>
            <a:off x="717750" y="1233467"/>
            <a:ext cx="1628731" cy="1018855"/>
          </a:xfrm>
          <a:prstGeom prst="rect">
            <a:avLst/>
          </a:prstGeom>
        </p:spPr>
        <p:txBody>
          <a:bodyPr>
            <a:prstTxWarp prst="textPlain">
              <a:avLst/>
            </a:prstTxWarp>
          </a:bodyPr>
          <a:lstStyle/>
          <a:p>
            <a:pPr lvl="0" algn="ctr"/>
            <a:r>
              <a:rPr b="1" i="0">
                <a:ln w="19050" cap="flat" cmpd="sng">
                  <a:solidFill>
                    <a:schemeClr val="lt2"/>
                  </a:solidFill>
                  <a:prstDash val="solid"/>
                  <a:round/>
                  <a:headEnd type="none" w="sm" len="sm"/>
                  <a:tailEnd type="none" w="sm" len="sm"/>
                </a:ln>
                <a:noFill/>
                <a:latin typeface="Quantico"/>
              </a:rPr>
              <a:t>01</a:t>
            </a:r>
          </a:p>
        </p:txBody>
      </p:sp>
      <p:pic>
        <p:nvPicPr>
          <p:cNvPr id="441" name="Google Shape;441;p44"/>
          <p:cNvPicPr preferRelativeResize="0"/>
          <p:nvPr/>
        </p:nvPicPr>
        <p:blipFill rotWithShape="1">
          <a:blip r:embed="rId3">
            <a:alphaModFix/>
          </a:blip>
          <a:srcRect l="41250" r="10196"/>
          <a:stretch/>
        </p:blipFill>
        <p:spPr>
          <a:xfrm>
            <a:off x="5397050" y="0"/>
            <a:ext cx="3746950" cy="5143501"/>
          </a:xfrm>
          <a:prstGeom prst="rect">
            <a:avLst/>
          </a:prstGeom>
          <a:noFill/>
          <a:ln w="19050" cap="flat" cmpd="sng">
            <a:solidFill>
              <a:schemeClr val="lt2"/>
            </a:solidFill>
            <a:prstDash val="solid"/>
            <a:round/>
            <a:headEnd type="none" w="sm" len="sm"/>
            <a:tailEnd type="none" w="sm" len="sm"/>
          </a:ln>
        </p:spPr>
      </p:pic>
      <p:sp>
        <p:nvSpPr>
          <p:cNvPr id="442" name="Google Shape;442;p44"/>
          <p:cNvSpPr/>
          <p:nvPr/>
        </p:nvSpPr>
        <p:spPr>
          <a:xfrm>
            <a:off x="717753" y="3997740"/>
            <a:ext cx="3774900" cy="84300"/>
          </a:xfrm>
          <a:prstGeom prst="rect">
            <a:avLst/>
          </a:prstGeom>
          <a:gradFill>
            <a:gsLst>
              <a:gs pos="0">
                <a:schemeClr val="dk2"/>
              </a:gs>
              <a:gs pos="100000">
                <a:schemeClr val="accent2"/>
              </a:gs>
            </a:gsLst>
            <a:lin ang="90000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44"/>
          <p:cNvGrpSpPr/>
          <p:nvPr/>
        </p:nvGrpSpPr>
        <p:grpSpPr>
          <a:xfrm flipH="1">
            <a:off x="-10531" y="137479"/>
            <a:ext cx="1823016" cy="296643"/>
            <a:chOff x="7857346" y="3902355"/>
            <a:chExt cx="1823016" cy="296643"/>
          </a:xfrm>
        </p:grpSpPr>
        <p:sp>
          <p:nvSpPr>
            <p:cNvPr id="444" name="Google Shape;444;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46201" y="529394"/>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0" name="TextBox 9"/>
          <p:cNvSpPr txBox="1"/>
          <p:nvPr/>
        </p:nvSpPr>
        <p:spPr>
          <a:xfrm>
            <a:off x="0" y="3462344"/>
            <a:ext cx="3155046"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sp>
        <p:nvSpPr>
          <p:cNvPr id="11" name="TextBox 10"/>
          <p:cNvSpPr txBox="1"/>
          <p:nvPr/>
        </p:nvSpPr>
        <p:spPr>
          <a:xfrm>
            <a:off x="-94554" y="1119698"/>
            <a:ext cx="4312808"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nhảy</a:t>
            </a:r>
            <a:r>
              <a:rPr lang="en-US" dirty="0" smtClean="0">
                <a:solidFill>
                  <a:srgbClr val="FFFF00"/>
                </a:solidFill>
              </a:rPr>
              <a:t> </a:t>
            </a:r>
            <a:r>
              <a:rPr lang="en-US" dirty="0">
                <a:solidFill>
                  <a:srgbClr val="FFFF00"/>
                </a:solidFill>
              </a:rPr>
              <a:t>break</a:t>
            </a:r>
            <a:r>
              <a:rPr lang="en-US" dirty="0" smtClean="0">
                <a:solidFill>
                  <a:srgbClr val="FFFF00"/>
                </a:solidFill>
              </a:rPr>
              <a:t>: </a:t>
            </a:r>
            <a:r>
              <a:rPr lang="vi-VN" dirty="0">
                <a:solidFill>
                  <a:schemeClr val="bg1"/>
                </a:solidFill>
              </a:rPr>
              <a:t>thoát khỏi cấu trúc điều khiển dựa trên kết quả của </a:t>
            </a:r>
            <a:r>
              <a:rPr lang="vi-VN" dirty="0" smtClean="0">
                <a:solidFill>
                  <a:schemeClr val="bg1"/>
                </a:solidFill>
              </a:rPr>
              <a:t>biểu </a:t>
            </a:r>
            <a:r>
              <a:rPr lang="vi-VN" dirty="0">
                <a:solidFill>
                  <a:schemeClr val="bg1"/>
                </a:solidFill>
              </a:rPr>
              <a:t>thức luận lý kèm theo (điều kiện kiểm tra</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sp>
        <p:nvSpPr>
          <p:cNvPr id="13" name="TextBox 12"/>
          <p:cNvSpPr txBox="1"/>
          <p:nvPr/>
        </p:nvSpPr>
        <p:spPr>
          <a:xfrm>
            <a:off x="3997997" y="853490"/>
            <a:ext cx="5146003" cy="1384995"/>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smtClean="0">
                <a:solidFill>
                  <a:srgbClr val="FFFF00"/>
                </a:solidFill>
              </a:rPr>
              <a:t>nhảy</a:t>
            </a:r>
            <a:r>
              <a:rPr lang="en-US" dirty="0" smtClean="0">
                <a:solidFill>
                  <a:srgbClr val="FFFF00"/>
                </a:solidFill>
              </a:rPr>
              <a:t> </a:t>
            </a:r>
            <a:r>
              <a:rPr lang="en-US" dirty="0">
                <a:solidFill>
                  <a:srgbClr val="FFFF00"/>
                </a:solidFill>
              </a:rPr>
              <a:t>continue</a:t>
            </a:r>
            <a:r>
              <a:rPr lang="en-US" dirty="0" smtClean="0">
                <a:solidFill>
                  <a:srgbClr val="FFFF00"/>
                </a:solidFill>
              </a:rPr>
              <a:t>: </a:t>
            </a:r>
            <a:r>
              <a:rPr lang="vi-VN" dirty="0">
                <a:solidFill>
                  <a:schemeClr val="bg1"/>
                </a:solidFill>
              </a:rPr>
              <a:t>Khi gặp continue, các lệnh bên dưới continue tạm thời không thực hiện tiếp, khi đó con trỏ sẽ nhảy về đầu vòng lặp  để kiểm tra giá trị của biểu thức điều kiện còn đúng hay không. continue thường đi kèm với một biểu thức luận lý</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 </a:t>
            </a:r>
            <a:endParaRPr lang="en-US" dirty="0">
              <a:solidFill>
                <a:srgbClr val="FFFF00"/>
              </a:solidFill>
            </a:endParaRPr>
          </a:p>
        </p:txBody>
      </p:sp>
      <p:pic>
        <p:nvPicPr>
          <p:cNvPr id="2" name="Picture 1"/>
          <p:cNvPicPr>
            <a:picLocks noChangeAspect="1"/>
          </p:cNvPicPr>
          <p:nvPr/>
        </p:nvPicPr>
        <p:blipFill>
          <a:blip r:embed="rId3"/>
          <a:stretch>
            <a:fillRect/>
          </a:stretch>
        </p:blipFill>
        <p:spPr>
          <a:xfrm>
            <a:off x="291794" y="2066909"/>
            <a:ext cx="2990110" cy="1379116"/>
          </a:xfrm>
          <a:prstGeom prst="rect">
            <a:avLst/>
          </a:prstGeom>
        </p:spPr>
      </p:pic>
      <p:pic>
        <p:nvPicPr>
          <p:cNvPr id="5" name="Picture 4"/>
          <p:cNvPicPr>
            <a:picLocks noChangeAspect="1"/>
          </p:cNvPicPr>
          <p:nvPr/>
        </p:nvPicPr>
        <p:blipFill>
          <a:blip r:embed="rId4"/>
          <a:stretch>
            <a:fillRect/>
          </a:stretch>
        </p:blipFill>
        <p:spPr>
          <a:xfrm>
            <a:off x="320047" y="3792681"/>
            <a:ext cx="2514951" cy="1247949"/>
          </a:xfrm>
          <a:prstGeom prst="rect">
            <a:avLst/>
          </a:prstGeom>
        </p:spPr>
      </p:pic>
      <p:pic>
        <p:nvPicPr>
          <p:cNvPr id="9" name="Picture 8"/>
          <p:cNvPicPr>
            <a:picLocks noChangeAspect="1"/>
          </p:cNvPicPr>
          <p:nvPr/>
        </p:nvPicPr>
        <p:blipFill>
          <a:blip r:embed="rId5"/>
          <a:stretch>
            <a:fillRect/>
          </a:stretch>
        </p:blipFill>
        <p:spPr>
          <a:xfrm>
            <a:off x="4385116" y="2254804"/>
            <a:ext cx="3197501" cy="1191221"/>
          </a:xfrm>
          <a:prstGeom prst="rect">
            <a:avLst/>
          </a:prstGeom>
        </p:spPr>
      </p:pic>
      <p:sp>
        <p:nvSpPr>
          <p:cNvPr id="15" name="TextBox 14"/>
          <p:cNvSpPr txBox="1"/>
          <p:nvPr/>
        </p:nvSpPr>
        <p:spPr>
          <a:xfrm>
            <a:off x="3997997" y="3446025"/>
            <a:ext cx="3155046"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endParaRPr lang="en-US" dirty="0">
              <a:solidFill>
                <a:srgbClr val="FFFF00"/>
              </a:solidFill>
            </a:endParaRPr>
          </a:p>
        </p:txBody>
      </p:sp>
      <p:pic>
        <p:nvPicPr>
          <p:cNvPr id="14" name="Picture 13"/>
          <p:cNvPicPr>
            <a:picLocks noChangeAspect="1"/>
          </p:cNvPicPr>
          <p:nvPr/>
        </p:nvPicPr>
        <p:blipFill>
          <a:blip r:embed="rId6"/>
          <a:stretch>
            <a:fillRect/>
          </a:stretch>
        </p:blipFill>
        <p:spPr>
          <a:xfrm>
            <a:off x="4357731" y="3753038"/>
            <a:ext cx="1832575" cy="1191985"/>
          </a:xfrm>
          <a:prstGeom prst="rect">
            <a:avLst/>
          </a:prstGeom>
        </p:spPr>
      </p:pic>
    </p:spTree>
    <p:extLst>
      <p:ext uri="{BB962C8B-B14F-4D97-AF65-F5344CB8AC3E}">
        <p14:creationId xmlns:p14="http://schemas.microsoft.com/office/powerpoint/2010/main" val="5793958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246201" y="529394"/>
            <a:ext cx="3944105" cy="307777"/>
          </a:xfrm>
          <a:prstGeom prst="rect">
            <a:avLst/>
          </a:prstGeom>
          <a:noFill/>
        </p:spPr>
        <p:txBody>
          <a:bodyPr wrap="square" rtlCol="0">
            <a:spAutoFit/>
          </a:bodyPr>
          <a:lstStyle/>
          <a:p>
            <a:r>
              <a:rPr lang="en-US" dirty="0" err="1">
                <a:solidFill>
                  <a:srgbClr val="FFFF00"/>
                </a:solidFill>
              </a:rPr>
              <a:t>Cấu</a:t>
            </a:r>
            <a:r>
              <a:rPr lang="en-US" dirty="0">
                <a:solidFill>
                  <a:srgbClr val="FFFF00"/>
                </a:solidFill>
              </a:rPr>
              <a:t> </a:t>
            </a:r>
            <a:r>
              <a:rPr lang="en-US" dirty="0" err="1">
                <a:solidFill>
                  <a:srgbClr val="FFFF00"/>
                </a:solidFill>
              </a:rPr>
              <a:t>trúc</a:t>
            </a:r>
            <a:r>
              <a:rPr lang="en-US" dirty="0">
                <a:solidFill>
                  <a:srgbClr val="FFFF00"/>
                </a:solidFill>
              </a:rPr>
              <a:t> </a:t>
            </a:r>
            <a:r>
              <a:rPr lang="en-US" dirty="0" err="1">
                <a:solidFill>
                  <a:srgbClr val="FFFF00"/>
                </a:solidFill>
              </a:rPr>
              <a:t>điều</a:t>
            </a:r>
            <a:r>
              <a:rPr lang="en-US" dirty="0">
                <a:solidFill>
                  <a:srgbClr val="FFFF00"/>
                </a:solidFill>
              </a:rPr>
              <a:t> </a:t>
            </a:r>
            <a:r>
              <a:rPr lang="en-US" dirty="0" err="1">
                <a:solidFill>
                  <a:srgbClr val="FFFF00"/>
                </a:solidFill>
              </a:rPr>
              <a:t>khiển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85773" y="1079652"/>
            <a:ext cx="8771342"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Toán</a:t>
            </a:r>
            <a:r>
              <a:rPr lang="en-US" dirty="0">
                <a:solidFill>
                  <a:srgbClr val="FFFF00"/>
                </a:solidFill>
              </a:rPr>
              <a:t> </a:t>
            </a:r>
            <a:r>
              <a:rPr lang="en-US" dirty="0" err="1">
                <a:solidFill>
                  <a:srgbClr val="FFFF00"/>
                </a:solidFill>
              </a:rPr>
              <a:t>tử</a:t>
            </a:r>
            <a:r>
              <a:rPr lang="en-US" dirty="0">
                <a:solidFill>
                  <a:srgbClr val="FFFF00"/>
                </a:solidFill>
              </a:rPr>
              <a:t> </a:t>
            </a:r>
            <a:r>
              <a:rPr lang="en-US" dirty="0" err="1" smtClean="0">
                <a:solidFill>
                  <a:srgbClr val="FFFF00"/>
                </a:solidFill>
              </a:rPr>
              <a:t>ba</a:t>
            </a:r>
            <a:r>
              <a:rPr lang="en-US" dirty="0" smtClean="0">
                <a:solidFill>
                  <a:srgbClr val="FFFF00"/>
                </a:solidFill>
              </a:rPr>
              <a:t> </a:t>
            </a:r>
            <a:r>
              <a:rPr lang="en-US" dirty="0" err="1">
                <a:solidFill>
                  <a:srgbClr val="FFFF00"/>
                </a:solidFill>
              </a:rPr>
              <a:t>ngôi</a:t>
            </a:r>
            <a:r>
              <a:rPr lang="en-US" dirty="0" smtClean="0">
                <a:solidFill>
                  <a:srgbClr val="FFFF00"/>
                </a:solidFill>
              </a:rPr>
              <a:t>: </a:t>
            </a:r>
            <a:r>
              <a:rPr lang="vi-VN" dirty="0">
                <a:solidFill>
                  <a:schemeClr val="bg1"/>
                </a:solidFill>
              </a:rPr>
              <a:t>dùng để thay thế cho cấu trúc điều khiển if…else với </a:t>
            </a:r>
            <a:r>
              <a:rPr lang="vi-VN" dirty="0" smtClean="0">
                <a:solidFill>
                  <a:schemeClr val="bg1"/>
                </a:solidFill>
              </a:rPr>
              <a:t>một </a:t>
            </a:r>
            <a:r>
              <a:rPr lang="vi-VN" dirty="0">
                <a:solidFill>
                  <a:schemeClr val="bg1"/>
                </a:solidFill>
              </a:rPr>
              <a:t>câu lệnh bên trong</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a:t>
            </a:r>
          </a:p>
        </p:txBody>
      </p:sp>
      <p:pic>
        <p:nvPicPr>
          <p:cNvPr id="3" name="Picture 2"/>
          <p:cNvPicPr>
            <a:picLocks noChangeAspect="1"/>
          </p:cNvPicPr>
          <p:nvPr/>
        </p:nvPicPr>
        <p:blipFill>
          <a:blip r:embed="rId3"/>
          <a:stretch>
            <a:fillRect/>
          </a:stretch>
        </p:blipFill>
        <p:spPr>
          <a:xfrm>
            <a:off x="545899" y="1740563"/>
            <a:ext cx="3219899" cy="209579"/>
          </a:xfrm>
          <a:prstGeom prst="rect">
            <a:avLst/>
          </a:prstGeom>
        </p:spPr>
      </p:pic>
      <p:sp>
        <p:nvSpPr>
          <p:cNvPr id="16" name="TextBox 15"/>
          <p:cNvSpPr txBox="1"/>
          <p:nvPr/>
        </p:nvSpPr>
        <p:spPr>
          <a:xfrm>
            <a:off x="185773" y="2039660"/>
            <a:ext cx="8771342"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Trong đó:</a:t>
            </a:r>
          </a:p>
          <a:p>
            <a:pPr marL="285750" indent="-285750" algn="just">
              <a:buFont typeface="Arial" panose="020B0604020202020204" pitchFamily="34" charset="0"/>
              <a:buChar char="•"/>
            </a:pPr>
            <a:r>
              <a:rPr lang="vi-VN" dirty="0">
                <a:solidFill>
                  <a:schemeClr val="bg1"/>
                </a:solidFill>
              </a:rPr>
              <a:t>condition là biểu thức điều kiện.</a:t>
            </a:r>
          </a:p>
          <a:p>
            <a:pPr marL="285750" indent="-285750" algn="just">
              <a:buFont typeface="Arial" panose="020B0604020202020204" pitchFamily="34" charset="0"/>
              <a:buChar char="•"/>
            </a:pPr>
            <a:r>
              <a:rPr lang="vi-VN" dirty="0">
                <a:solidFill>
                  <a:schemeClr val="bg1"/>
                </a:solidFill>
              </a:rPr>
              <a:t>true value là giá trị được trả về nếu điều kiện đúng.</a:t>
            </a:r>
          </a:p>
          <a:p>
            <a:pPr marL="285750" indent="-285750" algn="just">
              <a:buFont typeface="Arial" panose="020B0604020202020204" pitchFamily="34" charset="0"/>
              <a:buChar char="•"/>
            </a:pPr>
            <a:r>
              <a:rPr lang="vi-VN" dirty="0">
                <a:solidFill>
                  <a:schemeClr val="bg1"/>
                </a:solidFill>
              </a:rPr>
              <a:t>false value là giá trị được trả về nếu điều kiện sai.</a:t>
            </a:r>
            <a:endParaRPr lang="en-US" dirty="0" smtClean="0">
              <a:solidFill>
                <a:schemeClr val="bg1"/>
              </a:solidFill>
            </a:endParaRPr>
          </a:p>
        </p:txBody>
      </p:sp>
      <p:sp>
        <p:nvSpPr>
          <p:cNvPr id="17" name="TextBox 16"/>
          <p:cNvSpPr txBox="1"/>
          <p:nvPr/>
        </p:nvSpPr>
        <p:spPr>
          <a:xfrm>
            <a:off x="185773" y="2999529"/>
            <a:ext cx="8771342"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a:solidFill>
                  <a:srgbClr val="FFFF00"/>
                </a:solidFill>
              </a:rPr>
              <a:t>t</a:t>
            </a:r>
            <a:r>
              <a:rPr lang="en-US" dirty="0" err="1" smtClean="0">
                <a:solidFill>
                  <a:srgbClr val="FFFF00"/>
                </a:solidFill>
              </a:rPr>
              <a:t>oán</a:t>
            </a:r>
            <a:r>
              <a:rPr lang="en-US" dirty="0" smtClean="0">
                <a:solidFill>
                  <a:srgbClr val="FFFF00"/>
                </a:solidFill>
              </a:rPr>
              <a:t> </a:t>
            </a:r>
            <a:r>
              <a:rPr lang="en-US" dirty="0" err="1">
                <a:solidFill>
                  <a:srgbClr val="FFFF00"/>
                </a:solidFill>
              </a:rPr>
              <a:t>tử</a:t>
            </a:r>
            <a:r>
              <a:rPr lang="en-US" dirty="0">
                <a:solidFill>
                  <a:srgbClr val="FFFF00"/>
                </a:solidFill>
              </a:rPr>
              <a:t> </a:t>
            </a:r>
            <a:r>
              <a:rPr lang="en-US" dirty="0" err="1" smtClean="0">
                <a:solidFill>
                  <a:srgbClr val="FFFF00"/>
                </a:solidFill>
              </a:rPr>
              <a:t>ba</a:t>
            </a:r>
            <a:r>
              <a:rPr lang="en-US" dirty="0" smtClean="0">
                <a:solidFill>
                  <a:srgbClr val="FFFF00"/>
                </a:solidFill>
              </a:rPr>
              <a:t> </a:t>
            </a:r>
            <a:r>
              <a:rPr lang="en-US" dirty="0" err="1" smtClean="0">
                <a:solidFill>
                  <a:srgbClr val="FFFF00"/>
                </a:solidFill>
              </a:rPr>
              <a:t>ngôi</a:t>
            </a:r>
            <a:r>
              <a:rPr lang="en-US" dirty="0" smtClean="0">
                <a:solidFill>
                  <a:srgbClr val="FFFF00"/>
                </a:solidFill>
              </a:rPr>
              <a:t> : </a:t>
            </a:r>
            <a:r>
              <a:rPr lang="vi-VN" dirty="0">
                <a:solidFill>
                  <a:schemeClr val="bg1"/>
                </a:solidFill>
              </a:rPr>
              <a:t>Sử dụng toán tử ba ngôi để kiểm tra số dương hay âm</a:t>
            </a:r>
            <a:endParaRPr lang="en-US" dirty="0" smtClean="0">
              <a:solidFill>
                <a:schemeClr val="bg1"/>
              </a:solidFill>
            </a:endParaRPr>
          </a:p>
        </p:txBody>
      </p:sp>
      <p:pic>
        <p:nvPicPr>
          <p:cNvPr id="6" name="Picture 5"/>
          <p:cNvPicPr>
            <a:picLocks noChangeAspect="1"/>
          </p:cNvPicPr>
          <p:nvPr/>
        </p:nvPicPr>
        <p:blipFill>
          <a:blip r:embed="rId4"/>
          <a:stretch>
            <a:fillRect/>
          </a:stretch>
        </p:blipFill>
        <p:spPr>
          <a:xfrm>
            <a:off x="545899" y="3528499"/>
            <a:ext cx="3648584" cy="876422"/>
          </a:xfrm>
          <a:prstGeom prst="rect">
            <a:avLst/>
          </a:prstGeom>
        </p:spPr>
      </p:pic>
    </p:spTree>
    <p:extLst>
      <p:ext uri="{BB962C8B-B14F-4D97-AF65-F5344CB8AC3E}">
        <p14:creationId xmlns:p14="http://schemas.microsoft.com/office/powerpoint/2010/main" val="2329035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smtClean="0">
                <a:solidFill>
                  <a:srgbClr val="FFFF00"/>
                </a:solidFill>
              </a:rPr>
              <a:t>Hàm</a:t>
            </a:r>
            <a:r>
              <a:rPr lang="en-US" dirty="0" smtClean="0"/>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85773" y="1079652"/>
            <a:ext cx="8771342" cy="199137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solidFill>
                  <a:srgbClr val="FFFF00"/>
                </a:solidFill>
              </a:rPr>
              <a:t>Hàm thư viện</a:t>
            </a:r>
            <a:r>
              <a:rPr lang="en-US" dirty="0" smtClean="0">
                <a:solidFill>
                  <a:srgbClr val="FFFF00"/>
                </a:solidFill>
              </a:rPr>
              <a:t>: </a:t>
            </a:r>
            <a:r>
              <a:rPr lang="vi-VN" dirty="0">
                <a:solidFill>
                  <a:schemeClr val="bg1"/>
                </a:solidFill>
              </a:rPr>
              <a:t>Là các hàm được PHP xây dựng sẵn, chỉ cần gọi khi sử dụng </a:t>
            </a:r>
          </a:p>
          <a:p>
            <a:pPr marL="285750" indent="-285750" algn="just">
              <a:lnSpc>
                <a:spcPct val="150000"/>
              </a:lnSpc>
              <a:buFont typeface="Arial" panose="020B0604020202020204" pitchFamily="34" charset="0"/>
              <a:buChar char="•"/>
            </a:pPr>
            <a:r>
              <a:rPr lang="vi-VN" dirty="0">
                <a:solidFill>
                  <a:schemeClr val="bg1"/>
                </a:solidFill>
              </a:rPr>
              <a:t>Có rất nhiều nhóm hàm trong thư viện: nhóm hàm chuỗi, toán học, thời gian, lịch, mảng, thư mục, tập tin, mail, CSDL, … </a:t>
            </a:r>
          </a:p>
          <a:p>
            <a:pPr marL="285750" indent="-285750" algn="just">
              <a:lnSpc>
                <a:spcPct val="150000"/>
              </a:lnSpc>
              <a:buFont typeface="Arial" panose="020B0604020202020204" pitchFamily="34" charset="0"/>
              <a:buChar char="•"/>
            </a:pPr>
            <a:r>
              <a:rPr lang="vi-VN" dirty="0">
                <a:solidFill>
                  <a:schemeClr val="bg1"/>
                </a:solidFill>
              </a:rPr>
              <a:t>Cách dùng: viết đúng tên hàm và truyền vào các giá trị cần thiết. </a:t>
            </a:r>
          </a:p>
          <a:p>
            <a:pPr marL="285750" indent="-285750" algn="just">
              <a:lnSpc>
                <a:spcPct val="150000"/>
              </a:lnSpc>
              <a:buFont typeface="Arial" panose="020B0604020202020204" pitchFamily="34" charset="0"/>
              <a:buChar char="•"/>
            </a:pPr>
            <a:r>
              <a:rPr lang="vi-VN" dirty="0">
                <a:solidFill>
                  <a:schemeClr val="bg1"/>
                </a:solidFill>
              </a:rPr>
              <a:t>Ví dụ: dùng hàm round() để làm tròn một số, hàm date() để lấy ngày hiện tại có định dạng ngày tháng </a:t>
            </a:r>
            <a:r>
              <a:rPr lang="vi-VN" dirty="0" smtClean="0">
                <a:solidFill>
                  <a:schemeClr val="bg1"/>
                </a:solidFill>
              </a:rPr>
              <a:t>năm</a:t>
            </a:r>
            <a:endParaRPr lang="en-US" dirty="0" smtClean="0">
              <a:solidFill>
                <a:srgbClr val="FFFF00"/>
              </a:solidFill>
            </a:endParaRPr>
          </a:p>
        </p:txBody>
      </p:sp>
      <p:pic>
        <p:nvPicPr>
          <p:cNvPr id="2" name="Picture 1"/>
          <p:cNvPicPr>
            <a:picLocks noChangeAspect="1"/>
          </p:cNvPicPr>
          <p:nvPr/>
        </p:nvPicPr>
        <p:blipFill>
          <a:blip r:embed="rId3"/>
          <a:stretch>
            <a:fillRect/>
          </a:stretch>
        </p:blipFill>
        <p:spPr>
          <a:xfrm>
            <a:off x="597352" y="3213889"/>
            <a:ext cx="3143689" cy="971686"/>
          </a:xfrm>
          <a:prstGeom prst="rect">
            <a:avLst/>
          </a:prstGeom>
        </p:spPr>
      </p:pic>
    </p:spTree>
    <p:extLst>
      <p:ext uri="{BB962C8B-B14F-4D97-AF65-F5344CB8AC3E}">
        <p14:creationId xmlns:p14="http://schemas.microsoft.com/office/powerpoint/2010/main" val="2318014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smtClean="0">
                <a:solidFill>
                  <a:srgbClr val="FFFF00"/>
                </a:solidFill>
              </a:rPr>
              <a:t>Hàm</a:t>
            </a:r>
            <a:r>
              <a:rPr lang="en-US" dirty="0" smtClean="0"/>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19680" y="836037"/>
            <a:ext cx="8771342"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Hàm do người dùng tự định nghĩa</a:t>
            </a:r>
            <a:r>
              <a:rPr lang="en-US" dirty="0" smtClean="0">
                <a:solidFill>
                  <a:srgbClr val="FFFF00"/>
                </a:solidFill>
              </a:rPr>
              <a:t>: </a:t>
            </a:r>
            <a:r>
              <a:rPr lang="vi-VN" dirty="0">
                <a:solidFill>
                  <a:schemeClr val="bg1"/>
                </a:solidFill>
              </a:rPr>
              <a:t>Hàm do người dùng tự định nghĩa là các hàm được lập trình viên tạo ra để thực hiện các tác vụ cụ thể. Bạn có thể định nghĩa hàm theo nhu cầu của mình và sử dụng chúng nhiều lần trong mã</a:t>
            </a:r>
          </a:p>
          <a:p>
            <a:pPr marL="285750" indent="-285750" algn="just">
              <a:buFont typeface="Arial" panose="020B0604020202020204" pitchFamily="34" charset="0"/>
              <a:buChar char="•"/>
            </a:pPr>
            <a:r>
              <a:rPr lang="vi-VN" dirty="0">
                <a:solidFill>
                  <a:srgbClr val="FFFF00"/>
                </a:solidFill>
              </a:rPr>
              <a:t>Tên hàm: </a:t>
            </a:r>
            <a:r>
              <a:rPr lang="vi-VN" dirty="0">
                <a:solidFill>
                  <a:schemeClr val="bg1"/>
                </a:solidFill>
              </a:rPr>
              <a:t>tên hàm nên có ý nghĩa gợi nhớ </a:t>
            </a:r>
          </a:p>
          <a:p>
            <a:pPr marL="285750" indent="-285750" algn="just">
              <a:buFont typeface="Arial" panose="020B0604020202020204" pitchFamily="34" charset="0"/>
              <a:buChar char="•"/>
            </a:pPr>
            <a:r>
              <a:rPr lang="vi-VN" dirty="0">
                <a:solidFill>
                  <a:srgbClr val="FFFF00"/>
                </a:solidFill>
              </a:rPr>
              <a:t>Danh sách các tham số: </a:t>
            </a:r>
            <a:r>
              <a:rPr lang="vi-VN" dirty="0">
                <a:solidFill>
                  <a:schemeClr val="bg1"/>
                </a:solidFill>
              </a:rPr>
              <a:t>không cần xác đinh kiểu, hàm có thể có </a:t>
            </a:r>
            <a:r>
              <a:rPr lang="vi-VN" dirty="0" smtClean="0">
                <a:solidFill>
                  <a:schemeClr val="bg1"/>
                </a:solidFill>
              </a:rPr>
              <a:t>hoặc </a:t>
            </a:r>
            <a:r>
              <a:rPr lang="vi-VN" dirty="0">
                <a:solidFill>
                  <a:schemeClr val="bg1"/>
                </a:solidFill>
              </a:rPr>
              <a:t>không có tham số </a:t>
            </a:r>
          </a:p>
          <a:p>
            <a:pPr marL="285750" indent="-285750" algn="just">
              <a:buFont typeface="Arial" panose="020B0604020202020204" pitchFamily="34" charset="0"/>
              <a:buChar char="•"/>
            </a:pPr>
            <a:r>
              <a:rPr lang="vi-VN" dirty="0" smtClean="0">
                <a:solidFill>
                  <a:srgbClr val="FFFF00"/>
                </a:solidFill>
              </a:rPr>
              <a:t>Giá </a:t>
            </a:r>
            <a:r>
              <a:rPr lang="vi-VN" dirty="0">
                <a:solidFill>
                  <a:srgbClr val="FFFF00"/>
                </a:solidFill>
              </a:rPr>
              <a:t>trị: </a:t>
            </a:r>
            <a:r>
              <a:rPr lang="vi-VN" dirty="0">
                <a:solidFill>
                  <a:schemeClr val="bg1"/>
                </a:solidFill>
              </a:rPr>
              <a:t>Hàm có thể có hoặc không có giá trị trả về</a:t>
            </a:r>
            <a:endParaRPr lang="en-US" dirty="0" smtClean="0">
              <a:solidFill>
                <a:schemeClr val="bg1"/>
              </a:solidFill>
            </a:endParaRPr>
          </a:p>
          <a:p>
            <a:pPr marL="285750" indent="-285750" algn="just">
              <a:buFont typeface="Arial" panose="020B0604020202020204" pitchFamily="34" charset="0"/>
              <a:buChar char="•"/>
            </a:pPr>
            <a:r>
              <a:rPr lang="en-US" dirty="0" err="1">
                <a:solidFill>
                  <a:srgbClr val="FFFF00"/>
                </a:solidFill>
              </a:rPr>
              <a:t>Cú</a:t>
            </a:r>
            <a:r>
              <a:rPr lang="en-US" dirty="0">
                <a:solidFill>
                  <a:srgbClr val="FFFF00"/>
                </a:solidFill>
              </a:rPr>
              <a:t> </a:t>
            </a:r>
            <a:r>
              <a:rPr lang="en-US" dirty="0" err="1">
                <a:solidFill>
                  <a:srgbClr val="FFFF00"/>
                </a:solidFill>
              </a:rPr>
              <a:t>pháp</a:t>
            </a:r>
            <a:r>
              <a:rPr lang="en-US" dirty="0">
                <a:solidFill>
                  <a:srgbClr val="FFFF00"/>
                </a:solidFill>
              </a:rPr>
              <a:t>:</a:t>
            </a:r>
            <a:endParaRPr lang="en-US" dirty="0" smtClean="0">
              <a:solidFill>
                <a:srgbClr val="FFFF00"/>
              </a:solidFill>
            </a:endParaRPr>
          </a:p>
        </p:txBody>
      </p:sp>
      <p:pic>
        <p:nvPicPr>
          <p:cNvPr id="3" name="Picture 2"/>
          <p:cNvPicPr>
            <a:picLocks noChangeAspect="1"/>
          </p:cNvPicPr>
          <p:nvPr/>
        </p:nvPicPr>
        <p:blipFill>
          <a:blip r:embed="rId3"/>
          <a:stretch>
            <a:fillRect/>
          </a:stretch>
        </p:blipFill>
        <p:spPr>
          <a:xfrm>
            <a:off x="487235" y="2436475"/>
            <a:ext cx="3557483" cy="1493810"/>
          </a:xfrm>
          <a:prstGeom prst="rect">
            <a:avLst/>
          </a:prstGeom>
        </p:spPr>
      </p:pic>
      <p:pic>
        <p:nvPicPr>
          <p:cNvPr id="5" name="Picture 4"/>
          <p:cNvPicPr>
            <a:picLocks noChangeAspect="1"/>
          </p:cNvPicPr>
          <p:nvPr/>
        </p:nvPicPr>
        <p:blipFill>
          <a:blip r:embed="rId4"/>
          <a:stretch>
            <a:fillRect/>
          </a:stretch>
        </p:blipFill>
        <p:spPr>
          <a:xfrm>
            <a:off x="4818859" y="2524865"/>
            <a:ext cx="4058068" cy="2325880"/>
          </a:xfrm>
          <a:prstGeom prst="rect">
            <a:avLst/>
          </a:prstGeom>
        </p:spPr>
      </p:pic>
      <p:sp>
        <p:nvSpPr>
          <p:cNvPr id="8" name="TextBox 7"/>
          <p:cNvSpPr txBox="1"/>
          <p:nvPr/>
        </p:nvSpPr>
        <p:spPr>
          <a:xfrm>
            <a:off x="119680" y="4112081"/>
            <a:ext cx="4465860"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a:solidFill>
                  <a:srgbClr val="FFFF00"/>
                </a:solidFill>
              </a:rPr>
              <a:t> : </a:t>
            </a:r>
            <a:r>
              <a:rPr lang="en-US" dirty="0" err="1">
                <a:solidFill>
                  <a:srgbClr val="FFFF00"/>
                </a:solidFill>
              </a:rPr>
              <a:t>về</a:t>
            </a:r>
            <a:r>
              <a:rPr lang="en-US" dirty="0">
                <a:solidFill>
                  <a:srgbClr val="FFFF00"/>
                </a:solidFill>
              </a:rPr>
              <a:t> </a:t>
            </a:r>
            <a:r>
              <a:rPr lang="en-US" dirty="0" err="1">
                <a:solidFill>
                  <a:srgbClr val="FFFF00"/>
                </a:solidFill>
              </a:rPr>
              <a:t>cách</a:t>
            </a:r>
            <a:r>
              <a:rPr lang="en-US" dirty="0">
                <a:solidFill>
                  <a:srgbClr val="FFFF00"/>
                </a:solidFill>
              </a:rPr>
              <a:t> </a:t>
            </a:r>
            <a:r>
              <a:rPr lang="en-US" dirty="0" err="1">
                <a:solidFill>
                  <a:srgbClr val="FFFF00"/>
                </a:solidFill>
              </a:rPr>
              <a:t>xây</a:t>
            </a:r>
            <a:r>
              <a:rPr lang="en-US" dirty="0">
                <a:solidFill>
                  <a:srgbClr val="FFFF00"/>
                </a:solidFill>
              </a:rPr>
              <a:t> </a:t>
            </a:r>
            <a:r>
              <a:rPr lang="en-US" dirty="0" err="1">
                <a:solidFill>
                  <a:srgbClr val="FFFF00"/>
                </a:solidFill>
              </a:rPr>
              <a:t>dựng</a:t>
            </a:r>
            <a:r>
              <a:rPr lang="en-US" dirty="0">
                <a:solidFill>
                  <a:srgbClr val="FFFF00"/>
                </a:solidFill>
              </a:rPr>
              <a:t> </a:t>
            </a:r>
            <a:r>
              <a:rPr lang="en-US" dirty="0" err="1">
                <a:solidFill>
                  <a:srgbClr val="FFFF00"/>
                </a:solidFill>
              </a:rPr>
              <a:t>một</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tính</a:t>
            </a:r>
            <a:r>
              <a:rPr lang="en-US" dirty="0">
                <a:solidFill>
                  <a:srgbClr val="FFFF00"/>
                </a:solidFill>
              </a:rPr>
              <a:t> </a:t>
            </a:r>
            <a:r>
              <a:rPr lang="en-US" dirty="0" err="1">
                <a:solidFill>
                  <a:srgbClr val="FFFF00"/>
                </a:solidFill>
              </a:rPr>
              <a:t>tổng</a:t>
            </a:r>
            <a:r>
              <a:rPr lang="en-US" dirty="0">
                <a:solidFill>
                  <a:srgbClr val="FFFF00"/>
                </a:solidFill>
              </a:rPr>
              <a:t> </a:t>
            </a:r>
            <a:r>
              <a:rPr lang="en-US" dirty="0" err="1">
                <a:solidFill>
                  <a:srgbClr val="FFFF00"/>
                </a:solidFill>
              </a:rPr>
              <a:t>hai</a:t>
            </a:r>
            <a:r>
              <a:rPr lang="en-US" dirty="0">
                <a:solidFill>
                  <a:srgbClr val="FFFF00"/>
                </a:solidFill>
              </a:rPr>
              <a:t> </a:t>
            </a:r>
            <a:r>
              <a:rPr lang="en-US" dirty="0" err="1">
                <a:solidFill>
                  <a:srgbClr val="FFFF00"/>
                </a:solidFill>
              </a:rPr>
              <a:t>số</a:t>
            </a:r>
            <a:r>
              <a:rPr lang="en-US" dirty="0">
                <a:solidFill>
                  <a:srgbClr val="FFFF00"/>
                </a:solidFill>
              </a:rPr>
              <a:t> a </a:t>
            </a:r>
            <a:r>
              <a:rPr lang="en-US" dirty="0" err="1">
                <a:solidFill>
                  <a:srgbClr val="FFFF00"/>
                </a:solidFill>
              </a:rPr>
              <a:t>và</a:t>
            </a:r>
            <a:r>
              <a:rPr lang="en-US" dirty="0">
                <a:solidFill>
                  <a:srgbClr val="FFFF00"/>
                </a:solidFill>
              </a:rPr>
              <a:t> b </a:t>
            </a:r>
            <a:r>
              <a:rPr lang="en-US" dirty="0" err="1">
                <a:solidFill>
                  <a:srgbClr val="FFFF00"/>
                </a:solidFill>
              </a:rPr>
              <a:t>với</a:t>
            </a:r>
            <a:r>
              <a:rPr lang="en-US" dirty="0">
                <a:solidFill>
                  <a:srgbClr val="FFFF00"/>
                </a:solidFill>
              </a:rPr>
              <a:t> </a:t>
            </a:r>
            <a:r>
              <a:rPr lang="en-US" dirty="0" err="1">
                <a:solidFill>
                  <a:srgbClr val="FFFF00"/>
                </a:solidFill>
              </a:rPr>
              <a:t>hai</a:t>
            </a:r>
            <a:r>
              <a:rPr lang="en-US" dirty="0">
                <a:solidFill>
                  <a:srgbClr val="FFFF00"/>
                </a:solidFill>
              </a:rPr>
              <a:t> </a:t>
            </a:r>
            <a:r>
              <a:rPr lang="en-US" dirty="0" err="1">
                <a:solidFill>
                  <a:srgbClr val="FFFF00"/>
                </a:solidFill>
              </a:rPr>
              <a:t>tham</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trả</a:t>
            </a:r>
            <a:r>
              <a:rPr lang="en-US" dirty="0">
                <a:solidFill>
                  <a:srgbClr val="FFFF00"/>
                </a:solidFill>
              </a:rPr>
              <a:t> </a:t>
            </a:r>
            <a:r>
              <a:rPr lang="en-US" dirty="0" err="1">
                <a:solidFill>
                  <a:srgbClr val="FFFF00"/>
                </a:solidFill>
              </a:rPr>
              <a:t>về</a:t>
            </a:r>
            <a:r>
              <a:rPr lang="en-US" dirty="0">
                <a:solidFill>
                  <a:srgbClr val="FFFF00"/>
                </a:solidFill>
              </a:rPr>
              <a:t> </a:t>
            </a:r>
            <a:r>
              <a:rPr lang="en-US" dirty="0" err="1">
                <a:solidFill>
                  <a:srgbClr val="FFFF00"/>
                </a:solidFill>
              </a:rPr>
              <a:t>kết</a:t>
            </a:r>
            <a:r>
              <a:rPr lang="en-US" dirty="0">
                <a:solidFill>
                  <a:srgbClr val="FFFF00"/>
                </a:solidFill>
              </a:rPr>
              <a:t> </a:t>
            </a:r>
            <a:r>
              <a:rPr lang="en-US" dirty="0" err="1">
                <a:solidFill>
                  <a:srgbClr val="FFFF00"/>
                </a:solidFill>
              </a:rPr>
              <a:t>quả</a:t>
            </a:r>
            <a:r>
              <a:rPr lang="en-US" dirty="0">
                <a:solidFill>
                  <a:srgbClr val="FFFF00"/>
                </a:solidFill>
              </a:rPr>
              <a:t> </a:t>
            </a:r>
            <a:r>
              <a:rPr lang="en-US" dirty="0" err="1">
                <a:solidFill>
                  <a:srgbClr val="FFFF00"/>
                </a:solidFill>
              </a:rPr>
              <a:t>là</a:t>
            </a:r>
            <a:r>
              <a:rPr lang="en-US" dirty="0">
                <a:solidFill>
                  <a:srgbClr val="FFFF00"/>
                </a:solidFill>
              </a:rPr>
              <a:t> </a:t>
            </a:r>
            <a:r>
              <a:rPr lang="en-US" dirty="0" err="1">
                <a:solidFill>
                  <a:srgbClr val="FFFF00"/>
                </a:solidFill>
              </a:rPr>
              <a:t>tổng</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hai</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đó</a:t>
            </a:r>
            <a:r>
              <a:rPr lang="en-US" dirty="0">
                <a:solidFill>
                  <a:srgbClr val="FFFF00"/>
                </a:solidFill>
              </a:rPr>
              <a:t>:</a:t>
            </a:r>
            <a:endParaRPr lang="en-US" dirty="0" smtClean="0">
              <a:solidFill>
                <a:srgbClr val="FFFF00"/>
              </a:solidFill>
            </a:endParaRPr>
          </a:p>
        </p:txBody>
      </p:sp>
    </p:spTree>
    <p:extLst>
      <p:ext uri="{BB962C8B-B14F-4D97-AF65-F5344CB8AC3E}">
        <p14:creationId xmlns:p14="http://schemas.microsoft.com/office/powerpoint/2010/main" val="1949613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smtClean="0">
                <a:solidFill>
                  <a:srgbClr val="FFFF00"/>
                </a:solidFill>
              </a:rPr>
              <a:t>Hàm</a:t>
            </a:r>
            <a:r>
              <a:rPr lang="en-US" dirty="0" smtClean="0"/>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19680" y="836037"/>
            <a:ext cx="8771342"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FF00"/>
                </a:solidFill>
              </a:rPr>
              <a:t>So </a:t>
            </a:r>
            <a:r>
              <a:rPr lang="en-US" dirty="0" err="1">
                <a:solidFill>
                  <a:srgbClr val="FFFF00"/>
                </a:solidFill>
              </a:rPr>
              <a:t>sánh</a:t>
            </a:r>
            <a:r>
              <a:rPr lang="en-US" dirty="0">
                <a:solidFill>
                  <a:srgbClr val="FFFF00"/>
                </a:solidFill>
              </a:rPr>
              <a:t> </a:t>
            </a:r>
            <a:r>
              <a:rPr lang="en-US" dirty="0" err="1">
                <a:solidFill>
                  <a:srgbClr val="FFFF00"/>
                </a:solidFill>
              </a:rPr>
              <a:t>Tham</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và</a:t>
            </a:r>
            <a:r>
              <a:rPr lang="en-US" dirty="0">
                <a:solidFill>
                  <a:srgbClr val="FFFF00"/>
                </a:solidFill>
              </a:rPr>
              <a:t> </a:t>
            </a:r>
            <a:r>
              <a:rPr lang="en-US" dirty="0" err="1">
                <a:solidFill>
                  <a:srgbClr val="FFFF00"/>
                </a:solidFill>
              </a:rPr>
              <a:t>Tham</a:t>
            </a:r>
            <a:r>
              <a:rPr lang="en-US" dirty="0">
                <a:solidFill>
                  <a:srgbClr val="FFFF00"/>
                </a:solidFill>
              </a:rPr>
              <a:t> </a:t>
            </a:r>
            <a:r>
              <a:rPr lang="en-US" dirty="0" err="1" smtClean="0">
                <a:solidFill>
                  <a:srgbClr val="FFFF00"/>
                </a:solidFill>
              </a:rPr>
              <a:t>chiếu</a:t>
            </a:r>
            <a:r>
              <a:rPr lang="en-US" dirty="0" smtClean="0">
                <a:solidFill>
                  <a:srgbClr val="FFFF00"/>
                </a:solidFill>
              </a:rPr>
              <a:t> </a:t>
            </a:r>
          </a:p>
          <a:p>
            <a:pPr marL="285750" indent="-285750" algn="just">
              <a:buFont typeface="Arial" panose="020B0604020202020204" pitchFamily="34" charset="0"/>
              <a:buChar char="•"/>
            </a:pPr>
            <a:r>
              <a:rPr lang="vi-VN" dirty="0">
                <a:solidFill>
                  <a:srgbClr val="FFFF00"/>
                </a:solidFill>
              </a:rPr>
              <a:t>Tham trị: PHP </a:t>
            </a:r>
            <a:r>
              <a:rPr lang="vi-VN" dirty="0">
                <a:solidFill>
                  <a:schemeClr val="bg1"/>
                </a:solidFill>
              </a:rPr>
              <a:t>tạo một bản sao của giá trị biến và truyền bản sao đó vào hàm. Thay đổi giá trị của tham số bên trong hàm không ảnh hưởng đến biến gốc bên ngoài hàm</a:t>
            </a:r>
            <a:r>
              <a:rPr lang="vi-VN" dirty="0">
                <a:solidFill>
                  <a:srgbClr val="FFFF00"/>
                </a:solidFill>
              </a:rPr>
              <a:t>.</a:t>
            </a:r>
          </a:p>
          <a:p>
            <a:pPr marL="285750" indent="-285750" algn="just">
              <a:buFont typeface="Arial" panose="020B0604020202020204" pitchFamily="34" charset="0"/>
              <a:buChar char="•"/>
            </a:pPr>
            <a:r>
              <a:rPr lang="vi-VN" dirty="0">
                <a:solidFill>
                  <a:srgbClr val="FFFF00"/>
                </a:solidFill>
              </a:rPr>
              <a:t>Tham chiếu: </a:t>
            </a:r>
            <a:r>
              <a:rPr lang="vi-VN" dirty="0">
                <a:solidFill>
                  <a:schemeClr val="bg1"/>
                </a:solidFill>
              </a:rPr>
              <a:t>PHP truyền trực tiếp địa chỉ của biến vào hàm. Thay đổi giá trị của tham số bên trong hàm sẽ ảnh hưởng trực tiếp đến biến gốc bên ngoài hàm.</a:t>
            </a:r>
            <a:endParaRPr lang="en-US" dirty="0" smtClean="0">
              <a:solidFill>
                <a:schemeClr val="bg1"/>
              </a:solidFill>
            </a:endParaRPr>
          </a:p>
        </p:txBody>
      </p:sp>
    </p:spTree>
    <p:extLst>
      <p:ext uri="{BB962C8B-B14F-4D97-AF65-F5344CB8AC3E}">
        <p14:creationId xmlns:p14="http://schemas.microsoft.com/office/powerpoint/2010/main" val="967729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Tham</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tùy</a:t>
            </a:r>
            <a:r>
              <a:rPr lang="en-US" dirty="0">
                <a:solidFill>
                  <a:srgbClr val="FFFF00"/>
                </a:solidFill>
              </a:rPr>
              <a:t> </a:t>
            </a:r>
            <a:r>
              <a:rPr lang="en-US" dirty="0" err="1">
                <a:solidFill>
                  <a:srgbClr val="FFFF00"/>
                </a:solidFill>
              </a:rPr>
              <a:t>chọn</a:t>
            </a:r>
            <a:r>
              <a:rPr lang="en-US" dirty="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2246769"/>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Tham</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tùy</a:t>
            </a:r>
            <a:r>
              <a:rPr lang="en-US" dirty="0">
                <a:solidFill>
                  <a:srgbClr val="FFFF00"/>
                </a:solidFill>
              </a:rPr>
              <a:t> </a:t>
            </a:r>
            <a:r>
              <a:rPr lang="en-US" dirty="0" err="1" smtClean="0">
                <a:solidFill>
                  <a:srgbClr val="FFFF00"/>
                </a:solidFill>
              </a:rPr>
              <a:t>chọn</a:t>
            </a:r>
            <a:r>
              <a:rPr lang="en-US" dirty="0" smtClean="0">
                <a:solidFill>
                  <a:srgbClr val="FFFF00"/>
                </a:solidFill>
              </a:rPr>
              <a:t>:  </a:t>
            </a:r>
            <a:r>
              <a:rPr lang="vi-VN" dirty="0">
                <a:solidFill>
                  <a:schemeClr val="bg1"/>
                </a:solidFill>
              </a:rPr>
              <a:t>Tham số tùy chọn trong PHP là các tham số có giá trị mặc định được xác định trong định nghĩa của hàm. Khi gọi hàm, nếu không truyền giá trị cho tham số tùy chọn, nó sẽ sử dụng giá trị mặc định đã được xác định </a:t>
            </a:r>
            <a:r>
              <a:rPr lang="vi-VN" dirty="0" smtClean="0">
                <a:solidFill>
                  <a:schemeClr val="bg1"/>
                </a:solidFill>
              </a:rPr>
              <a:t>trước</a:t>
            </a:r>
            <a:endParaRPr lang="en-US" dirty="0" smtClean="0">
              <a:solidFill>
                <a:schemeClr val="bg1"/>
              </a:solidFill>
            </a:endParaRPr>
          </a:p>
          <a:p>
            <a:pPr marL="285750" indent="-285750" algn="just">
              <a:buFont typeface="Arial" panose="020B0604020202020204" pitchFamily="34" charset="0"/>
              <a:buChar char="•"/>
            </a:pPr>
            <a:r>
              <a:rPr lang="vi-VN" dirty="0">
                <a:solidFill>
                  <a:srgbClr val="FFFF00"/>
                </a:solidFill>
              </a:rPr>
              <a:t>Lưu ý khi sử dụng tham số tùy chọn: </a:t>
            </a:r>
            <a:r>
              <a:rPr lang="vi-VN" dirty="0">
                <a:solidFill>
                  <a:schemeClr val="bg1"/>
                </a:solidFill>
              </a:rPr>
              <a:t>Thứ tự tham số: Các tham số tùy chọn phải được đặt sau tất cả các tham số bắt buộc trong danh sách tham số của hàm. Nếu không, sẽ gây ra lỗi cú pháp.</a:t>
            </a:r>
          </a:p>
          <a:p>
            <a:pPr marL="285750" indent="-285750" algn="just">
              <a:buFont typeface="Arial" panose="020B0604020202020204" pitchFamily="34" charset="0"/>
              <a:buChar char="•"/>
            </a:pPr>
            <a:r>
              <a:rPr lang="vi-VN" dirty="0">
                <a:solidFill>
                  <a:srgbClr val="FFFF00"/>
                </a:solidFill>
              </a:rPr>
              <a:t>Sử dụng giá trị mặc định hợp lý: </a:t>
            </a:r>
            <a:r>
              <a:rPr lang="vi-VN" dirty="0">
                <a:solidFill>
                  <a:schemeClr val="bg1"/>
                </a:solidFill>
              </a:rPr>
              <a:t>Khi khai báo giá trị mặc định cho tham số tùy chọn, nên sử dụng các giá trị hợp lý và phổ biến cho ngữ cảnh của hàm.</a:t>
            </a:r>
          </a:p>
          <a:p>
            <a:pPr marL="285750" indent="-285750" algn="just">
              <a:buFont typeface="Arial" panose="020B0604020202020204" pitchFamily="34" charset="0"/>
              <a:buChar char="•"/>
            </a:pPr>
            <a:r>
              <a:rPr lang="vi-VN" dirty="0">
                <a:solidFill>
                  <a:srgbClr val="FFFF00"/>
                </a:solidFill>
              </a:rPr>
              <a:t>Cú pháp khai báo tham số tùy chọn: </a:t>
            </a:r>
            <a:r>
              <a:rPr lang="vi-VN" dirty="0">
                <a:solidFill>
                  <a:schemeClr val="bg1"/>
                </a:solidFill>
              </a:rPr>
              <a:t>Tham số tùy chọn được khai báo bằng cách gán giá trị mặc định cho chúng trong định nghĩa của hàm. Các tham số tùy chọn phải được khai báo sau tất cả các tham số bắt buộc.</a:t>
            </a:r>
            <a:endParaRPr lang="en-US" dirty="0" smtClean="0">
              <a:solidFill>
                <a:schemeClr val="bg1"/>
              </a:solidFill>
            </a:endParaRPr>
          </a:p>
        </p:txBody>
      </p:sp>
      <p:pic>
        <p:nvPicPr>
          <p:cNvPr id="2" name="Picture 1"/>
          <p:cNvPicPr>
            <a:picLocks noChangeAspect="1"/>
          </p:cNvPicPr>
          <p:nvPr/>
        </p:nvPicPr>
        <p:blipFill>
          <a:blip r:embed="rId3"/>
          <a:stretch>
            <a:fillRect/>
          </a:stretch>
        </p:blipFill>
        <p:spPr>
          <a:xfrm>
            <a:off x="2302687" y="3082806"/>
            <a:ext cx="3710996" cy="1816057"/>
          </a:xfrm>
          <a:prstGeom prst="rect">
            <a:avLst/>
          </a:prstGeom>
        </p:spPr>
      </p:pic>
    </p:spTree>
    <p:extLst>
      <p:ext uri="{BB962C8B-B14F-4D97-AF65-F5344CB8AC3E}">
        <p14:creationId xmlns:p14="http://schemas.microsoft.com/office/powerpoint/2010/main" val="27385407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smtClean="0">
                <a:solidFill>
                  <a:srgbClr val="FFFF00"/>
                </a:solidFill>
              </a:rPr>
              <a:t> </a:t>
            </a:r>
            <a:r>
              <a:rPr lang="en-US" dirty="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tồn</a:t>
            </a:r>
            <a:r>
              <a:rPr lang="en-US" dirty="0">
                <a:solidFill>
                  <a:srgbClr val="FFFF00"/>
                </a:solidFill>
              </a:rPr>
              <a:t> </a:t>
            </a:r>
            <a:r>
              <a:rPr lang="en-US" dirty="0" err="1">
                <a:solidFill>
                  <a:srgbClr val="FFFF00"/>
                </a:solidFill>
              </a:rPr>
              <a:t>tại</a:t>
            </a:r>
            <a:r>
              <a:rPr lang="en-US" dirty="0">
                <a:solidFill>
                  <a:srgbClr val="FFFF00"/>
                </a:solidFill>
              </a:rPr>
              <a:t>: </a:t>
            </a:r>
            <a:r>
              <a:rPr lang="en-US" dirty="0" err="1">
                <a:solidFill>
                  <a:srgbClr val="FFFF00"/>
                </a:solidFill>
              </a:rPr>
              <a:t>isset</a:t>
            </a:r>
            <a:r>
              <a:rPr lang="en-US" dirty="0" smtClean="0">
                <a:solidFill>
                  <a:srgbClr val="FFFF00"/>
                </a:solidFill>
              </a:rPr>
              <a:t>(): </a:t>
            </a:r>
            <a:r>
              <a:rPr lang="vi-VN" dirty="0">
                <a:solidFill>
                  <a:schemeClr val="bg1"/>
                </a:solidFill>
              </a:rPr>
              <a:t>Hàm isset() kiểm tra xem biến đã được khai báo và có giá trị khác null hay không. Hàm trả về true nếu biến tồn tại và có giá trị khác null, ngược lại trả về false</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a:solidFill>
                  <a:srgbClr val="FFFF00"/>
                </a:solidFill>
              </a:rPr>
              <a:t>Cú</a:t>
            </a:r>
            <a:r>
              <a:rPr lang="en-US" dirty="0">
                <a:solidFill>
                  <a:srgbClr val="FFFF00"/>
                </a:solidFill>
              </a:rPr>
              <a:t> </a:t>
            </a:r>
            <a:r>
              <a:rPr lang="en-US" dirty="0" err="1">
                <a:solidFill>
                  <a:srgbClr val="FFFF00"/>
                </a:solidFill>
              </a:rPr>
              <a:t>pháp</a:t>
            </a:r>
            <a:r>
              <a:rPr lang="en-US" dirty="0">
                <a:solidFill>
                  <a:srgbClr val="FFFF00"/>
                </a:solidFill>
              </a:rPr>
              <a:t>: </a:t>
            </a:r>
            <a:r>
              <a:rPr lang="en-US" dirty="0" err="1">
                <a:solidFill>
                  <a:schemeClr val="bg1"/>
                </a:solidFill>
              </a:rPr>
              <a:t>isset</a:t>
            </a:r>
            <a:r>
              <a:rPr lang="en-US" dirty="0">
                <a:solidFill>
                  <a:schemeClr val="bg1"/>
                </a:solidFill>
              </a:rPr>
              <a:t>(&lt;</a:t>
            </a:r>
            <a:r>
              <a:rPr lang="en-US" dirty="0" err="1">
                <a:solidFill>
                  <a:schemeClr val="bg1"/>
                </a:solidFill>
              </a:rPr>
              <a:t>tên</a:t>
            </a:r>
            <a:r>
              <a:rPr lang="en-US" dirty="0">
                <a:solidFill>
                  <a:schemeClr val="bg1"/>
                </a:solidFill>
              </a:rPr>
              <a:t> </a:t>
            </a:r>
            <a:r>
              <a:rPr lang="en-US" dirty="0" err="1">
                <a:solidFill>
                  <a:schemeClr val="bg1"/>
                </a:solidFill>
              </a:rPr>
              <a:t>biến</a:t>
            </a:r>
            <a:r>
              <a:rPr lang="en-US" dirty="0">
                <a:solidFill>
                  <a:schemeClr val="bg1"/>
                </a:solidFill>
              </a:rPr>
              <a:t> 1&gt;, &lt;</a:t>
            </a:r>
            <a:r>
              <a:rPr lang="en-US" dirty="0" err="1">
                <a:solidFill>
                  <a:schemeClr val="bg1"/>
                </a:solidFill>
              </a:rPr>
              <a:t>tên</a:t>
            </a:r>
            <a:r>
              <a:rPr lang="en-US" dirty="0">
                <a:solidFill>
                  <a:schemeClr val="bg1"/>
                </a:solidFill>
              </a:rPr>
              <a:t> </a:t>
            </a:r>
            <a:r>
              <a:rPr lang="en-US" dirty="0" err="1">
                <a:solidFill>
                  <a:schemeClr val="bg1"/>
                </a:solidFill>
              </a:rPr>
              <a:t>biến</a:t>
            </a:r>
            <a:r>
              <a:rPr lang="en-US" dirty="0">
                <a:solidFill>
                  <a:schemeClr val="bg1"/>
                </a:solidFill>
              </a:rPr>
              <a:t> 2&gt;, …)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547305" y="2097921"/>
            <a:ext cx="6387721" cy="2542685"/>
          </a:xfrm>
          <a:prstGeom prst="rect">
            <a:avLst/>
          </a:prstGeom>
        </p:spPr>
      </p:pic>
    </p:spTree>
    <p:extLst>
      <p:ext uri="{BB962C8B-B14F-4D97-AF65-F5344CB8AC3E}">
        <p14:creationId xmlns:p14="http://schemas.microsoft.com/office/powerpoint/2010/main" val="31866159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smtClean="0">
                <a:solidFill>
                  <a:srgbClr val="FFFF00"/>
                </a:solidFill>
              </a:rPr>
              <a:t> </a:t>
            </a:r>
            <a:r>
              <a:rPr lang="en-US" dirty="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rỗng</a:t>
            </a:r>
            <a:r>
              <a:rPr lang="en-US" dirty="0">
                <a:solidFill>
                  <a:srgbClr val="FFFF00"/>
                </a:solidFill>
              </a:rPr>
              <a:t> </a:t>
            </a:r>
            <a:r>
              <a:rPr lang="en-US" dirty="0" err="1">
                <a:solidFill>
                  <a:srgbClr val="FFFF00"/>
                </a:solidFill>
              </a:rPr>
              <a:t>với</a:t>
            </a:r>
            <a:r>
              <a:rPr lang="en-US" dirty="0">
                <a:solidFill>
                  <a:srgbClr val="FFFF00"/>
                </a:solidFill>
              </a:rPr>
              <a:t> empty(): </a:t>
            </a:r>
            <a:r>
              <a:rPr lang="en-US" dirty="0" err="1">
                <a:solidFill>
                  <a:schemeClr val="bg1"/>
                </a:solidFill>
              </a:rPr>
              <a:t>Hàm</a:t>
            </a:r>
            <a:r>
              <a:rPr lang="en-US" dirty="0">
                <a:solidFill>
                  <a:schemeClr val="bg1"/>
                </a:solidFill>
              </a:rPr>
              <a:t> empty() </a:t>
            </a:r>
            <a:r>
              <a:rPr lang="en-US" dirty="0" err="1">
                <a:solidFill>
                  <a:schemeClr val="bg1"/>
                </a:solidFill>
              </a:rPr>
              <a:t>kiểm</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tồn</a:t>
            </a:r>
            <a:r>
              <a:rPr lang="en-US" dirty="0">
                <a:solidFill>
                  <a:schemeClr val="bg1"/>
                </a:solidFill>
              </a:rPr>
              <a:t> </a:t>
            </a:r>
            <a:r>
              <a:rPr lang="en-US" dirty="0" err="1">
                <a:solidFill>
                  <a:schemeClr val="bg1"/>
                </a:solidFill>
              </a:rPr>
              <a:t>tại</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trống</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trống</a:t>
            </a:r>
            <a:r>
              <a:rPr lang="en-US" dirty="0">
                <a:solidFill>
                  <a:schemeClr val="bg1"/>
                </a:solidFill>
              </a:rPr>
              <a:t>" </a:t>
            </a:r>
            <a:r>
              <a:rPr lang="en-US" dirty="0" err="1">
                <a:solidFill>
                  <a:schemeClr val="bg1"/>
                </a:solidFill>
              </a:rPr>
              <a:t>bao</a:t>
            </a:r>
            <a:r>
              <a:rPr lang="en-US" dirty="0">
                <a:solidFill>
                  <a:schemeClr val="bg1"/>
                </a:solidFill>
              </a:rPr>
              <a:t> </a:t>
            </a:r>
            <a:r>
              <a:rPr lang="en-US" dirty="0" err="1">
                <a:solidFill>
                  <a:schemeClr val="bg1"/>
                </a:solidFill>
              </a:rPr>
              <a:t>gồm</a:t>
            </a:r>
            <a:r>
              <a:rPr lang="en-US" dirty="0">
                <a:solidFill>
                  <a:schemeClr val="bg1"/>
                </a:solidFill>
              </a:rPr>
              <a:t>: "" (</a:t>
            </a:r>
            <a:r>
              <a:rPr lang="en-US" dirty="0" err="1">
                <a:solidFill>
                  <a:schemeClr val="bg1"/>
                </a:solidFill>
              </a:rPr>
              <a:t>chuỗi</a:t>
            </a:r>
            <a:r>
              <a:rPr lang="en-US" dirty="0">
                <a:solidFill>
                  <a:schemeClr val="bg1"/>
                </a:solidFill>
              </a:rPr>
              <a:t> </a:t>
            </a:r>
            <a:r>
              <a:rPr lang="en-US" dirty="0" err="1">
                <a:solidFill>
                  <a:schemeClr val="bg1"/>
                </a:solidFill>
              </a:rPr>
              <a:t>rỗng</a:t>
            </a:r>
            <a:r>
              <a:rPr lang="en-US" dirty="0">
                <a:solidFill>
                  <a:schemeClr val="bg1"/>
                </a:solidFill>
              </a:rPr>
              <a:t>), 0, 0.0, "0", null, false, </a:t>
            </a:r>
            <a:r>
              <a:rPr lang="en-US" dirty="0" err="1">
                <a:solidFill>
                  <a:schemeClr val="bg1"/>
                </a:solidFill>
              </a:rPr>
              <a:t>và</a:t>
            </a:r>
            <a:r>
              <a:rPr lang="en-US" dirty="0">
                <a:solidFill>
                  <a:schemeClr val="bg1"/>
                </a:solidFill>
              </a:rPr>
              <a:t> </a:t>
            </a:r>
            <a:r>
              <a:rPr lang="en-US" dirty="0" err="1">
                <a:solidFill>
                  <a:schemeClr val="bg1"/>
                </a:solidFill>
              </a:rPr>
              <a:t>mảng</a:t>
            </a:r>
            <a:r>
              <a:rPr lang="en-US" dirty="0">
                <a:solidFill>
                  <a:schemeClr val="bg1"/>
                </a:solidFill>
              </a:rPr>
              <a:t> </a:t>
            </a:r>
            <a:r>
              <a:rPr lang="en-US" dirty="0" err="1" smtClean="0">
                <a:solidFill>
                  <a:schemeClr val="bg1"/>
                </a:solidFill>
              </a:rPr>
              <a:t>rỗng</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empty(&lt;</a:t>
            </a:r>
            <a:r>
              <a:rPr lang="en-US" dirty="0" err="1">
                <a:solidFill>
                  <a:schemeClr val="bg1"/>
                </a:solidFill>
              </a:rPr>
              <a:t>tên</a:t>
            </a:r>
            <a:r>
              <a:rPr lang="en-US" dirty="0">
                <a:solidFill>
                  <a:schemeClr val="bg1"/>
                </a:solidFill>
              </a:rPr>
              <a:t> </a:t>
            </a:r>
            <a:r>
              <a:rPr lang="en-US" dirty="0" err="1">
                <a:solidFill>
                  <a:schemeClr val="bg1"/>
                </a:solidFill>
              </a:rPr>
              <a:t>biến</a:t>
            </a:r>
            <a:r>
              <a:rPr lang="en-US" dirty="0">
                <a:solidFill>
                  <a:schemeClr val="bg1"/>
                </a:solidFill>
              </a:rPr>
              <a:t>&gt;)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1650299" y="1939852"/>
            <a:ext cx="5896798" cy="2705478"/>
          </a:xfrm>
          <a:prstGeom prst="rect">
            <a:avLst/>
          </a:prstGeom>
        </p:spPr>
      </p:pic>
    </p:spTree>
    <p:extLst>
      <p:ext uri="{BB962C8B-B14F-4D97-AF65-F5344CB8AC3E}">
        <p14:creationId xmlns:p14="http://schemas.microsoft.com/office/powerpoint/2010/main" val="29238617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smtClean="0">
                <a:solidFill>
                  <a:srgbClr val="FFFF00"/>
                </a:solidFill>
              </a:rPr>
              <a:t> </a:t>
            </a:r>
            <a:r>
              <a:rPr lang="en-US" dirty="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kiểu</a:t>
            </a:r>
            <a:r>
              <a:rPr lang="en-US" dirty="0">
                <a:solidFill>
                  <a:srgbClr val="FFFF00"/>
                </a:solidFill>
              </a:rPr>
              <a:t> </a:t>
            </a: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a:solidFill>
                  <a:srgbClr val="FFFF00"/>
                </a:solidFill>
              </a:rPr>
              <a:t> </a:t>
            </a:r>
            <a:r>
              <a:rPr lang="en-US" dirty="0" err="1">
                <a:solidFill>
                  <a:srgbClr val="FFFF00"/>
                </a:solidFill>
              </a:rPr>
              <a:t>với</a:t>
            </a:r>
            <a:r>
              <a:rPr lang="en-US" dirty="0">
                <a:solidFill>
                  <a:srgbClr val="FFFF00"/>
                </a:solidFill>
              </a:rPr>
              <a:t> is_*  </a:t>
            </a:r>
            <a:r>
              <a:rPr lang="en-US" dirty="0">
                <a:solidFill>
                  <a:schemeClr val="bg1"/>
                </a:solidFill>
              </a:rPr>
              <a:t>functions PHP </a:t>
            </a: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hàm</a:t>
            </a:r>
            <a:r>
              <a:rPr lang="en-US" dirty="0">
                <a:solidFill>
                  <a:schemeClr val="bg1"/>
                </a:solidFill>
              </a:rPr>
              <a:t> is_* </a:t>
            </a:r>
            <a:r>
              <a:rPr lang="en-US" dirty="0" err="1">
                <a:solidFill>
                  <a:schemeClr val="bg1"/>
                </a:solidFill>
              </a:rPr>
              <a:t>để</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kiểu</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bao</a:t>
            </a:r>
            <a:r>
              <a:rPr lang="en-US" dirty="0">
                <a:solidFill>
                  <a:schemeClr val="bg1"/>
                </a:solidFill>
              </a:rPr>
              <a:t> </a:t>
            </a:r>
            <a:r>
              <a:rPr lang="en-US" dirty="0" err="1">
                <a:solidFill>
                  <a:schemeClr val="bg1"/>
                </a:solidFill>
              </a:rPr>
              <a:t>gồm</a:t>
            </a:r>
            <a:r>
              <a:rPr lang="en-US" dirty="0">
                <a:solidFill>
                  <a:schemeClr val="bg1"/>
                </a:solidFill>
              </a:rPr>
              <a:t> </a:t>
            </a:r>
            <a:r>
              <a:rPr lang="en-US" dirty="0" err="1">
                <a:solidFill>
                  <a:schemeClr val="bg1"/>
                </a:solidFill>
              </a:rPr>
              <a:t>is_int</a:t>
            </a:r>
            <a:r>
              <a:rPr lang="en-US" dirty="0">
                <a:solidFill>
                  <a:schemeClr val="bg1"/>
                </a:solidFill>
              </a:rPr>
              <a:t>(), </a:t>
            </a:r>
            <a:r>
              <a:rPr lang="en-US" dirty="0" err="1">
                <a:solidFill>
                  <a:schemeClr val="bg1"/>
                </a:solidFill>
              </a:rPr>
              <a:t>is_float</a:t>
            </a:r>
            <a:r>
              <a:rPr lang="en-US" dirty="0">
                <a:solidFill>
                  <a:schemeClr val="bg1"/>
                </a:solidFill>
              </a:rPr>
              <a:t>(), </a:t>
            </a:r>
            <a:r>
              <a:rPr lang="en-US" dirty="0" err="1">
                <a:solidFill>
                  <a:schemeClr val="bg1"/>
                </a:solidFill>
              </a:rPr>
              <a:t>is_bool</a:t>
            </a:r>
            <a:r>
              <a:rPr lang="en-US" dirty="0">
                <a:solidFill>
                  <a:schemeClr val="bg1"/>
                </a:solidFill>
              </a:rPr>
              <a:t>(), </a:t>
            </a:r>
            <a:r>
              <a:rPr lang="en-US" dirty="0" err="1">
                <a:solidFill>
                  <a:schemeClr val="bg1"/>
                </a:solidFill>
              </a:rPr>
              <a:t>is_string</a:t>
            </a:r>
            <a:r>
              <a:rPr lang="en-US" dirty="0">
                <a:solidFill>
                  <a:schemeClr val="bg1"/>
                </a:solidFill>
              </a:rPr>
              <a:t>(), </a:t>
            </a:r>
            <a:r>
              <a:rPr lang="en-US" dirty="0" err="1">
                <a:solidFill>
                  <a:schemeClr val="bg1"/>
                </a:solidFill>
              </a:rPr>
              <a:t>is_array</a:t>
            </a:r>
            <a:r>
              <a:rPr lang="en-US" dirty="0">
                <a:solidFill>
                  <a:schemeClr val="bg1"/>
                </a:solidFill>
              </a:rPr>
              <a:t>(), </a:t>
            </a:r>
            <a:r>
              <a:rPr lang="en-US" dirty="0" err="1">
                <a:solidFill>
                  <a:schemeClr val="bg1"/>
                </a:solidFill>
              </a:rPr>
              <a:t>is_object</a:t>
            </a:r>
            <a:r>
              <a:rPr lang="en-US" dirty="0">
                <a:solidFill>
                  <a:schemeClr val="bg1"/>
                </a:solidFill>
              </a:rPr>
              <a:t>(), </a:t>
            </a:r>
            <a:r>
              <a:rPr lang="en-US" dirty="0" err="1">
                <a:solidFill>
                  <a:schemeClr val="bg1"/>
                </a:solidFill>
              </a:rPr>
              <a:t>is_null</a:t>
            </a:r>
            <a:r>
              <a:rPr lang="en-US" dirty="0">
                <a:solidFill>
                  <a:schemeClr val="bg1"/>
                </a:solidFill>
              </a:rPr>
              <a:t>(), v.v.</a:t>
            </a:r>
            <a:r>
              <a:rPr lang="en-US" dirty="0" smtClean="0">
                <a:solidFill>
                  <a:schemeClr val="bg1"/>
                </a:solidFill>
              </a:rPr>
              <a:t> </a:t>
            </a: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err="1">
                <a:solidFill>
                  <a:schemeClr val="bg1"/>
                </a:solidFill>
              </a:rPr>
              <a:t>tên_hàm</a:t>
            </a:r>
            <a:r>
              <a:rPr lang="en-US" dirty="0">
                <a:solidFill>
                  <a:schemeClr val="bg1"/>
                </a:solidFill>
              </a:rPr>
              <a:t>(&lt;</a:t>
            </a:r>
            <a:r>
              <a:rPr lang="en-US" dirty="0" err="1">
                <a:solidFill>
                  <a:schemeClr val="bg1"/>
                </a:solidFill>
              </a:rPr>
              <a:t>tên_biến</a:t>
            </a:r>
            <a:r>
              <a:rPr lang="en-US" dirty="0">
                <a:solidFill>
                  <a:schemeClr val="bg1"/>
                </a:solidFill>
              </a:rPr>
              <a:t>&gt;)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3317203" y="1393013"/>
            <a:ext cx="3193475" cy="3630346"/>
          </a:xfrm>
          <a:prstGeom prst="rect">
            <a:avLst/>
          </a:prstGeom>
        </p:spPr>
      </p:pic>
    </p:spTree>
    <p:extLst>
      <p:ext uri="{BB962C8B-B14F-4D97-AF65-F5344CB8AC3E}">
        <p14:creationId xmlns:p14="http://schemas.microsoft.com/office/powerpoint/2010/main" val="3397577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smtClean="0">
                <a:solidFill>
                  <a:srgbClr val="FFFF00"/>
                </a:solidFill>
              </a:rPr>
              <a:t> </a:t>
            </a:r>
            <a:r>
              <a:rPr lang="en-US" dirty="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Xác</a:t>
            </a:r>
            <a:r>
              <a:rPr lang="en-US" dirty="0">
                <a:solidFill>
                  <a:srgbClr val="FFFF00"/>
                </a:solidFill>
              </a:rPr>
              <a:t> </a:t>
            </a:r>
            <a:r>
              <a:rPr lang="en-US" dirty="0" err="1">
                <a:solidFill>
                  <a:srgbClr val="FFFF00"/>
                </a:solidFill>
              </a:rPr>
              <a:t>định</a:t>
            </a:r>
            <a:r>
              <a:rPr lang="en-US" dirty="0">
                <a:solidFill>
                  <a:srgbClr val="FFFF00"/>
                </a:solidFill>
              </a:rPr>
              <a:t> </a:t>
            </a:r>
            <a:r>
              <a:rPr lang="en-US" dirty="0" err="1">
                <a:solidFill>
                  <a:srgbClr val="FFFF00"/>
                </a:solidFill>
              </a:rPr>
              <a:t>kiểu</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a:solidFill>
                  <a:srgbClr val="FFFF00"/>
                </a:solidFill>
              </a:rPr>
              <a:t> </a:t>
            </a:r>
            <a:r>
              <a:rPr lang="en-US" dirty="0" err="1">
                <a:solidFill>
                  <a:srgbClr val="FFFF00"/>
                </a:solidFill>
              </a:rPr>
              <a:t>với</a:t>
            </a:r>
            <a:r>
              <a:rPr lang="en-US" dirty="0">
                <a:solidFill>
                  <a:srgbClr val="FFFF00"/>
                </a:solidFill>
              </a:rPr>
              <a:t> </a:t>
            </a:r>
            <a:r>
              <a:rPr lang="en-US" dirty="0" err="1">
                <a:solidFill>
                  <a:srgbClr val="FFFF00"/>
                </a:solidFill>
              </a:rPr>
              <a:t>gettype</a:t>
            </a:r>
            <a:r>
              <a:rPr lang="en-US" dirty="0">
                <a:solidFill>
                  <a:srgbClr val="FFFF00"/>
                </a:solidFill>
              </a:rPr>
              <a:t>(): </a:t>
            </a:r>
            <a:r>
              <a:rPr lang="en-US" dirty="0" err="1">
                <a:solidFill>
                  <a:schemeClr val="bg1"/>
                </a:solidFill>
              </a:rPr>
              <a:t>Hàm</a:t>
            </a:r>
            <a:r>
              <a:rPr lang="en-US" dirty="0">
                <a:solidFill>
                  <a:schemeClr val="bg1"/>
                </a:solidFill>
              </a:rPr>
              <a:t> </a:t>
            </a:r>
            <a:r>
              <a:rPr lang="en-US" dirty="0" err="1">
                <a:solidFill>
                  <a:schemeClr val="bg1"/>
                </a:solidFill>
              </a:rPr>
              <a:t>gettype</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tả</a:t>
            </a:r>
            <a:r>
              <a:rPr lang="en-US" dirty="0">
                <a:solidFill>
                  <a:schemeClr val="bg1"/>
                </a:solidFill>
              </a:rPr>
              <a:t> </a:t>
            </a:r>
            <a:r>
              <a:rPr lang="en-US" dirty="0" err="1">
                <a:solidFill>
                  <a:schemeClr val="bg1"/>
                </a:solidFill>
              </a:rPr>
              <a:t>kiểu</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của</a:t>
            </a:r>
            <a:r>
              <a:rPr lang="en-US" dirty="0">
                <a:solidFill>
                  <a:schemeClr val="bg1"/>
                </a:solidFill>
              </a:rPr>
              <a:t> </a:t>
            </a:r>
            <a:r>
              <a:rPr lang="en-US" dirty="0" err="1" smtClean="0">
                <a:solidFill>
                  <a:schemeClr val="bg1"/>
                </a:solidFill>
              </a:rPr>
              <a:t>biến</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err="1">
                <a:solidFill>
                  <a:schemeClr val="bg1"/>
                </a:solidFill>
              </a:rPr>
              <a:t>gettype</a:t>
            </a:r>
            <a:r>
              <a:rPr lang="en-US" dirty="0">
                <a:solidFill>
                  <a:schemeClr val="bg1"/>
                </a:solidFill>
              </a:rPr>
              <a:t>(&lt;</a:t>
            </a:r>
            <a:r>
              <a:rPr lang="en-US" dirty="0" err="1">
                <a:solidFill>
                  <a:schemeClr val="bg1"/>
                </a:solidFill>
              </a:rPr>
              <a:t>tên</a:t>
            </a:r>
            <a:r>
              <a:rPr lang="en-US" dirty="0">
                <a:solidFill>
                  <a:schemeClr val="bg1"/>
                </a:solidFill>
              </a:rPr>
              <a:t> </a:t>
            </a:r>
            <a:r>
              <a:rPr lang="en-US" dirty="0" err="1">
                <a:solidFill>
                  <a:schemeClr val="bg1"/>
                </a:solidFill>
              </a:rPr>
              <a:t>biến</a:t>
            </a:r>
            <a:r>
              <a:rPr lang="en-US" dirty="0">
                <a:solidFill>
                  <a:schemeClr val="bg1"/>
                </a:solidFill>
              </a:rPr>
              <a:t>&gt; </a:t>
            </a:r>
            <a:r>
              <a:rPr lang="en-US" dirty="0" err="1">
                <a:solidFill>
                  <a:schemeClr val="bg1"/>
                </a:solidFill>
              </a:rPr>
              <a:t>hoặc</a:t>
            </a:r>
            <a:r>
              <a:rPr lang="en-US" dirty="0">
                <a:solidFill>
                  <a:schemeClr val="bg1"/>
                </a:solidFill>
              </a:rPr>
              <a:t> &lt;</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&gt;)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2247003" y="1897663"/>
            <a:ext cx="3381847" cy="2534004"/>
          </a:xfrm>
          <a:prstGeom prst="rect">
            <a:avLst/>
          </a:prstGeom>
        </p:spPr>
      </p:pic>
    </p:spTree>
    <p:extLst>
      <p:ext uri="{BB962C8B-B14F-4D97-AF65-F5344CB8AC3E}">
        <p14:creationId xmlns:p14="http://schemas.microsoft.com/office/powerpoint/2010/main" val="2656131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273652" y="660772"/>
            <a:ext cx="8709048" cy="4058066"/>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285750" indent="-285750" algn="just">
              <a:lnSpc>
                <a:spcPct val="150000"/>
              </a:lnSpc>
            </a:pPr>
            <a:r>
              <a:rPr lang="vi-VN" sz="1200" dirty="0"/>
              <a:t>PHP, viết tắt của "Hypertext Preprocessor," là một ngôn ngữ lập trình kịch bản chủ yếu được sử dụng trong phát triển web. Nó có thể được nhúng trực tiếp vào mã HTML và được sử dụng để tạo ra các trang web động và các ứng dụng </a:t>
            </a:r>
            <a:r>
              <a:rPr lang="vi-VN" sz="1200" dirty="0" smtClean="0"/>
              <a:t>web.</a:t>
            </a:r>
            <a:endParaRPr lang="en-US" sz="1200" dirty="0" smtClean="0"/>
          </a:p>
          <a:p>
            <a:pPr marL="285750" indent="-285750" algn="just">
              <a:lnSpc>
                <a:spcPct val="150000"/>
              </a:lnSpc>
            </a:pPr>
            <a:r>
              <a:rPr lang="en-US" sz="1200" dirty="0" err="1">
                <a:solidFill>
                  <a:srgbClr val="FFFF00"/>
                </a:solidFill>
              </a:rPr>
              <a:t>Lịch</a:t>
            </a:r>
            <a:r>
              <a:rPr lang="en-US" sz="1200" dirty="0">
                <a:solidFill>
                  <a:srgbClr val="FFFF00"/>
                </a:solidFill>
              </a:rPr>
              <a:t> </a:t>
            </a:r>
            <a:r>
              <a:rPr lang="en-US" sz="1200" dirty="0" err="1">
                <a:solidFill>
                  <a:srgbClr val="FFFF00"/>
                </a:solidFill>
              </a:rPr>
              <a:t>Sử</a:t>
            </a:r>
            <a:r>
              <a:rPr lang="en-US" sz="1200" dirty="0">
                <a:solidFill>
                  <a:srgbClr val="FFFF00"/>
                </a:solidFill>
              </a:rPr>
              <a:t> </a:t>
            </a:r>
            <a:r>
              <a:rPr lang="en-US" sz="1200" dirty="0" err="1">
                <a:solidFill>
                  <a:srgbClr val="FFFF00"/>
                </a:solidFill>
              </a:rPr>
              <a:t>Của</a:t>
            </a:r>
            <a:r>
              <a:rPr lang="en-US" sz="1200" dirty="0">
                <a:solidFill>
                  <a:srgbClr val="FFFF00"/>
                </a:solidFill>
              </a:rPr>
              <a:t> </a:t>
            </a:r>
            <a:r>
              <a:rPr lang="en-US" sz="1200" dirty="0" smtClean="0">
                <a:solidFill>
                  <a:srgbClr val="FFFF00"/>
                </a:solidFill>
              </a:rPr>
              <a:t>PHP:</a:t>
            </a:r>
          </a:p>
          <a:p>
            <a:pPr marL="285750" indent="-285750" algn="just">
              <a:lnSpc>
                <a:spcPct val="150000"/>
              </a:lnSpc>
              <a:buFont typeface="Arial" panose="020B0604020202020204" pitchFamily="34" charset="0"/>
              <a:buChar char="•"/>
            </a:pPr>
            <a:r>
              <a:rPr lang="vi-VN" sz="1200" dirty="0">
                <a:solidFill>
                  <a:srgbClr val="FFFF00"/>
                </a:solidFill>
              </a:rPr>
              <a:t>Tên Gốc: </a:t>
            </a:r>
            <a:r>
              <a:rPr lang="vi-VN" sz="1200" dirty="0"/>
              <a:t>Tên gốc của PHP là "Personal Home Page Tools" (Công Cụ Trang Chủ Cá Nhân). Ban đầu, PHP được tạo ra bởi Rasmus Lerdorf vào năm 1994 để theo dõi các lượt truy cập vào trang cá nhân của anh ấy</a:t>
            </a:r>
            <a:r>
              <a:rPr lang="vi-VN" sz="1200" dirty="0" smtClean="0"/>
              <a:t>.</a:t>
            </a:r>
            <a:endParaRPr lang="en-US" sz="1200" dirty="0" smtClean="0"/>
          </a:p>
          <a:p>
            <a:pPr marL="285750" indent="-285750" algn="just">
              <a:lnSpc>
                <a:spcPct val="150000"/>
              </a:lnSpc>
            </a:pPr>
            <a:r>
              <a:rPr lang="en-US" sz="1200" dirty="0" err="1">
                <a:solidFill>
                  <a:srgbClr val="FFFF00"/>
                </a:solidFill>
              </a:rPr>
              <a:t>Lịch</a:t>
            </a:r>
            <a:r>
              <a:rPr lang="en-US" sz="1200" dirty="0">
                <a:solidFill>
                  <a:srgbClr val="FFFF00"/>
                </a:solidFill>
              </a:rPr>
              <a:t> </a:t>
            </a:r>
            <a:r>
              <a:rPr lang="en-US" sz="1200" dirty="0" err="1">
                <a:solidFill>
                  <a:srgbClr val="FFFF00"/>
                </a:solidFill>
              </a:rPr>
              <a:t>Sử</a:t>
            </a:r>
            <a:r>
              <a:rPr lang="en-US" sz="1200" dirty="0">
                <a:solidFill>
                  <a:srgbClr val="FFFF00"/>
                </a:solidFill>
              </a:rPr>
              <a:t> </a:t>
            </a:r>
            <a:r>
              <a:rPr lang="en-US" sz="1200" dirty="0" err="1">
                <a:solidFill>
                  <a:srgbClr val="FFFF00"/>
                </a:solidFill>
              </a:rPr>
              <a:t>Của</a:t>
            </a:r>
            <a:r>
              <a:rPr lang="en-US" sz="1200" dirty="0">
                <a:solidFill>
                  <a:srgbClr val="FFFF00"/>
                </a:solidFill>
              </a:rPr>
              <a:t> </a:t>
            </a:r>
            <a:r>
              <a:rPr lang="en-US" sz="1200" dirty="0" smtClean="0">
                <a:solidFill>
                  <a:srgbClr val="FFFF00"/>
                </a:solidFill>
              </a:rPr>
              <a:t>PHP: </a:t>
            </a:r>
          </a:p>
          <a:p>
            <a:pPr marL="171450" indent="-171450" algn="just">
              <a:lnSpc>
                <a:spcPct val="150000"/>
              </a:lnSpc>
              <a:buFont typeface="Arial" panose="020B0604020202020204" pitchFamily="34" charset="0"/>
              <a:buChar char="•"/>
            </a:pPr>
            <a:r>
              <a:rPr lang="vi-VN" sz="1200" dirty="0">
                <a:solidFill>
                  <a:schemeClr val="bg1"/>
                </a:solidFill>
              </a:rPr>
              <a:t>1994: Rasmus Lerdorf tạo ra "Personal Home Page Tools" (Công Cụ Trang Chủ Cá Nhân) để theo dõi lượt truy cập trang web cá nhân.</a:t>
            </a:r>
          </a:p>
          <a:p>
            <a:pPr marL="171450" indent="-171450" algn="just">
              <a:lnSpc>
                <a:spcPct val="150000"/>
              </a:lnSpc>
              <a:buFont typeface="Arial" panose="020B0604020202020204" pitchFamily="34" charset="0"/>
              <a:buChar char="•"/>
            </a:pPr>
            <a:r>
              <a:rPr lang="vi-VN" sz="1200" dirty="0">
                <a:solidFill>
                  <a:schemeClr val="bg1"/>
                </a:solidFill>
              </a:rPr>
              <a:t>1995: PHP/FI (Personal Home Page / Forms Interpreter) ra đời, đánh dấu phiên bản đầu tiên của PHP.</a:t>
            </a:r>
          </a:p>
          <a:p>
            <a:pPr marL="171450" indent="-171450" algn="just">
              <a:lnSpc>
                <a:spcPct val="150000"/>
              </a:lnSpc>
              <a:buFont typeface="Arial" panose="020B0604020202020204" pitchFamily="34" charset="0"/>
              <a:buChar char="•"/>
            </a:pPr>
            <a:r>
              <a:rPr lang="vi-VN" sz="1200" dirty="0">
                <a:solidFill>
                  <a:schemeClr val="bg1"/>
                </a:solidFill>
              </a:rPr>
              <a:t>1997: Andi Gutmans và Zeev Suraski tái viết PHP/FI, tạo ra PHP 3, đổi tên thành "PHP: Hypertext Preprocessor."</a:t>
            </a:r>
          </a:p>
          <a:p>
            <a:pPr marL="171450" indent="-171450" algn="just">
              <a:lnSpc>
                <a:spcPct val="150000"/>
              </a:lnSpc>
              <a:buFont typeface="Arial" panose="020B0604020202020204" pitchFamily="34" charset="0"/>
              <a:buChar char="•"/>
            </a:pPr>
            <a:r>
              <a:rPr lang="vi-VN" sz="1200" dirty="0">
                <a:solidFill>
                  <a:schemeClr val="bg1"/>
                </a:solidFill>
              </a:rPr>
              <a:t>2000: PHP 4 phát hành, sử dụng Zend Engine 1.0, cải thiện hiệu suất và quản lý phiên làm việc.</a:t>
            </a:r>
          </a:p>
          <a:p>
            <a:pPr marL="171450" indent="-171450" algn="just">
              <a:lnSpc>
                <a:spcPct val="150000"/>
              </a:lnSpc>
              <a:buFont typeface="Arial" panose="020B0604020202020204" pitchFamily="34" charset="0"/>
              <a:buChar char="•"/>
            </a:pPr>
            <a:r>
              <a:rPr lang="vi-VN" sz="1200" dirty="0">
                <a:solidFill>
                  <a:schemeClr val="bg1"/>
                </a:solidFill>
              </a:rPr>
              <a:t>2004: PHP 5 ra mắt với Zend Engine 2.0, bổ sung OOP (Object-Oriented Programming) và các cải tiến khác.</a:t>
            </a:r>
          </a:p>
          <a:p>
            <a:pPr marL="171450" indent="-171450" algn="just">
              <a:lnSpc>
                <a:spcPct val="150000"/>
              </a:lnSpc>
              <a:buFont typeface="Arial" panose="020B0604020202020204" pitchFamily="34" charset="0"/>
              <a:buChar char="•"/>
            </a:pPr>
            <a:r>
              <a:rPr lang="vi-VN" sz="1200" dirty="0">
                <a:solidFill>
                  <a:schemeClr val="bg1"/>
                </a:solidFill>
              </a:rPr>
              <a:t>2015: PHP 7 phát hành với Zend Engine 3.0, cung cấp hiệu suất cao hơn và các tính năng mới.</a:t>
            </a:r>
          </a:p>
          <a:p>
            <a:pPr marL="171450" indent="-171450" algn="just">
              <a:lnSpc>
                <a:spcPct val="150000"/>
              </a:lnSpc>
              <a:buFont typeface="Arial" panose="020B0604020202020204" pitchFamily="34" charset="0"/>
              <a:buChar char="•"/>
            </a:pPr>
            <a:r>
              <a:rPr lang="vi-VN" sz="1200" dirty="0">
                <a:solidFill>
                  <a:schemeClr val="bg1"/>
                </a:solidFill>
              </a:rPr>
              <a:t>2020: PHP 8 giới thiệu JIT (Just-In-Time) compilation và nhiều cải tiến về hiệu năng và cú pháp.</a:t>
            </a:r>
            <a:endParaRPr sz="1200" dirty="0">
              <a:solidFill>
                <a:schemeClr val="bg1"/>
              </a:solidFill>
            </a:endParaRPr>
          </a:p>
        </p:txBody>
      </p:sp>
      <p:sp>
        <p:nvSpPr>
          <p:cNvPr id="467" name="Google Shape;467;p46"/>
          <p:cNvSpPr txBox="1">
            <a:spLocks noGrp="1"/>
          </p:cNvSpPr>
          <p:nvPr>
            <p:ph type="title"/>
          </p:nvPr>
        </p:nvSpPr>
        <p:spPr>
          <a:xfrm>
            <a:off x="520187" y="253629"/>
            <a:ext cx="8309422" cy="600701"/>
          </a:xfrm>
          <a:prstGeom prst="rect">
            <a:avLst/>
          </a:prstGeom>
        </p:spPr>
        <p:txBody>
          <a:bodyPr spcFirstLastPara="1" wrap="square" lIns="91425" tIns="91425" rIns="91425" bIns="91425" anchor="ctr" anchorCtr="0">
            <a:noAutofit/>
          </a:bodyPr>
          <a:lstStyle/>
          <a:p>
            <a:r>
              <a:rPr lang="en" dirty="0" smtClean="0"/>
              <a:t>1.1. </a:t>
            </a:r>
            <a:r>
              <a:rPr lang="en-US" dirty="0" err="1" smtClean="0"/>
              <a:t>Tổng</a:t>
            </a:r>
            <a:r>
              <a:rPr lang="en-US" dirty="0" smtClean="0"/>
              <a:t> </a:t>
            </a:r>
            <a:r>
              <a:rPr lang="en-US" dirty="0" err="1"/>
              <a:t>Quan</a:t>
            </a:r>
            <a:r>
              <a:rPr lang="en-US" dirty="0"/>
              <a:t> </a:t>
            </a:r>
            <a:r>
              <a:rPr lang="en-US" dirty="0" err="1"/>
              <a:t>về</a:t>
            </a:r>
            <a:r>
              <a:rPr lang="en-US" dirty="0"/>
              <a:t> PHP</a:t>
            </a:r>
            <a:br>
              <a:rPr lang="en-US" dirty="0"/>
            </a:b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toán</a:t>
            </a:r>
            <a:r>
              <a:rPr lang="en-US" dirty="0" smtClean="0">
                <a:solidFill>
                  <a:srgbClr val="FFFF00"/>
                </a:solidFill>
              </a:rPr>
              <a:t> </a:t>
            </a:r>
            <a:r>
              <a:rPr lang="en-US" dirty="0" err="1" smtClean="0">
                <a:solidFill>
                  <a:srgbClr val="FFFF00"/>
                </a:solidFill>
              </a:rPr>
              <a:t>học</a:t>
            </a:r>
            <a:r>
              <a:rPr lang="en-US" dirty="0" smtClean="0">
                <a:solidFill>
                  <a:srgbClr val="FFFF00"/>
                </a:solidFill>
              </a:rPr>
              <a:t> </a:t>
            </a:r>
            <a:r>
              <a:rPr lang="en-US" dirty="0" err="1" smtClean="0">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4418948"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solidFill>
                  <a:srgbClr val="FFFF00"/>
                </a:solidFill>
              </a:rPr>
              <a:t>abs</a:t>
            </a:r>
            <a:r>
              <a:rPr lang="en-US" dirty="0">
                <a:solidFill>
                  <a:srgbClr val="FFFF00"/>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trị</a:t>
            </a:r>
            <a:r>
              <a:rPr lang="en-US" dirty="0">
                <a:solidFill>
                  <a:schemeClr val="bg1"/>
                </a:solidFill>
              </a:rPr>
              <a:t> </a:t>
            </a:r>
            <a:r>
              <a:rPr lang="en-US" dirty="0" err="1">
                <a:solidFill>
                  <a:schemeClr val="bg1"/>
                </a:solidFill>
              </a:rPr>
              <a:t>tuyệt</a:t>
            </a:r>
            <a:r>
              <a:rPr lang="en-US" dirty="0">
                <a:solidFill>
                  <a:schemeClr val="bg1"/>
                </a:solidFill>
              </a:rPr>
              <a:t> </a:t>
            </a:r>
            <a:r>
              <a:rPr lang="en-US" dirty="0" err="1">
                <a:solidFill>
                  <a:schemeClr val="bg1"/>
                </a:solidFill>
              </a:rPr>
              <a:t>đối</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abs(</a:t>
            </a:r>
            <a:r>
              <a:rPr lang="en-US" dirty="0" err="1">
                <a:solidFill>
                  <a:schemeClr val="bg1"/>
                </a:solidFill>
              </a:rPr>
              <a:t>số</a:t>
            </a:r>
            <a:r>
              <a:rPr lang="en-US" dirty="0">
                <a:solidFill>
                  <a:schemeClr val="bg1"/>
                </a:solidFill>
              </a:rPr>
              <a:t>)</a:t>
            </a:r>
            <a:r>
              <a:rPr lang="en-US" dirty="0">
                <a:solidFill>
                  <a:srgbClr val="FFFF00"/>
                </a:solidFill>
              </a:rPr>
              <a:t> </a:t>
            </a:r>
            <a:endParaRPr lang="en-US" dirty="0" smtClean="0">
              <a:solidFill>
                <a:srgbClr val="FFFF00"/>
              </a:solidFill>
            </a:endParaRPr>
          </a:p>
          <a:p>
            <a:pPr marL="285750" indent="-285750" algn="just">
              <a:buFont typeface="Arial" panose="020B0604020202020204" pitchFamily="34" charset="0"/>
              <a:buChar char="•"/>
            </a:pPr>
            <a:r>
              <a:rPr lang="en-US" dirty="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452015" y="1662266"/>
            <a:ext cx="2753109" cy="562053"/>
          </a:xfrm>
          <a:prstGeom prst="rect">
            <a:avLst/>
          </a:prstGeom>
        </p:spPr>
      </p:pic>
      <p:sp>
        <p:nvSpPr>
          <p:cNvPr id="8" name="TextBox 7"/>
          <p:cNvSpPr txBox="1"/>
          <p:nvPr/>
        </p:nvSpPr>
        <p:spPr>
          <a:xfrm>
            <a:off x="119680" y="2403420"/>
            <a:ext cx="4332179" cy="738664"/>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FF00"/>
                </a:solidFill>
              </a:rPr>
              <a:t>pi():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hằng</a:t>
            </a:r>
            <a:r>
              <a:rPr lang="en-US" dirty="0">
                <a:solidFill>
                  <a:schemeClr val="bg1"/>
                </a:solidFill>
              </a:rPr>
              <a:t> </a:t>
            </a:r>
            <a:r>
              <a:rPr lang="en-US" dirty="0" err="1">
                <a:solidFill>
                  <a:schemeClr val="bg1"/>
                </a:solidFill>
              </a:rPr>
              <a:t>số</a:t>
            </a:r>
            <a:r>
              <a:rPr lang="en-US" dirty="0">
                <a:solidFill>
                  <a:schemeClr val="bg1"/>
                </a:solidFill>
              </a:rPr>
              <a:t> PI </a:t>
            </a:r>
            <a:r>
              <a:rPr lang="en-US" dirty="0" err="1">
                <a:solidFill>
                  <a:schemeClr val="bg1"/>
                </a:solidFill>
              </a:rPr>
              <a:t>trong</a:t>
            </a:r>
            <a:r>
              <a:rPr lang="en-US" dirty="0">
                <a:solidFill>
                  <a:schemeClr val="bg1"/>
                </a:solidFill>
              </a:rPr>
              <a:t> </a:t>
            </a:r>
            <a:r>
              <a:rPr lang="en-US" dirty="0" err="1">
                <a:solidFill>
                  <a:schemeClr val="bg1"/>
                </a:solidFill>
              </a:rPr>
              <a:t>toán</a:t>
            </a:r>
            <a:r>
              <a:rPr lang="en-US" dirty="0">
                <a:solidFill>
                  <a:schemeClr val="bg1"/>
                </a:solidFill>
              </a:rPr>
              <a:t> </a:t>
            </a:r>
            <a:r>
              <a:rPr lang="en-US" dirty="0" err="1">
                <a:solidFill>
                  <a:schemeClr val="bg1"/>
                </a:solidFill>
              </a:rPr>
              <a:t>học</a:t>
            </a:r>
            <a:r>
              <a:rPr lang="en-US" dirty="0">
                <a:solidFill>
                  <a:schemeClr val="bg1"/>
                </a:solidFill>
              </a:rPr>
              <a:t>  </a:t>
            </a:r>
          </a:p>
          <a:p>
            <a:pPr marL="285750" indent="-285750" algn="just">
              <a:buFont typeface="Arial" panose="020B0604020202020204" pitchFamily="34" charset="0"/>
              <a:buChar char="•"/>
            </a:pPr>
            <a:r>
              <a:rPr lang="en-US" dirty="0" err="1">
                <a:solidFill>
                  <a:srgbClr val="FFFF00"/>
                </a:solidFill>
              </a:rPr>
              <a:t>Cú</a:t>
            </a:r>
            <a:r>
              <a:rPr lang="en-US" dirty="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pi() </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6" name="Picture 5"/>
          <p:cNvPicPr>
            <a:picLocks noChangeAspect="1"/>
          </p:cNvPicPr>
          <p:nvPr/>
        </p:nvPicPr>
        <p:blipFill>
          <a:blip r:embed="rId4"/>
          <a:stretch>
            <a:fillRect/>
          </a:stretch>
        </p:blipFill>
        <p:spPr>
          <a:xfrm>
            <a:off x="505641" y="3321185"/>
            <a:ext cx="3381847" cy="419158"/>
          </a:xfrm>
          <a:prstGeom prst="rect">
            <a:avLst/>
          </a:prstGeom>
        </p:spPr>
      </p:pic>
      <p:sp>
        <p:nvSpPr>
          <p:cNvPr id="10" name="TextBox 9"/>
          <p:cNvSpPr txBox="1"/>
          <p:nvPr/>
        </p:nvSpPr>
        <p:spPr>
          <a:xfrm>
            <a:off x="4451859" y="824968"/>
            <a:ext cx="4505255"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FF00"/>
                </a:solidFill>
              </a:rPr>
              <a:t>pow():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tính</a:t>
            </a:r>
            <a:r>
              <a:rPr lang="en-US" dirty="0">
                <a:solidFill>
                  <a:schemeClr val="bg1"/>
                </a:solidFill>
              </a:rPr>
              <a:t> </a:t>
            </a:r>
            <a:r>
              <a:rPr lang="en-US" dirty="0" err="1">
                <a:solidFill>
                  <a:schemeClr val="bg1"/>
                </a:solidFill>
              </a:rPr>
              <a:t>lũy</a:t>
            </a:r>
            <a:r>
              <a:rPr lang="en-US" dirty="0">
                <a:solidFill>
                  <a:schemeClr val="bg1"/>
                </a:solidFill>
              </a:rPr>
              <a:t> </a:t>
            </a:r>
            <a:r>
              <a:rPr lang="en-US" dirty="0" err="1">
                <a:solidFill>
                  <a:schemeClr val="bg1"/>
                </a:solidFill>
              </a:rPr>
              <a:t>thừa</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mũ</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định</a:t>
            </a:r>
            <a:r>
              <a:rPr lang="en-US" dirty="0">
                <a:solidFill>
                  <a:schemeClr val="bg1"/>
                </a:solidFill>
              </a:rPr>
              <a:t>   </a:t>
            </a:r>
          </a:p>
          <a:p>
            <a:pPr marL="285750" indent="-285750" algn="just">
              <a:buFont typeface="Arial" panose="020B0604020202020204" pitchFamily="34" charset="0"/>
              <a:buChar char="•"/>
            </a:pPr>
            <a:r>
              <a:rPr lang="en-US" dirty="0" err="1">
                <a:solidFill>
                  <a:srgbClr val="FFFF00"/>
                </a:solidFill>
              </a:rPr>
              <a:t>Cú</a:t>
            </a:r>
            <a:r>
              <a:rPr lang="en-US" dirty="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pow(</a:t>
            </a:r>
            <a:r>
              <a:rPr lang="en-US" dirty="0" err="1">
                <a:solidFill>
                  <a:schemeClr val="bg1"/>
                </a:solidFill>
              </a:rPr>
              <a:t>số</a:t>
            </a:r>
            <a:r>
              <a:rPr lang="en-US" dirty="0">
                <a:solidFill>
                  <a:schemeClr val="bg1"/>
                </a:solidFill>
              </a:rPr>
              <a:t>, </a:t>
            </a:r>
            <a:r>
              <a:rPr lang="en-US" dirty="0" err="1">
                <a:solidFill>
                  <a:schemeClr val="bg1"/>
                </a:solidFill>
              </a:rPr>
              <a:t>lũy_thừa</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7" name="Picture 6"/>
          <p:cNvPicPr>
            <a:picLocks noChangeAspect="1"/>
          </p:cNvPicPr>
          <p:nvPr/>
        </p:nvPicPr>
        <p:blipFill>
          <a:blip r:embed="rId5"/>
          <a:stretch>
            <a:fillRect/>
          </a:stretch>
        </p:blipFill>
        <p:spPr>
          <a:xfrm>
            <a:off x="4788878" y="1779075"/>
            <a:ext cx="3077004" cy="752580"/>
          </a:xfrm>
          <a:prstGeom prst="rect">
            <a:avLst/>
          </a:prstGeom>
        </p:spPr>
      </p:pic>
      <p:sp>
        <p:nvSpPr>
          <p:cNvPr id="12" name="TextBox 11"/>
          <p:cNvSpPr txBox="1"/>
          <p:nvPr/>
        </p:nvSpPr>
        <p:spPr>
          <a:xfrm>
            <a:off x="4263862" y="2520586"/>
            <a:ext cx="4806719" cy="1384995"/>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a:solidFill>
                  <a:srgbClr val="FFFF00"/>
                </a:solidFill>
              </a:rPr>
              <a:t>Phát</a:t>
            </a:r>
            <a:r>
              <a:rPr lang="en-US" dirty="0">
                <a:solidFill>
                  <a:srgbClr val="FFFF00"/>
                </a:solidFill>
              </a:rPr>
              <a:t> </a:t>
            </a:r>
            <a:r>
              <a:rPr lang="en-US" dirty="0" err="1">
                <a:solidFill>
                  <a:srgbClr val="FFFF00"/>
                </a:solidFill>
              </a:rPr>
              <a:t>sinh</a:t>
            </a:r>
            <a:r>
              <a:rPr lang="en-US" dirty="0">
                <a:solidFill>
                  <a:srgbClr val="FFFF00"/>
                </a:solidFill>
              </a:rPr>
              <a:t> </a:t>
            </a:r>
            <a:r>
              <a:rPr lang="en-US" dirty="0" err="1">
                <a:solidFill>
                  <a:srgbClr val="FFFF00"/>
                </a:solidFill>
              </a:rPr>
              <a:t>ngẫu</a:t>
            </a:r>
            <a:r>
              <a:rPr lang="en-US" dirty="0">
                <a:solidFill>
                  <a:srgbClr val="FFFF00"/>
                </a:solidFill>
              </a:rPr>
              <a:t> </a:t>
            </a:r>
            <a:r>
              <a:rPr lang="en-US" dirty="0" err="1">
                <a:solidFill>
                  <a:srgbClr val="FFFF00"/>
                </a:solidFill>
              </a:rPr>
              <a:t>nhiên</a:t>
            </a:r>
            <a:r>
              <a:rPr lang="en-US" dirty="0">
                <a:solidFill>
                  <a:srgbClr val="FFFF00"/>
                </a:solidFill>
              </a:rPr>
              <a:t> (rand(), </a:t>
            </a:r>
            <a:r>
              <a:rPr lang="en-US" dirty="0" err="1">
                <a:solidFill>
                  <a:srgbClr val="FFFF00"/>
                </a:solidFill>
              </a:rPr>
              <a:t>mt_rand</a:t>
            </a:r>
            <a:r>
              <a:rPr lang="en-US" dirty="0">
                <a:solidFill>
                  <a:srgbClr val="FFFF00"/>
                </a:solidFill>
              </a:rPr>
              <a:t>()): </a:t>
            </a:r>
            <a:r>
              <a:rPr lang="en-US" dirty="0" err="1">
                <a:solidFill>
                  <a:schemeClr val="bg1"/>
                </a:solidFill>
              </a:rPr>
              <a:t>Hàm</a:t>
            </a:r>
            <a:r>
              <a:rPr lang="en-US" dirty="0">
                <a:solidFill>
                  <a:schemeClr val="bg1"/>
                </a:solidFill>
              </a:rPr>
              <a:t> rand() </a:t>
            </a:r>
            <a:r>
              <a:rPr lang="en-US" dirty="0" err="1">
                <a:solidFill>
                  <a:schemeClr val="bg1"/>
                </a:solidFill>
              </a:rPr>
              <a:t>hoặc</a:t>
            </a:r>
            <a:r>
              <a:rPr lang="en-US" dirty="0">
                <a:solidFill>
                  <a:schemeClr val="bg1"/>
                </a:solidFill>
              </a:rPr>
              <a:t> </a:t>
            </a:r>
            <a:r>
              <a:rPr lang="en-US" dirty="0" err="1">
                <a:solidFill>
                  <a:schemeClr val="bg1"/>
                </a:solidFill>
              </a:rPr>
              <a:t>mt_rand</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nguyên</a:t>
            </a:r>
            <a:r>
              <a:rPr lang="en-US" dirty="0">
                <a:solidFill>
                  <a:schemeClr val="bg1"/>
                </a:solidFill>
              </a:rPr>
              <a:t> </a:t>
            </a:r>
            <a:r>
              <a:rPr lang="en-US" dirty="0" err="1">
                <a:solidFill>
                  <a:schemeClr val="bg1"/>
                </a:solidFill>
              </a:rPr>
              <a:t>ngẫu</a:t>
            </a:r>
            <a:r>
              <a:rPr lang="en-US" dirty="0">
                <a:solidFill>
                  <a:schemeClr val="bg1"/>
                </a:solidFill>
              </a:rPr>
              <a:t> </a:t>
            </a:r>
            <a:r>
              <a:rPr lang="en-US" dirty="0" err="1">
                <a:solidFill>
                  <a:schemeClr val="bg1"/>
                </a:solidFill>
              </a:rPr>
              <a:t>nhiên</a:t>
            </a:r>
            <a:r>
              <a:rPr lang="en-US" dirty="0">
                <a:solidFill>
                  <a:schemeClr val="bg1"/>
                </a:solidFill>
              </a:rPr>
              <a:t>. </a:t>
            </a:r>
            <a:r>
              <a:rPr lang="en-US" dirty="0" err="1">
                <a:solidFill>
                  <a:schemeClr val="bg1"/>
                </a:solidFill>
              </a:rPr>
              <a:t>Bạn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phạm</a:t>
            </a:r>
            <a:r>
              <a:rPr lang="en-US" dirty="0">
                <a:solidFill>
                  <a:schemeClr val="bg1"/>
                </a:solidFill>
              </a:rPr>
              <a:t> vi </a:t>
            </a:r>
            <a:r>
              <a:rPr lang="en-US" dirty="0" err="1">
                <a:solidFill>
                  <a:schemeClr val="bg1"/>
                </a:solidFill>
              </a:rPr>
              <a:t>cho</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ngẫu</a:t>
            </a:r>
            <a:r>
              <a:rPr lang="en-US" dirty="0">
                <a:solidFill>
                  <a:schemeClr val="bg1"/>
                </a:solidFill>
              </a:rPr>
              <a:t> </a:t>
            </a:r>
            <a:r>
              <a:rPr lang="en-US" dirty="0" err="1">
                <a:solidFill>
                  <a:schemeClr val="bg1"/>
                </a:solidFill>
              </a:rPr>
              <a:t>nhiên</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số</a:t>
            </a:r>
            <a:r>
              <a:rPr lang="en-US" dirty="0">
                <a:solidFill>
                  <a:schemeClr val="bg1"/>
                </a:solidFill>
              </a:rPr>
              <a:t> min </a:t>
            </a:r>
            <a:r>
              <a:rPr lang="en-US" dirty="0" err="1">
                <a:solidFill>
                  <a:schemeClr val="bg1"/>
                </a:solidFill>
              </a:rPr>
              <a:t>và</a:t>
            </a:r>
            <a:r>
              <a:rPr lang="en-US" dirty="0">
                <a:solidFill>
                  <a:schemeClr val="bg1"/>
                </a:solidFill>
              </a:rPr>
              <a:t> max</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rand ([min, max])</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9" name="Picture 8"/>
          <p:cNvPicPr>
            <a:picLocks noChangeAspect="1"/>
          </p:cNvPicPr>
          <p:nvPr/>
        </p:nvPicPr>
        <p:blipFill>
          <a:blip r:embed="rId6"/>
          <a:stretch>
            <a:fillRect/>
          </a:stretch>
        </p:blipFill>
        <p:spPr>
          <a:xfrm>
            <a:off x="4638743" y="3897970"/>
            <a:ext cx="3502951" cy="1131612"/>
          </a:xfrm>
          <a:prstGeom prst="rect">
            <a:avLst/>
          </a:prstGeom>
        </p:spPr>
      </p:pic>
    </p:spTree>
    <p:extLst>
      <p:ext uri="{BB962C8B-B14F-4D97-AF65-F5344CB8AC3E}">
        <p14:creationId xmlns:p14="http://schemas.microsoft.com/office/powerpoint/2010/main" val="15790509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toán</a:t>
            </a:r>
            <a:r>
              <a:rPr lang="en-US" dirty="0" smtClean="0">
                <a:solidFill>
                  <a:srgbClr val="FFFF00"/>
                </a:solidFill>
              </a:rPr>
              <a:t> </a:t>
            </a:r>
            <a:r>
              <a:rPr lang="en-US" dirty="0" err="1" smtClean="0">
                <a:solidFill>
                  <a:srgbClr val="FFFF00"/>
                </a:solidFill>
              </a:rPr>
              <a:t>học</a:t>
            </a:r>
            <a:r>
              <a:rPr lang="en-US" dirty="0" smtClean="0">
                <a:solidFill>
                  <a:srgbClr val="FFFF00"/>
                </a:solidFill>
              </a:rPr>
              <a:t> </a:t>
            </a:r>
            <a:r>
              <a:rPr lang="en-US" dirty="0" err="1" smtClean="0">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4418948"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Làm tròn (round(), ceil(), floor())</a:t>
            </a:r>
          </a:p>
          <a:p>
            <a:pPr marL="285750" indent="-285750" algn="just">
              <a:buFont typeface="Arial" panose="020B0604020202020204" pitchFamily="34" charset="0"/>
              <a:buChar char="•"/>
            </a:pPr>
            <a:r>
              <a:rPr lang="vi-VN" dirty="0">
                <a:solidFill>
                  <a:srgbClr val="FFFF00"/>
                </a:solidFill>
              </a:rPr>
              <a:t>round(): </a:t>
            </a:r>
            <a:r>
              <a:rPr lang="vi-VN" dirty="0">
                <a:solidFill>
                  <a:schemeClr val="bg1"/>
                </a:solidFill>
              </a:rPr>
              <a:t>Làm tròn số đến số nguyên gần nhất hoặc đến số chữ số thập phân được chỉ định.</a:t>
            </a:r>
          </a:p>
          <a:p>
            <a:pPr marL="285750" indent="-285750" algn="just">
              <a:buFont typeface="Arial" panose="020B0604020202020204" pitchFamily="34" charset="0"/>
              <a:buChar char="•"/>
            </a:pPr>
            <a:r>
              <a:rPr lang="vi-VN" dirty="0">
                <a:solidFill>
                  <a:srgbClr val="FFFF00"/>
                </a:solidFill>
              </a:rPr>
              <a:t>ceil(): </a:t>
            </a:r>
            <a:r>
              <a:rPr lang="vi-VN" dirty="0">
                <a:solidFill>
                  <a:schemeClr val="bg1"/>
                </a:solidFill>
              </a:rPr>
              <a:t>Làm tròn lên đến số nguyên gần nhất.</a:t>
            </a:r>
          </a:p>
          <a:p>
            <a:pPr marL="285750" indent="-285750" algn="just">
              <a:buFont typeface="Arial" panose="020B0604020202020204" pitchFamily="34" charset="0"/>
              <a:buChar char="•"/>
            </a:pPr>
            <a:r>
              <a:rPr lang="vi-VN" dirty="0">
                <a:solidFill>
                  <a:srgbClr val="FFFF00"/>
                </a:solidFill>
              </a:rPr>
              <a:t>floor(): </a:t>
            </a:r>
            <a:r>
              <a:rPr lang="vi-VN" dirty="0">
                <a:solidFill>
                  <a:schemeClr val="bg1"/>
                </a:solidFill>
              </a:rPr>
              <a:t>Làm tròn xuống đến số nguyên gần nhất.</a:t>
            </a:r>
            <a:r>
              <a:rPr lang="en-US" dirty="0" smtClean="0">
                <a:solidFill>
                  <a:schemeClr val="bg1"/>
                </a:solidFill>
              </a:rPr>
              <a:t>   </a:t>
            </a: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 round (</a:t>
            </a:r>
            <a:r>
              <a:rPr lang="en-US" dirty="0" err="1">
                <a:solidFill>
                  <a:schemeClr val="bg1"/>
                </a:solidFill>
              </a:rPr>
              <a:t>số</a:t>
            </a:r>
            <a:r>
              <a:rPr lang="en-US" dirty="0">
                <a:solidFill>
                  <a:schemeClr val="bg1"/>
                </a:solidFill>
              </a:rPr>
              <a:t> [, </a:t>
            </a:r>
            <a:r>
              <a:rPr lang="en-US" dirty="0" err="1">
                <a:solidFill>
                  <a:schemeClr val="bg1"/>
                </a:solidFill>
              </a:rPr>
              <a:t>vị</a:t>
            </a:r>
            <a:r>
              <a:rPr lang="en-US" dirty="0">
                <a:solidFill>
                  <a:schemeClr val="bg1"/>
                </a:solidFill>
              </a:rPr>
              <a:t> </a:t>
            </a:r>
            <a:r>
              <a:rPr lang="en-US" dirty="0" err="1">
                <a:solidFill>
                  <a:schemeClr val="bg1"/>
                </a:solidFill>
              </a:rPr>
              <a:t>trí</a:t>
            </a:r>
            <a:r>
              <a:rPr lang="en-US" dirty="0">
                <a:solidFill>
                  <a:schemeClr val="bg1"/>
                </a:solidFill>
              </a:rPr>
              <a:t> </a:t>
            </a:r>
            <a:r>
              <a:rPr lang="en-US" dirty="0" err="1">
                <a:solidFill>
                  <a:schemeClr val="bg1"/>
                </a:solidFill>
              </a:rPr>
              <a:t>làm</a:t>
            </a:r>
            <a:r>
              <a:rPr lang="en-US" dirty="0">
                <a:solidFill>
                  <a:schemeClr val="bg1"/>
                </a:solidFill>
              </a:rPr>
              <a:t> </a:t>
            </a:r>
            <a:r>
              <a:rPr lang="en-US" dirty="0" err="1">
                <a:solidFill>
                  <a:schemeClr val="bg1"/>
                </a:solidFill>
              </a:rPr>
              <a:t>tròn</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477242" y="2436475"/>
            <a:ext cx="3210373" cy="2514951"/>
          </a:xfrm>
          <a:prstGeom prst="rect">
            <a:avLst/>
          </a:prstGeom>
        </p:spPr>
      </p:pic>
      <p:sp>
        <p:nvSpPr>
          <p:cNvPr id="16" name="TextBox 15"/>
          <p:cNvSpPr txBox="1"/>
          <p:nvPr/>
        </p:nvSpPr>
        <p:spPr>
          <a:xfrm>
            <a:off x="4423590" y="851222"/>
            <a:ext cx="4418948"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Tính căn (sqrt()): </a:t>
            </a:r>
            <a:r>
              <a:rPr lang="vi-VN" dirty="0">
                <a:solidFill>
                  <a:schemeClr val="bg1"/>
                </a:solidFill>
              </a:rPr>
              <a:t>Hàm sqrt() trả về căn bậc hai của một số.</a:t>
            </a:r>
          </a:p>
          <a:p>
            <a:pPr marL="285750" indent="-285750" algn="just">
              <a:buFont typeface="Arial" panose="020B0604020202020204" pitchFamily="34" charset="0"/>
              <a:buChar char="•"/>
            </a:pPr>
            <a:r>
              <a:rPr lang="vi-VN" dirty="0">
                <a:solidFill>
                  <a:srgbClr val="FFFF00"/>
                </a:solidFill>
              </a:rPr>
              <a:t>Cú pháp: </a:t>
            </a:r>
            <a:r>
              <a:rPr lang="vi-VN" dirty="0">
                <a:solidFill>
                  <a:schemeClr val="bg1"/>
                </a:solidFill>
              </a:rPr>
              <a:t>sqrt(số)</a:t>
            </a:r>
            <a:r>
              <a:rPr lang="vi-VN" dirty="0">
                <a:solidFill>
                  <a:srgbClr val="FFFF00"/>
                </a:solidFill>
              </a:rPr>
              <a:t> </a:t>
            </a:r>
            <a:endParaRPr lang="en-US" dirty="0" smtClean="0">
              <a:solidFill>
                <a:srgbClr val="FFFF00"/>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13" name="Picture 12"/>
          <p:cNvPicPr>
            <a:picLocks noChangeAspect="1"/>
          </p:cNvPicPr>
          <p:nvPr/>
        </p:nvPicPr>
        <p:blipFill>
          <a:blip r:embed="rId4"/>
          <a:stretch>
            <a:fillRect/>
          </a:stretch>
        </p:blipFill>
        <p:spPr>
          <a:xfrm>
            <a:off x="4818859" y="1942712"/>
            <a:ext cx="2848373" cy="590632"/>
          </a:xfrm>
          <a:prstGeom prst="rect">
            <a:avLst/>
          </a:prstGeom>
        </p:spPr>
      </p:pic>
    </p:spTree>
    <p:extLst>
      <p:ext uri="{BB962C8B-B14F-4D97-AF65-F5344CB8AC3E}">
        <p14:creationId xmlns:p14="http://schemas.microsoft.com/office/powerpoint/2010/main" val="12924477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kiểm</a:t>
            </a:r>
            <a:r>
              <a:rPr lang="en-US" dirty="0">
                <a:solidFill>
                  <a:srgbClr val="FFFF00"/>
                </a:solidFill>
              </a:rPr>
              <a:t> </a:t>
            </a:r>
            <a:r>
              <a:rPr lang="en-US" dirty="0" err="1">
                <a:solidFill>
                  <a:srgbClr val="FFFF00"/>
                </a:solidFill>
              </a:rPr>
              <a:t>tra</a:t>
            </a:r>
            <a:r>
              <a:rPr lang="en-US" dirty="0">
                <a:solidFill>
                  <a:srgbClr val="FFFF00"/>
                </a:solidFill>
              </a:rPr>
              <a:t> </a:t>
            </a:r>
            <a:r>
              <a:rPr lang="en-US" dirty="0" err="1">
                <a:solidFill>
                  <a:srgbClr val="FFFF00"/>
                </a:solidFill>
              </a:rPr>
              <a:t>giá</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của</a:t>
            </a:r>
            <a:r>
              <a:rPr lang="en-US" dirty="0">
                <a:solidFill>
                  <a:srgbClr val="FFFF00"/>
                </a:solidFill>
              </a:rPr>
              <a:t> </a:t>
            </a:r>
            <a:r>
              <a:rPr lang="en-US" dirty="0" err="1">
                <a:solidFill>
                  <a:srgbClr val="FFFF00"/>
                </a:solidFill>
              </a:rPr>
              <a:t>biến</a:t>
            </a:r>
            <a:r>
              <a:rPr lang="en-US" dirty="0" smtClean="0">
                <a:solidFill>
                  <a:srgbClr val="FFFF00"/>
                </a:solidFill>
              </a:rPr>
              <a:t> </a:t>
            </a:r>
            <a:r>
              <a:rPr lang="en-US" dirty="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Kiểm tra giá trị kiểu số với is_numeric(): </a:t>
            </a:r>
            <a:r>
              <a:rPr lang="vi-VN" dirty="0">
                <a:solidFill>
                  <a:schemeClr val="bg1"/>
                </a:solidFill>
              </a:rPr>
              <a:t>Hàm is_numeric() kiểm tra xem biến có chứa một số hoặc một chuỗi số hợp lệ hay không. Hàm trả về true nếu đúng, ngược lại trả về false</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a:solidFill>
                  <a:srgbClr val="FFFF00"/>
                </a:solidFill>
              </a:rPr>
              <a:t>pháp</a:t>
            </a:r>
            <a:r>
              <a:rPr lang="en-US" dirty="0">
                <a:solidFill>
                  <a:srgbClr val="FFFF00"/>
                </a:solidFill>
              </a:rPr>
              <a:t>: </a:t>
            </a:r>
            <a:r>
              <a:rPr lang="en-US" dirty="0">
                <a:solidFill>
                  <a:schemeClr val="bg1"/>
                </a:solidFill>
              </a:rPr>
              <a:t> </a:t>
            </a:r>
            <a:r>
              <a:rPr lang="en-US" dirty="0" err="1">
                <a:solidFill>
                  <a:schemeClr val="bg1"/>
                </a:solidFill>
              </a:rPr>
              <a:t>is_numeric</a:t>
            </a:r>
            <a:r>
              <a:rPr lang="en-US" dirty="0">
                <a:solidFill>
                  <a:schemeClr val="bg1"/>
                </a:solidFill>
              </a:rPr>
              <a:t>(&lt;</a:t>
            </a:r>
            <a:r>
              <a:rPr lang="en-US" dirty="0" err="1">
                <a:solidFill>
                  <a:schemeClr val="bg1"/>
                </a:solidFill>
              </a:rPr>
              <a:t>tên</a:t>
            </a:r>
            <a:r>
              <a:rPr lang="en-US" dirty="0">
                <a:solidFill>
                  <a:schemeClr val="bg1"/>
                </a:solidFill>
              </a:rPr>
              <a:t> </a:t>
            </a:r>
            <a:r>
              <a:rPr lang="en-US" dirty="0" err="1">
                <a:solidFill>
                  <a:schemeClr val="bg1"/>
                </a:solidFill>
              </a:rPr>
              <a:t>biến</a:t>
            </a:r>
            <a:r>
              <a:rPr lang="en-US" dirty="0" smtClean="0">
                <a:solidFill>
                  <a:schemeClr val="bg1"/>
                </a:solidFill>
              </a:rPr>
              <a:t>&gt;)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1908893" y="1727881"/>
            <a:ext cx="5493706" cy="3118049"/>
          </a:xfrm>
          <a:prstGeom prst="rect">
            <a:avLst/>
          </a:prstGeom>
        </p:spPr>
      </p:pic>
    </p:spTree>
    <p:extLst>
      <p:ext uri="{BB962C8B-B14F-4D97-AF65-F5344CB8AC3E}">
        <p14:creationId xmlns:p14="http://schemas.microsoft.com/office/powerpoint/2010/main" val="244655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267392" y="528260"/>
            <a:ext cx="3944105" cy="307777"/>
          </a:xfrm>
          <a:prstGeom prst="rect">
            <a:avLst/>
          </a:prstGeom>
          <a:noFill/>
        </p:spPr>
        <p:txBody>
          <a:bodyPr wrap="square" rtlCol="0">
            <a:spAutoFit/>
          </a:bodyPr>
          <a:lstStyle/>
          <a:p>
            <a:r>
              <a:rPr lang="en-US" dirty="0" err="1" smtClean="0">
                <a:solidFill>
                  <a:srgbClr val="FFFF00"/>
                </a:solidFill>
              </a:rPr>
              <a:t>Tham</a:t>
            </a:r>
            <a:r>
              <a:rPr lang="en-US" dirty="0" smtClean="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tùy</a:t>
            </a:r>
            <a:r>
              <a:rPr lang="en-US" dirty="0">
                <a:solidFill>
                  <a:srgbClr val="FFFF00"/>
                </a:solidFill>
              </a:rPr>
              <a:t> </a:t>
            </a:r>
            <a:r>
              <a:rPr lang="en-US" dirty="0" err="1">
                <a:solidFill>
                  <a:srgbClr val="FFFF00"/>
                </a:solidFill>
              </a:rPr>
              <a:t>chọn</a:t>
            </a:r>
            <a:r>
              <a:rPr lang="en-US" dirty="0">
                <a:solidFill>
                  <a:srgbClr val="FFFF00"/>
                </a:solidFill>
              </a:rPr>
              <a:t> </a:t>
            </a:r>
            <a:r>
              <a:rPr lang="en-US" dirty="0" smtClean="0">
                <a:solidFill>
                  <a:srgbClr val="FFFF00"/>
                </a:solidFill>
              </a:rPr>
              <a:t>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13006" y="1263202"/>
            <a:ext cx="3331012" cy="523220"/>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tham</a:t>
            </a:r>
            <a:r>
              <a:rPr lang="en-US" dirty="0" smtClean="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tùy</a:t>
            </a:r>
            <a:r>
              <a:rPr lang="en-US" dirty="0">
                <a:solidFill>
                  <a:srgbClr val="FFFF00"/>
                </a:solidFill>
              </a:rPr>
              <a:t> </a:t>
            </a:r>
            <a:r>
              <a:rPr lang="en-US" dirty="0" err="1" smtClean="0">
                <a:solidFill>
                  <a:srgbClr val="FFFF00"/>
                </a:solidFill>
              </a:rPr>
              <a:t>chọn</a:t>
            </a:r>
            <a:r>
              <a:rPr lang="en-US" dirty="0" smtClean="0">
                <a:solidFill>
                  <a:srgbClr val="FFFF00"/>
                </a:solidFill>
              </a:rPr>
              <a:t> 1 </a:t>
            </a:r>
            <a:r>
              <a:rPr lang="en-US" dirty="0" err="1" smtClean="0">
                <a:solidFill>
                  <a:srgbClr val="FFFF00"/>
                </a:solidFill>
              </a:rPr>
              <a:t>tham</a:t>
            </a:r>
            <a:r>
              <a:rPr lang="en-US" dirty="0" smtClean="0">
                <a:solidFill>
                  <a:srgbClr val="FFFF00"/>
                </a:solidFill>
              </a:rPr>
              <a:t> </a:t>
            </a:r>
            <a:r>
              <a:rPr lang="en-US" dirty="0" err="1" smtClean="0">
                <a:solidFill>
                  <a:srgbClr val="FFFF00"/>
                </a:solidFill>
              </a:rPr>
              <a:t>số</a:t>
            </a:r>
            <a:r>
              <a:rPr lang="en-US" dirty="0" smtClean="0">
                <a:solidFill>
                  <a:srgbClr val="FFFF00"/>
                </a:solidFill>
              </a:rPr>
              <a:t> </a:t>
            </a:r>
            <a:r>
              <a:rPr lang="en-US" dirty="0" err="1" smtClean="0">
                <a:solidFill>
                  <a:srgbClr val="FFFF00"/>
                </a:solidFill>
              </a:rPr>
              <a:t>tùy</a:t>
            </a:r>
            <a:r>
              <a:rPr lang="en-US" dirty="0" smtClean="0">
                <a:solidFill>
                  <a:srgbClr val="FFFF00"/>
                </a:solidFill>
              </a:rPr>
              <a:t> </a:t>
            </a:r>
            <a:r>
              <a:rPr lang="en-US" dirty="0" err="1" smtClean="0">
                <a:solidFill>
                  <a:srgbClr val="FFFF00"/>
                </a:solidFill>
              </a:rPr>
              <a:t>chọn</a:t>
            </a:r>
            <a:endParaRPr lang="en-US" dirty="0" smtClean="0">
              <a:solidFill>
                <a:schemeClr val="bg1"/>
              </a:solidFill>
            </a:endParaRPr>
          </a:p>
        </p:txBody>
      </p:sp>
      <p:pic>
        <p:nvPicPr>
          <p:cNvPr id="3" name="Picture 2"/>
          <p:cNvPicPr>
            <a:picLocks noChangeAspect="1"/>
          </p:cNvPicPr>
          <p:nvPr/>
        </p:nvPicPr>
        <p:blipFill>
          <a:blip r:embed="rId3"/>
          <a:stretch>
            <a:fillRect/>
          </a:stretch>
        </p:blipFill>
        <p:spPr>
          <a:xfrm>
            <a:off x="349149" y="2322710"/>
            <a:ext cx="3722294" cy="1787934"/>
          </a:xfrm>
          <a:prstGeom prst="rect">
            <a:avLst/>
          </a:prstGeom>
        </p:spPr>
      </p:pic>
      <p:sp>
        <p:nvSpPr>
          <p:cNvPr id="7" name="TextBox 6"/>
          <p:cNvSpPr txBox="1"/>
          <p:nvPr/>
        </p:nvSpPr>
        <p:spPr>
          <a:xfrm>
            <a:off x="4283426" y="1263202"/>
            <a:ext cx="4500154" cy="307777"/>
          </a:xfrm>
          <a:prstGeom prst="rect">
            <a:avLst/>
          </a:prstGeom>
          <a:noFill/>
        </p:spPr>
        <p:txBody>
          <a:bodyPr wrap="square" rtlCol="0">
            <a:spAutoFit/>
          </a:bodyPr>
          <a:lstStyle/>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tham</a:t>
            </a:r>
            <a:r>
              <a:rPr lang="en-US" dirty="0" smtClean="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tùy</a:t>
            </a:r>
            <a:r>
              <a:rPr lang="en-US" dirty="0">
                <a:solidFill>
                  <a:srgbClr val="FFFF00"/>
                </a:solidFill>
              </a:rPr>
              <a:t> </a:t>
            </a:r>
            <a:r>
              <a:rPr lang="en-US" dirty="0" err="1" smtClean="0">
                <a:solidFill>
                  <a:srgbClr val="FFFF00"/>
                </a:solidFill>
              </a:rPr>
              <a:t>chọn</a:t>
            </a:r>
            <a:r>
              <a:rPr lang="en-US" dirty="0" smtClean="0">
                <a:solidFill>
                  <a:srgbClr val="FFFF00"/>
                </a:solidFill>
              </a:rPr>
              <a:t> </a:t>
            </a:r>
            <a:r>
              <a:rPr lang="en-US" dirty="0" err="1" smtClean="0">
                <a:solidFill>
                  <a:srgbClr val="FFFF00"/>
                </a:solidFill>
              </a:rPr>
              <a:t>nhiều</a:t>
            </a:r>
            <a:r>
              <a:rPr lang="en-US" dirty="0" smtClean="0">
                <a:solidFill>
                  <a:srgbClr val="FFFF00"/>
                </a:solidFill>
              </a:rPr>
              <a:t>  </a:t>
            </a:r>
            <a:r>
              <a:rPr lang="en-US" dirty="0" err="1" smtClean="0">
                <a:solidFill>
                  <a:srgbClr val="FFFF00"/>
                </a:solidFill>
              </a:rPr>
              <a:t>tham</a:t>
            </a:r>
            <a:r>
              <a:rPr lang="en-US" dirty="0" smtClean="0">
                <a:solidFill>
                  <a:srgbClr val="FFFF00"/>
                </a:solidFill>
              </a:rPr>
              <a:t> </a:t>
            </a:r>
            <a:r>
              <a:rPr lang="en-US" dirty="0" err="1" smtClean="0">
                <a:solidFill>
                  <a:srgbClr val="FFFF00"/>
                </a:solidFill>
              </a:rPr>
              <a:t>số</a:t>
            </a:r>
            <a:r>
              <a:rPr lang="en-US" dirty="0" smtClean="0">
                <a:solidFill>
                  <a:srgbClr val="FFFF00"/>
                </a:solidFill>
              </a:rPr>
              <a:t> </a:t>
            </a:r>
            <a:r>
              <a:rPr lang="en-US" dirty="0" err="1" smtClean="0">
                <a:solidFill>
                  <a:srgbClr val="FFFF00"/>
                </a:solidFill>
              </a:rPr>
              <a:t>tùy</a:t>
            </a:r>
            <a:r>
              <a:rPr lang="en-US" dirty="0" smtClean="0">
                <a:solidFill>
                  <a:srgbClr val="FFFF00"/>
                </a:solidFill>
              </a:rPr>
              <a:t> </a:t>
            </a:r>
            <a:r>
              <a:rPr lang="en-US" dirty="0" err="1" smtClean="0">
                <a:solidFill>
                  <a:srgbClr val="FFFF00"/>
                </a:solidFill>
              </a:rPr>
              <a:t>chọn</a:t>
            </a:r>
            <a:endParaRPr lang="en-US" dirty="0" smtClean="0">
              <a:solidFill>
                <a:schemeClr val="bg1"/>
              </a:solidFill>
            </a:endParaRPr>
          </a:p>
        </p:txBody>
      </p:sp>
      <p:pic>
        <p:nvPicPr>
          <p:cNvPr id="5" name="Picture 4"/>
          <p:cNvPicPr>
            <a:picLocks noChangeAspect="1"/>
          </p:cNvPicPr>
          <p:nvPr/>
        </p:nvPicPr>
        <p:blipFill>
          <a:blip r:embed="rId4"/>
          <a:stretch>
            <a:fillRect/>
          </a:stretch>
        </p:blipFill>
        <p:spPr>
          <a:xfrm>
            <a:off x="4307317" y="1758905"/>
            <a:ext cx="4583705" cy="3253166"/>
          </a:xfrm>
          <a:prstGeom prst="rect">
            <a:avLst/>
          </a:prstGeom>
        </p:spPr>
      </p:pic>
    </p:spTree>
    <p:extLst>
      <p:ext uri="{BB962C8B-B14F-4D97-AF65-F5344CB8AC3E}">
        <p14:creationId xmlns:p14="http://schemas.microsoft.com/office/powerpoint/2010/main" val="202283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3040461" y="428144"/>
            <a:ext cx="3944105" cy="307777"/>
          </a:xfrm>
          <a:prstGeom prst="rect">
            <a:avLst/>
          </a:prstGeom>
          <a:noFill/>
        </p:spPr>
        <p:txBody>
          <a:bodyPr wrap="square" rtlCol="0">
            <a:spAutoFit/>
          </a:bodyPr>
          <a:lstStyle/>
          <a:p>
            <a:r>
              <a:rPr lang="en-US" dirty="0" err="1" smtClean="0">
                <a:solidFill>
                  <a:srgbClr val="FFFF00"/>
                </a:solidFill>
              </a:rPr>
              <a:t>Hàm</a:t>
            </a:r>
            <a:r>
              <a:rPr lang="en-US" dirty="0" smtClean="0"/>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19679" y="729520"/>
            <a:ext cx="8924203" cy="175432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sz="1200" dirty="0">
                <a:solidFill>
                  <a:srgbClr val="FFFF00"/>
                </a:solidFill>
              </a:rPr>
              <a:t>Hàm do người dùng tự định nghĩa</a:t>
            </a:r>
            <a:r>
              <a:rPr lang="en-US" sz="1200" dirty="0" smtClean="0">
                <a:solidFill>
                  <a:srgbClr val="FFFF00"/>
                </a:solidFill>
              </a:rPr>
              <a:t>: </a:t>
            </a:r>
            <a:r>
              <a:rPr lang="en-US" sz="1200" dirty="0" err="1" smtClean="0">
                <a:solidFill>
                  <a:schemeClr val="bg1"/>
                </a:solidFill>
              </a:rPr>
              <a:t>có</a:t>
            </a:r>
            <a:r>
              <a:rPr lang="en-US" sz="1200" dirty="0">
                <a:solidFill>
                  <a:schemeClr val="bg1"/>
                </a:solidFill>
              </a:rPr>
              <a:t> </a:t>
            </a:r>
            <a:r>
              <a:rPr lang="en-US" sz="1200" dirty="0" smtClean="0">
                <a:solidFill>
                  <a:schemeClr val="bg1"/>
                </a:solidFill>
              </a:rPr>
              <a:t>2 </a:t>
            </a:r>
            <a:r>
              <a:rPr lang="en-US" sz="1200" dirty="0" err="1" smtClean="0">
                <a:solidFill>
                  <a:schemeClr val="bg1"/>
                </a:solidFill>
              </a:rPr>
              <a:t>loại</a:t>
            </a:r>
            <a:r>
              <a:rPr lang="en-US" sz="1200" dirty="0" smtClean="0">
                <a:solidFill>
                  <a:schemeClr val="bg1"/>
                </a:solidFill>
              </a:rPr>
              <a:t> </a:t>
            </a:r>
            <a:r>
              <a:rPr lang="en-US" sz="1200" dirty="0" err="1" smtClean="0">
                <a:solidFill>
                  <a:schemeClr val="bg1"/>
                </a:solidFill>
              </a:rPr>
              <a:t>đó</a:t>
            </a:r>
            <a:r>
              <a:rPr lang="en-US" sz="1200" dirty="0" smtClean="0">
                <a:solidFill>
                  <a:schemeClr val="bg1"/>
                </a:solidFill>
              </a:rPr>
              <a:t> </a:t>
            </a:r>
            <a:r>
              <a:rPr lang="en-US" sz="1200" dirty="0" err="1" smtClean="0">
                <a:solidFill>
                  <a:schemeClr val="bg1"/>
                </a:solidFill>
              </a:rPr>
              <a:t>là</a:t>
            </a:r>
            <a:r>
              <a:rPr lang="en-US" sz="1200" dirty="0" smtClean="0">
                <a:solidFill>
                  <a:schemeClr val="bg1"/>
                </a:solidFill>
              </a:rPr>
              <a:t> </a:t>
            </a:r>
            <a:r>
              <a:rPr lang="en-US" sz="1200" dirty="0" err="1" smtClean="0">
                <a:solidFill>
                  <a:schemeClr val="bg1"/>
                </a:solidFill>
              </a:rPr>
              <a:t>Tham</a:t>
            </a:r>
            <a:r>
              <a:rPr lang="en-US" sz="1200" dirty="0" smtClean="0">
                <a:solidFill>
                  <a:schemeClr val="bg1"/>
                </a:solidFill>
              </a:rPr>
              <a:t> </a:t>
            </a:r>
            <a:r>
              <a:rPr lang="en-US" sz="1200" dirty="0" err="1" smtClean="0">
                <a:solidFill>
                  <a:schemeClr val="bg1"/>
                </a:solidFill>
              </a:rPr>
              <a:t>trị</a:t>
            </a:r>
            <a:r>
              <a:rPr lang="en-US" sz="1200" dirty="0" smtClean="0">
                <a:solidFill>
                  <a:schemeClr val="bg1"/>
                </a:solidFill>
              </a:rPr>
              <a:t> </a:t>
            </a:r>
            <a:r>
              <a:rPr lang="en-US" sz="1200" dirty="0" err="1" smtClean="0">
                <a:solidFill>
                  <a:schemeClr val="bg1"/>
                </a:solidFill>
              </a:rPr>
              <a:t>và</a:t>
            </a:r>
            <a:r>
              <a:rPr lang="en-US" sz="1200" dirty="0" smtClean="0">
                <a:solidFill>
                  <a:schemeClr val="bg1"/>
                </a:solidFill>
              </a:rPr>
              <a:t> </a:t>
            </a:r>
            <a:r>
              <a:rPr lang="en-US" sz="1200" dirty="0" err="1" smtClean="0">
                <a:solidFill>
                  <a:schemeClr val="bg1"/>
                </a:solidFill>
              </a:rPr>
              <a:t>Tham</a:t>
            </a:r>
            <a:r>
              <a:rPr lang="en-US" sz="1200" dirty="0">
                <a:solidFill>
                  <a:schemeClr val="bg1"/>
                </a:solidFill>
              </a:rPr>
              <a:t> </a:t>
            </a:r>
            <a:r>
              <a:rPr lang="en-US" sz="1200" dirty="0" err="1">
                <a:solidFill>
                  <a:schemeClr val="bg1"/>
                </a:solidFill>
              </a:rPr>
              <a:t>chiếu</a:t>
            </a:r>
            <a:r>
              <a:rPr lang="en-US" sz="1200" dirty="0">
                <a:solidFill>
                  <a:schemeClr val="bg1"/>
                </a:solidFill>
              </a:rPr>
              <a:t> </a:t>
            </a:r>
            <a:endParaRPr lang="en-US" sz="1200" dirty="0" smtClean="0">
              <a:solidFill>
                <a:schemeClr val="bg1"/>
              </a:solidFill>
            </a:endParaRPr>
          </a:p>
          <a:p>
            <a:pPr marL="285750" indent="-285750" algn="just">
              <a:lnSpc>
                <a:spcPct val="150000"/>
              </a:lnSpc>
              <a:buFont typeface="Arial" panose="020B0604020202020204" pitchFamily="34" charset="0"/>
              <a:buChar char="•"/>
            </a:pPr>
            <a:r>
              <a:rPr lang="en-US" sz="1200" dirty="0" err="1" smtClean="0">
                <a:solidFill>
                  <a:srgbClr val="FFFF00"/>
                </a:solidFill>
              </a:rPr>
              <a:t>Tham</a:t>
            </a:r>
            <a:r>
              <a:rPr lang="en-US" sz="1200" dirty="0" smtClean="0">
                <a:solidFill>
                  <a:srgbClr val="FFFF00"/>
                </a:solidFill>
              </a:rPr>
              <a:t> </a:t>
            </a:r>
            <a:r>
              <a:rPr lang="en-US" sz="1200" dirty="0" err="1" smtClean="0">
                <a:solidFill>
                  <a:srgbClr val="FFFF00"/>
                </a:solidFill>
              </a:rPr>
              <a:t>trị</a:t>
            </a:r>
            <a:r>
              <a:rPr lang="en-US" sz="1200" dirty="0" smtClean="0">
                <a:solidFill>
                  <a:srgbClr val="FFFF00"/>
                </a:solidFill>
              </a:rPr>
              <a:t> :  </a:t>
            </a:r>
            <a:r>
              <a:rPr lang="vi-VN" sz="1200" dirty="0">
                <a:solidFill>
                  <a:schemeClr val="bg1"/>
                </a:solidFill>
              </a:rPr>
              <a:t>Khi truyền tham số bằng tham trị, PHP sẽ tạo một bản sao của giá trị biến và truyền bản sao đó vào hàm. Bất kỳ thay đổi nào đối với tham số bên trong hàm sẽ không ảnh hưởng đến giá trị của biến gốc bên ngoài hàm</a:t>
            </a:r>
            <a:r>
              <a:rPr lang="vi-VN" sz="1200" dirty="0" smtClean="0">
                <a:solidFill>
                  <a:schemeClr val="bg1"/>
                </a:solidFill>
              </a:rPr>
              <a:t>.</a:t>
            </a:r>
            <a:endParaRPr lang="en-US" sz="1200" dirty="0" smtClean="0">
              <a:solidFill>
                <a:schemeClr val="bg1"/>
              </a:solidFill>
            </a:endParaRPr>
          </a:p>
          <a:p>
            <a:pPr marL="285750" indent="-285750" algn="just">
              <a:lnSpc>
                <a:spcPct val="150000"/>
              </a:lnSpc>
              <a:buFont typeface="Arial" panose="020B0604020202020204" pitchFamily="34" charset="0"/>
              <a:buChar char="•"/>
            </a:pPr>
            <a:r>
              <a:rPr lang="en-US" sz="1200" dirty="0" err="1" smtClean="0">
                <a:solidFill>
                  <a:srgbClr val="FFFF00"/>
                </a:solidFill>
              </a:rPr>
              <a:t>Tham</a:t>
            </a:r>
            <a:r>
              <a:rPr lang="en-US" sz="1200" dirty="0">
                <a:solidFill>
                  <a:srgbClr val="FFFF00"/>
                </a:solidFill>
              </a:rPr>
              <a:t> </a:t>
            </a:r>
            <a:r>
              <a:rPr lang="en-US" sz="1200" dirty="0" err="1">
                <a:solidFill>
                  <a:srgbClr val="FFFF00"/>
                </a:solidFill>
              </a:rPr>
              <a:t>chiếu</a:t>
            </a:r>
            <a:r>
              <a:rPr lang="en-US" sz="1200" dirty="0">
                <a:solidFill>
                  <a:srgbClr val="FFFF00"/>
                </a:solidFill>
              </a:rPr>
              <a:t>  </a:t>
            </a:r>
            <a:r>
              <a:rPr lang="en-US" sz="1200" dirty="0" smtClean="0">
                <a:solidFill>
                  <a:srgbClr val="FFFF00"/>
                </a:solidFill>
              </a:rPr>
              <a:t>: </a:t>
            </a:r>
            <a:r>
              <a:rPr lang="vi-VN" sz="1200" dirty="0">
                <a:solidFill>
                  <a:schemeClr val="bg1"/>
                </a:solidFill>
              </a:rPr>
              <a:t>Khi  truyền tham số bằng tham chiếu, PHP sẽ truyền trực tiếp địa chỉ của biến vào hàm. Bất kỳ thay đổi nào đối với tham số bên trong hàm sẽ ảnh hưởng trực tiếp đến giá trị của biến gốc bên ngoài hàm.</a:t>
            </a:r>
            <a:endParaRPr lang="en-US" sz="1200" dirty="0" smtClean="0">
              <a:solidFill>
                <a:schemeClr val="bg1"/>
              </a:solidFill>
            </a:endParaRPr>
          </a:p>
          <a:p>
            <a:pPr marL="285750" indent="-285750" algn="just">
              <a:lnSpc>
                <a:spcPct val="150000"/>
              </a:lnSpc>
              <a:buFont typeface="Arial" panose="020B0604020202020204" pitchFamily="34" charset="0"/>
              <a:buChar char="•"/>
            </a:pPr>
            <a:r>
              <a:rPr lang="en-US" sz="1200" dirty="0" err="1" smtClean="0">
                <a:solidFill>
                  <a:srgbClr val="FFFF00"/>
                </a:solidFill>
              </a:rPr>
              <a:t>Cú</a:t>
            </a:r>
            <a:r>
              <a:rPr lang="en-US" sz="1200" dirty="0" smtClean="0">
                <a:solidFill>
                  <a:srgbClr val="FFFF00"/>
                </a:solidFill>
              </a:rPr>
              <a:t> </a:t>
            </a:r>
            <a:r>
              <a:rPr lang="en-US" sz="1200" dirty="0" err="1">
                <a:solidFill>
                  <a:srgbClr val="FFFF00"/>
                </a:solidFill>
              </a:rPr>
              <a:t>pháp</a:t>
            </a:r>
            <a:r>
              <a:rPr lang="en-US" sz="1200" dirty="0">
                <a:solidFill>
                  <a:srgbClr val="FFFF00"/>
                </a:solidFill>
              </a:rPr>
              <a:t>:</a:t>
            </a:r>
            <a:endParaRPr lang="en-US" sz="1200" dirty="0" smtClean="0">
              <a:solidFill>
                <a:srgbClr val="FFFF00"/>
              </a:solidFill>
            </a:endParaRPr>
          </a:p>
        </p:txBody>
      </p:sp>
      <p:sp>
        <p:nvSpPr>
          <p:cNvPr id="9" name="TextBox 8"/>
          <p:cNvSpPr txBox="1"/>
          <p:nvPr/>
        </p:nvSpPr>
        <p:spPr>
          <a:xfrm>
            <a:off x="119679" y="2423292"/>
            <a:ext cx="1647477" cy="276999"/>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err="1" smtClean="0">
                <a:solidFill>
                  <a:srgbClr val="FFFF00"/>
                </a:solidFill>
              </a:rPr>
              <a:t>Ví</a:t>
            </a:r>
            <a:r>
              <a:rPr lang="en-US" sz="1200" dirty="0" smtClean="0">
                <a:solidFill>
                  <a:srgbClr val="FFFF00"/>
                </a:solidFill>
              </a:rPr>
              <a:t> </a:t>
            </a:r>
            <a:r>
              <a:rPr lang="en-US" sz="1200" dirty="0" err="1" smtClean="0">
                <a:solidFill>
                  <a:srgbClr val="FFFF00"/>
                </a:solidFill>
              </a:rPr>
              <a:t>dụ</a:t>
            </a:r>
            <a:r>
              <a:rPr lang="en-US" sz="1200" dirty="0" smtClean="0">
                <a:solidFill>
                  <a:srgbClr val="FFFF00"/>
                </a:solidFill>
              </a:rPr>
              <a:t> </a:t>
            </a:r>
            <a:r>
              <a:rPr lang="en-US" sz="1200" dirty="0" err="1" smtClean="0">
                <a:solidFill>
                  <a:srgbClr val="FFFF00"/>
                </a:solidFill>
              </a:rPr>
              <a:t>về</a:t>
            </a:r>
            <a:r>
              <a:rPr lang="en-US" sz="1200" dirty="0" smtClean="0">
                <a:solidFill>
                  <a:srgbClr val="FFFF00"/>
                </a:solidFill>
              </a:rPr>
              <a:t> </a:t>
            </a:r>
            <a:r>
              <a:rPr lang="en-US" sz="1200" dirty="0" err="1" smtClean="0">
                <a:solidFill>
                  <a:srgbClr val="FFFF00"/>
                </a:solidFill>
              </a:rPr>
              <a:t>tham</a:t>
            </a:r>
            <a:r>
              <a:rPr lang="en-US" sz="1200" dirty="0" smtClean="0">
                <a:solidFill>
                  <a:srgbClr val="FFFF00"/>
                </a:solidFill>
              </a:rPr>
              <a:t> </a:t>
            </a:r>
            <a:r>
              <a:rPr lang="en-US" sz="1200" dirty="0" err="1" smtClean="0">
                <a:solidFill>
                  <a:srgbClr val="FFFF00"/>
                </a:solidFill>
              </a:rPr>
              <a:t>trị</a:t>
            </a:r>
            <a:endParaRPr lang="en-US" sz="1200" dirty="0" smtClean="0">
              <a:solidFill>
                <a:srgbClr val="FFFF00"/>
              </a:solidFill>
            </a:endParaRPr>
          </a:p>
        </p:txBody>
      </p:sp>
      <p:pic>
        <p:nvPicPr>
          <p:cNvPr id="2" name="Picture 1"/>
          <p:cNvPicPr>
            <a:picLocks noChangeAspect="1"/>
          </p:cNvPicPr>
          <p:nvPr/>
        </p:nvPicPr>
        <p:blipFill>
          <a:blip r:embed="rId3"/>
          <a:stretch>
            <a:fillRect/>
          </a:stretch>
        </p:blipFill>
        <p:spPr>
          <a:xfrm>
            <a:off x="1767156" y="2206847"/>
            <a:ext cx="2824867" cy="2847347"/>
          </a:xfrm>
          <a:prstGeom prst="rect">
            <a:avLst/>
          </a:prstGeom>
        </p:spPr>
      </p:pic>
      <p:sp>
        <p:nvSpPr>
          <p:cNvPr id="10" name="TextBox 9"/>
          <p:cNvSpPr txBox="1"/>
          <p:nvPr/>
        </p:nvSpPr>
        <p:spPr>
          <a:xfrm>
            <a:off x="5316709" y="2206847"/>
            <a:ext cx="1950513" cy="276999"/>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err="1" smtClean="0">
                <a:solidFill>
                  <a:srgbClr val="FFFF00"/>
                </a:solidFill>
              </a:rPr>
              <a:t>Ví</a:t>
            </a:r>
            <a:r>
              <a:rPr lang="en-US" sz="1200" dirty="0" smtClean="0">
                <a:solidFill>
                  <a:srgbClr val="FFFF00"/>
                </a:solidFill>
              </a:rPr>
              <a:t> </a:t>
            </a:r>
            <a:r>
              <a:rPr lang="en-US" sz="1200" dirty="0" err="1" smtClean="0">
                <a:solidFill>
                  <a:srgbClr val="FFFF00"/>
                </a:solidFill>
              </a:rPr>
              <a:t>dụ</a:t>
            </a:r>
            <a:r>
              <a:rPr lang="en-US" sz="1200" dirty="0" smtClean="0">
                <a:solidFill>
                  <a:srgbClr val="FFFF00"/>
                </a:solidFill>
              </a:rPr>
              <a:t> </a:t>
            </a:r>
            <a:r>
              <a:rPr lang="en-US" sz="1200" dirty="0" err="1" smtClean="0">
                <a:solidFill>
                  <a:srgbClr val="FFFF00"/>
                </a:solidFill>
              </a:rPr>
              <a:t>về</a:t>
            </a:r>
            <a:r>
              <a:rPr lang="en-US" sz="1200" dirty="0" smtClean="0">
                <a:solidFill>
                  <a:srgbClr val="FFFF00"/>
                </a:solidFill>
              </a:rPr>
              <a:t> </a:t>
            </a:r>
            <a:r>
              <a:rPr lang="en-US" sz="1200" dirty="0" err="1" smtClean="0">
                <a:solidFill>
                  <a:srgbClr val="FFFF00"/>
                </a:solidFill>
              </a:rPr>
              <a:t>tham</a:t>
            </a:r>
            <a:r>
              <a:rPr lang="en-US" sz="1200" dirty="0" smtClean="0">
                <a:solidFill>
                  <a:srgbClr val="FFFF00"/>
                </a:solidFill>
              </a:rPr>
              <a:t> </a:t>
            </a:r>
            <a:r>
              <a:rPr lang="en-US" sz="1200" dirty="0" err="1" smtClean="0">
                <a:solidFill>
                  <a:srgbClr val="FFFF00"/>
                </a:solidFill>
              </a:rPr>
              <a:t>chiếu</a:t>
            </a:r>
            <a:endParaRPr lang="en-US" sz="1200" dirty="0" smtClean="0">
              <a:solidFill>
                <a:srgbClr val="FFFF00"/>
              </a:solidFill>
            </a:endParaRPr>
          </a:p>
        </p:txBody>
      </p:sp>
      <p:pic>
        <p:nvPicPr>
          <p:cNvPr id="6" name="Picture 5"/>
          <p:cNvPicPr>
            <a:picLocks noChangeAspect="1"/>
          </p:cNvPicPr>
          <p:nvPr/>
        </p:nvPicPr>
        <p:blipFill>
          <a:blip r:embed="rId4"/>
          <a:stretch>
            <a:fillRect/>
          </a:stretch>
        </p:blipFill>
        <p:spPr>
          <a:xfrm>
            <a:off x="5490561" y="2483846"/>
            <a:ext cx="3553321" cy="2410161"/>
          </a:xfrm>
          <a:prstGeom prst="rect">
            <a:avLst/>
          </a:prstGeom>
        </p:spPr>
      </p:pic>
    </p:spTree>
    <p:extLst>
      <p:ext uri="{BB962C8B-B14F-4D97-AF65-F5344CB8AC3E}">
        <p14:creationId xmlns:p14="http://schemas.microsoft.com/office/powerpoint/2010/main" val="23872928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4418948"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Định dạng chuỗi - Bỏ ký tự </a:t>
            </a:r>
            <a:r>
              <a:rPr lang="vi-VN" dirty="0" smtClean="0">
                <a:solidFill>
                  <a:srgbClr val="FFFF00"/>
                </a:solidFill>
              </a:rPr>
              <a:t>thừa</a:t>
            </a:r>
            <a:endParaRPr lang="en-US" dirty="0" smtClean="0">
              <a:solidFill>
                <a:srgbClr val="FFFF00"/>
              </a:solidFill>
            </a:endParaRPr>
          </a:p>
          <a:p>
            <a:pPr marL="285750" indent="-285750" algn="just">
              <a:buFont typeface="Arial" panose="020B0604020202020204" pitchFamily="34" charset="0"/>
              <a:buChar char="•"/>
            </a:pPr>
            <a:r>
              <a:rPr lang="vi-VN" dirty="0" smtClean="0">
                <a:solidFill>
                  <a:srgbClr val="FFFF00"/>
                </a:solidFill>
              </a:rPr>
              <a:t> ltrim() : </a:t>
            </a:r>
            <a:r>
              <a:rPr lang="vi-VN" dirty="0" smtClean="0">
                <a:solidFill>
                  <a:schemeClr val="bg1"/>
                </a:solidFill>
              </a:rPr>
              <a:t>Loại bỏ các ký tự thừa bên trái chuỗi.  Kết quả trả về là một chuỗi không có ký tự thừa bên trái chuỗi. </a:t>
            </a: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 ltrim(str [, charlist]) : </a:t>
            </a:r>
            <a:r>
              <a:rPr lang="vi-VN" dirty="0" smtClean="0">
                <a:solidFill>
                  <a:schemeClr val="bg1"/>
                </a:solidFill>
              </a:rPr>
              <a:t>Tham số bắt buộc là chuỗi str . Tham số tùy chọn là danh sách các ký tự muốn loại bỏ bên trái chuỗi.</a:t>
            </a:r>
            <a:r>
              <a:rPr lang="en-US" dirty="0" smtClean="0">
                <a:solidFill>
                  <a:schemeClr val="bg1"/>
                </a:solidFill>
              </a:rPr>
              <a:t> </a:t>
            </a: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16" name="TextBox 15"/>
          <p:cNvSpPr txBox="1"/>
          <p:nvPr/>
        </p:nvSpPr>
        <p:spPr>
          <a:xfrm>
            <a:off x="4423589" y="851222"/>
            <a:ext cx="4673689"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rtrim</a:t>
            </a:r>
            <a:r>
              <a:rPr lang="vi-VN" dirty="0" smtClean="0">
                <a:solidFill>
                  <a:srgbClr val="FFFF00"/>
                </a:solidFill>
              </a:rPr>
              <a:t>():  </a:t>
            </a:r>
            <a:r>
              <a:rPr lang="vi-VN" dirty="0">
                <a:solidFill>
                  <a:schemeClr val="bg1"/>
                </a:solidFill>
              </a:rPr>
              <a:t>Loại bỏ các ký tự thừa bên phải chuỗi. Kết quả trả về là một chuỗi không có ký tự thừa bên phải chuỗi. </a:t>
            </a:r>
          </a:p>
          <a:p>
            <a:pPr marL="285750" indent="-285750" algn="just">
              <a:buFont typeface="Arial" panose="020B0604020202020204" pitchFamily="34" charset="0"/>
              <a:buChar char="•"/>
            </a:pPr>
            <a:r>
              <a:rPr lang="vi-VN" dirty="0">
                <a:solidFill>
                  <a:srgbClr val="FFFF00"/>
                </a:solidFill>
              </a:rPr>
              <a:t>Cú pháp: </a:t>
            </a:r>
            <a:r>
              <a:rPr lang="vi-VN" dirty="0">
                <a:solidFill>
                  <a:schemeClr val="bg1"/>
                </a:solidFill>
              </a:rPr>
              <a:t>rtrim(str [, charlist</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527056" y="2779989"/>
            <a:ext cx="3724795" cy="838317"/>
          </a:xfrm>
          <a:prstGeom prst="rect">
            <a:avLst/>
          </a:prstGeom>
        </p:spPr>
      </p:pic>
      <p:pic>
        <p:nvPicPr>
          <p:cNvPr id="5" name="Picture 4"/>
          <p:cNvPicPr>
            <a:picLocks noChangeAspect="1"/>
          </p:cNvPicPr>
          <p:nvPr/>
        </p:nvPicPr>
        <p:blipFill>
          <a:blip r:embed="rId4"/>
          <a:stretch>
            <a:fillRect/>
          </a:stretch>
        </p:blipFill>
        <p:spPr>
          <a:xfrm>
            <a:off x="4818859" y="4159617"/>
            <a:ext cx="3620005" cy="809738"/>
          </a:xfrm>
          <a:prstGeom prst="rect">
            <a:avLst/>
          </a:prstGeom>
        </p:spPr>
      </p:pic>
      <p:sp>
        <p:nvSpPr>
          <p:cNvPr id="10" name="TextBox 9"/>
          <p:cNvSpPr txBox="1"/>
          <p:nvPr/>
        </p:nvSpPr>
        <p:spPr>
          <a:xfrm>
            <a:off x="4423589" y="2990066"/>
            <a:ext cx="4673689"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trim() </a:t>
            </a:r>
            <a:r>
              <a:rPr lang="en-US" dirty="0" smtClean="0">
                <a:solidFill>
                  <a:srgbClr val="FFFF00"/>
                </a:solidFill>
              </a:rPr>
              <a:t>:</a:t>
            </a:r>
            <a:r>
              <a:rPr lang="vi-VN" dirty="0" smtClean="0">
                <a:solidFill>
                  <a:srgbClr val="FFFF00"/>
                </a:solidFill>
              </a:rPr>
              <a:t> </a:t>
            </a:r>
            <a:r>
              <a:rPr lang="vi-VN" dirty="0">
                <a:solidFill>
                  <a:schemeClr val="bg1"/>
                </a:solidFill>
              </a:rPr>
              <a:t>Loại bỏ các ký tự thừa bên phải và bên trái </a:t>
            </a:r>
            <a:r>
              <a:rPr lang="vi-VN" dirty="0" smtClean="0">
                <a:solidFill>
                  <a:schemeClr val="bg1"/>
                </a:solidFill>
              </a:rPr>
              <a:t>chuỗi.Kết </a:t>
            </a:r>
            <a:r>
              <a:rPr lang="vi-VN" dirty="0">
                <a:solidFill>
                  <a:schemeClr val="bg1"/>
                </a:solidFill>
              </a:rPr>
              <a:t>quả trả về là một chuỗi không có ký tự thừa bên phải và bên </a:t>
            </a:r>
            <a:r>
              <a:rPr lang="vi-VN" dirty="0" smtClean="0">
                <a:solidFill>
                  <a:schemeClr val="bg1"/>
                </a:solidFill>
              </a:rPr>
              <a:t>trái </a:t>
            </a:r>
            <a:r>
              <a:rPr lang="vi-VN" dirty="0">
                <a:solidFill>
                  <a:schemeClr val="bg1"/>
                </a:solidFill>
              </a:rPr>
              <a:t>chuỗi.</a:t>
            </a:r>
          </a:p>
          <a:p>
            <a:pPr marL="285750" indent="-285750" algn="just">
              <a:buFont typeface="Arial" panose="020B0604020202020204" pitchFamily="34" charset="0"/>
              <a:buChar char="•"/>
            </a:pPr>
            <a:r>
              <a:rPr lang="vi-VN" dirty="0">
                <a:solidFill>
                  <a:srgbClr val="FFFF00"/>
                </a:solidFill>
              </a:rPr>
              <a:t>Cú pháp:  </a:t>
            </a:r>
            <a:r>
              <a:rPr lang="vi-VN" dirty="0">
                <a:solidFill>
                  <a:schemeClr val="bg1"/>
                </a:solidFill>
              </a:rPr>
              <a:t>trim(str [, charlist</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6" name="Picture 5"/>
          <p:cNvPicPr>
            <a:picLocks noChangeAspect="1"/>
          </p:cNvPicPr>
          <p:nvPr/>
        </p:nvPicPr>
        <p:blipFill>
          <a:blip r:embed="rId5"/>
          <a:stretch>
            <a:fillRect/>
          </a:stretch>
        </p:blipFill>
        <p:spPr>
          <a:xfrm>
            <a:off x="4756808" y="2124366"/>
            <a:ext cx="3848637" cy="762106"/>
          </a:xfrm>
          <a:prstGeom prst="rect">
            <a:avLst/>
          </a:prstGeom>
        </p:spPr>
      </p:pic>
    </p:spTree>
    <p:extLst>
      <p:ext uri="{BB962C8B-B14F-4D97-AF65-F5344CB8AC3E}">
        <p14:creationId xmlns:p14="http://schemas.microsoft.com/office/powerpoint/2010/main" val="250817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8771342"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Lưu ý: nếu không có tham số thứ hai thì hàm  ltrim(), rtrim(),  sẽ  tự động loại bỏ các ký tự sau: </a:t>
            </a:r>
          </a:p>
          <a:p>
            <a:pPr marL="285750" indent="-285750" algn="just">
              <a:buFont typeface="Arial" panose="020B0604020202020204" pitchFamily="34" charset="0"/>
              <a:buChar char="•"/>
            </a:pPr>
            <a:r>
              <a:rPr lang="vi-VN" dirty="0">
                <a:solidFill>
                  <a:schemeClr val="bg1"/>
                </a:solidFill>
              </a:rPr>
              <a:t>– " " (ASCII 32 (0x20)), ký tự khoảng trắng. </a:t>
            </a:r>
          </a:p>
          <a:p>
            <a:pPr marL="285750" indent="-285750" algn="just">
              <a:buFont typeface="Arial" panose="020B0604020202020204" pitchFamily="34" charset="0"/>
              <a:buChar char="•"/>
            </a:pPr>
            <a:r>
              <a:rPr lang="vi-VN" dirty="0" smtClean="0">
                <a:solidFill>
                  <a:schemeClr val="bg1"/>
                </a:solidFill>
              </a:rPr>
              <a:t>– </a:t>
            </a:r>
            <a:r>
              <a:rPr lang="vi-VN" dirty="0">
                <a:solidFill>
                  <a:schemeClr val="bg1"/>
                </a:solidFill>
              </a:rPr>
              <a:t>"\t" (ASCII 9 (0x09)), ký tự tab. </a:t>
            </a:r>
          </a:p>
          <a:p>
            <a:pPr marL="285750" indent="-285750" algn="just">
              <a:buFont typeface="Arial" panose="020B0604020202020204" pitchFamily="34" charset="0"/>
              <a:buChar char="•"/>
            </a:pPr>
            <a:r>
              <a:rPr lang="vi-VN" dirty="0" smtClean="0">
                <a:solidFill>
                  <a:schemeClr val="bg1"/>
                </a:solidFill>
              </a:rPr>
              <a:t>– </a:t>
            </a:r>
            <a:r>
              <a:rPr lang="vi-VN" dirty="0">
                <a:solidFill>
                  <a:schemeClr val="bg1"/>
                </a:solidFill>
              </a:rPr>
              <a:t>"\n" (ASCII 10 (0x0A)), ký tự về đầu dòng mới.  – "\r" (ASCII 13 (0x0D)), ký tự xuống dòng. </a:t>
            </a:r>
          </a:p>
          <a:p>
            <a:pPr marL="285750" indent="-285750" algn="just">
              <a:buFont typeface="Arial" panose="020B0604020202020204" pitchFamily="34" charset="0"/>
              <a:buChar char="•"/>
            </a:pPr>
            <a:r>
              <a:rPr lang="vi-VN" dirty="0">
                <a:solidFill>
                  <a:schemeClr val="bg1"/>
                </a:solidFill>
              </a:rPr>
              <a:t>– "\0" (ASCII 0 (0x00)), byte NULL.  </a:t>
            </a:r>
          </a:p>
          <a:p>
            <a:pPr marL="285750" indent="-285750" algn="just">
              <a:buFont typeface="Arial" panose="020B0604020202020204" pitchFamily="34" charset="0"/>
              <a:buChar char="•"/>
            </a:pPr>
            <a:r>
              <a:rPr lang="vi-VN" dirty="0">
                <a:solidFill>
                  <a:schemeClr val="bg1"/>
                </a:solidFill>
              </a:rPr>
              <a:t>– "\x0B" (ASCII 11 (0x0B)), tab dọc.  </a:t>
            </a:r>
          </a:p>
          <a:p>
            <a:pPr marL="285750" indent="-285750" algn="just">
              <a:buFont typeface="Arial" panose="020B0604020202020204" pitchFamily="34" charset="0"/>
              <a:buChar char="•"/>
            </a:pPr>
            <a:r>
              <a:rPr lang="vi-VN" dirty="0">
                <a:solidFill>
                  <a:schemeClr val="bg1"/>
                </a:solidFill>
              </a:rPr>
              <a:t> Ngoài ra, có thể liệt kê các ký tự muốn loại bỏ ở charlist </a:t>
            </a:r>
            <a:endParaRPr lang="en-US" dirty="0" smtClean="0">
              <a:solidFill>
                <a:schemeClr val="bg1"/>
              </a:solidFill>
            </a:endParaRPr>
          </a:p>
        </p:txBody>
      </p:sp>
    </p:spTree>
    <p:extLst>
      <p:ext uri="{BB962C8B-B14F-4D97-AF65-F5344CB8AC3E}">
        <p14:creationId xmlns:p14="http://schemas.microsoft.com/office/powerpoint/2010/main" val="20050586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4418948"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smtClean="0">
                <a:solidFill>
                  <a:srgbClr val="FFFF00"/>
                </a:solidFill>
              </a:rPr>
              <a:t>Định dạng chuỗi </a:t>
            </a:r>
            <a:r>
              <a:rPr lang="vi-VN" dirty="0">
                <a:solidFill>
                  <a:srgbClr val="FFFF00"/>
                </a:solidFill>
              </a:rPr>
              <a:t>-  Chuyển đổi kiểu </a:t>
            </a:r>
            <a:r>
              <a:rPr lang="vi-VN" dirty="0" smtClean="0">
                <a:solidFill>
                  <a:srgbClr val="FFFF00"/>
                </a:solidFill>
              </a:rPr>
              <a:t>chữ</a:t>
            </a:r>
            <a:endParaRPr lang="en-US" dirty="0" smtClean="0">
              <a:solidFill>
                <a:srgbClr val="FFFF00"/>
              </a:solidFill>
            </a:endParaRPr>
          </a:p>
          <a:p>
            <a:pPr marL="285750" indent="-285750" algn="just">
              <a:buFont typeface="Arial" panose="020B0604020202020204" pitchFamily="34" charset="0"/>
              <a:buChar char="•"/>
            </a:pPr>
            <a:r>
              <a:rPr lang="vi-VN" dirty="0" smtClean="0">
                <a:solidFill>
                  <a:srgbClr val="FFFF00"/>
                </a:solidFill>
              </a:rPr>
              <a:t>strtoupper</a:t>
            </a:r>
            <a:r>
              <a:rPr lang="vi-VN" dirty="0">
                <a:solidFill>
                  <a:srgbClr val="FFFF00"/>
                </a:solidFill>
              </a:rPr>
              <a:t>(): </a:t>
            </a:r>
            <a:r>
              <a:rPr lang="vi-VN" dirty="0">
                <a:solidFill>
                  <a:schemeClr val="bg1"/>
                </a:solidFill>
              </a:rPr>
              <a:t>chuyển đổi chữ thành chữ HOA </a:t>
            </a:r>
            <a:r>
              <a:rPr lang="vi-VN" dirty="0" smtClean="0">
                <a:solidFill>
                  <a:schemeClr val="bg1"/>
                </a:solidFill>
              </a:rPr>
              <a:t>. </a:t>
            </a: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 </a:t>
            </a:r>
            <a:r>
              <a:rPr lang="vi-VN" dirty="0">
                <a:solidFill>
                  <a:schemeClr val="bg1"/>
                </a:solidFill>
              </a:rPr>
              <a:t>strtoupper(str)</a:t>
            </a:r>
            <a:r>
              <a:rPr lang="vi-VN" dirty="0">
                <a:solidFill>
                  <a:srgbClr val="FFFF00"/>
                </a:solidFill>
              </a:rPr>
              <a:t> </a:t>
            </a:r>
            <a:endParaRPr lang="en-US" dirty="0" smtClean="0">
              <a:solidFill>
                <a:srgbClr val="FFFF00"/>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16" name="TextBox 15"/>
          <p:cNvSpPr txBox="1"/>
          <p:nvPr/>
        </p:nvSpPr>
        <p:spPr>
          <a:xfrm>
            <a:off x="4423589" y="851222"/>
            <a:ext cx="4673689"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strtolower(): </a:t>
            </a:r>
            <a:r>
              <a:rPr lang="vi-VN" dirty="0">
                <a:solidFill>
                  <a:schemeClr val="bg1"/>
                </a:solidFill>
              </a:rPr>
              <a:t>chuyển đổi chữ thành chữ thường </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 </a:t>
            </a:r>
            <a:r>
              <a:rPr lang="vi-VN" dirty="0">
                <a:solidFill>
                  <a:schemeClr val="bg1"/>
                </a:solidFill>
              </a:rPr>
              <a:t>strtolower(str) </a:t>
            </a:r>
            <a:endParaRPr lang="en-US" dirty="0" smtClean="0">
              <a:solidFill>
                <a:schemeClr val="bg1"/>
              </a:solidFill>
            </a:endParaRPr>
          </a:p>
          <a:p>
            <a:pPr marL="285750" indent="-285750" algn="just">
              <a:buFont typeface="Arial" panose="020B0604020202020204" pitchFamily="34" charset="0"/>
              <a:buChar char="•"/>
            </a:pP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12" name="TextBox 11"/>
          <p:cNvSpPr txBox="1"/>
          <p:nvPr/>
        </p:nvSpPr>
        <p:spPr>
          <a:xfrm>
            <a:off x="119680" y="2770516"/>
            <a:ext cx="4418948"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ucfirst(): </a:t>
            </a:r>
            <a:r>
              <a:rPr lang="vi-VN" dirty="0">
                <a:solidFill>
                  <a:schemeClr val="bg1"/>
                </a:solidFill>
              </a:rPr>
              <a:t>viết hoa ký tự đầu tiên của chuỗi </a:t>
            </a:r>
            <a:r>
              <a:rPr lang="vi-VN" dirty="0" smtClean="0">
                <a:solidFill>
                  <a:schemeClr val="bg1"/>
                </a:solidFill>
              </a:rPr>
              <a:t> . </a:t>
            </a: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 </a:t>
            </a:r>
            <a:r>
              <a:rPr lang="vi-VN" dirty="0" smtClean="0">
                <a:solidFill>
                  <a:schemeClr val="bg1"/>
                </a:solidFill>
              </a:rPr>
              <a:t>ucfirst(str)</a:t>
            </a:r>
            <a:r>
              <a:rPr lang="vi-VN" dirty="0" smtClean="0">
                <a:solidFill>
                  <a:srgbClr val="FFFF00"/>
                </a:solidFill>
              </a:rPr>
              <a:t> </a:t>
            </a:r>
            <a:endParaRPr lang="en-US" dirty="0" smtClean="0">
              <a:solidFill>
                <a:srgbClr val="FFFF00"/>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14" name="TextBox 13"/>
          <p:cNvSpPr txBox="1"/>
          <p:nvPr/>
        </p:nvSpPr>
        <p:spPr>
          <a:xfrm>
            <a:off x="4423589" y="2570258"/>
            <a:ext cx="4418948"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ucwords(): </a:t>
            </a:r>
            <a:r>
              <a:rPr lang="vi-VN" dirty="0">
                <a:solidFill>
                  <a:schemeClr val="bg1"/>
                </a:solidFill>
              </a:rPr>
              <a:t>viết hoa ký tự đầu tiên của mỗi từ</a:t>
            </a:r>
            <a:r>
              <a:rPr lang="vi-VN" dirty="0">
                <a:solidFill>
                  <a:srgbClr val="FFFF00"/>
                </a:solidFill>
              </a:rPr>
              <a:t> </a:t>
            </a:r>
            <a:r>
              <a:rPr lang="vi-VN" dirty="0" smtClean="0">
                <a:solidFill>
                  <a:schemeClr val="bg1"/>
                </a:solidFill>
              </a:rPr>
              <a:t>. </a:t>
            </a: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 </a:t>
            </a:r>
            <a:r>
              <a:rPr lang="vi-VN" dirty="0">
                <a:solidFill>
                  <a:schemeClr val="bg1"/>
                </a:solidFill>
              </a:rPr>
              <a:t>ucwords(str) </a:t>
            </a:r>
            <a:endParaRPr lang="en-US" dirty="0" smtClean="0">
              <a:solidFill>
                <a:srgbClr val="FFFF00"/>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7" name="Picture 6"/>
          <p:cNvPicPr>
            <a:picLocks noChangeAspect="1"/>
          </p:cNvPicPr>
          <p:nvPr/>
        </p:nvPicPr>
        <p:blipFill>
          <a:blip r:embed="rId3"/>
          <a:stretch>
            <a:fillRect/>
          </a:stretch>
        </p:blipFill>
        <p:spPr>
          <a:xfrm>
            <a:off x="533080" y="1936860"/>
            <a:ext cx="3477110" cy="733527"/>
          </a:xfrm>
          <a:prstGeom prst="rect">
            <a:avLst/>
          </a:prstGeom>
        </p:spPr>
      </p:pic>
      <p:pic>
        <p:nvPicPr>
          <p:cNvPr id="8" name="Picture 7"/>
          <p:cNvPicPr>
            <a:picLocks noChangeAspect="1"/>
          </p:cNvPicPr>
          <p:nvPr/>
        </p:nvPicPr>
        <p:blipFill>
          <a:blip r:embed="rId4"/>
          <a:stretch>
            <a:fillRect/>
          </a:stretch>
        </p:blipFill>
        <p:spPr>
          <a:xfrm>
            <a:off x="4818859" y="1790144"/>
            <a:ext cx="3477110" cy="743054"/>
          </a:xfrm>
          <a:prstGeom prst="rect">
            <a:avLst/>
          </a:prstGeom>
        </p:spPr>
      </p:pic>
      <p:pic>
        <p:nvPicPr>
          <p:cNvPr id="9" name="Picture 8"/>
          <p:cNvPicPr>
            <a:picLocks noChangeAspect="1"/>
          </p:cNvPicPr>
          <p:nvPr/>
        </p:nvPicPr>
        <p:blipFill>
          <a:blip r:embed="rId5"/>
          <a:stretch>
            <a:fillRect/>
          </a:stretch>
        </p:blipFill>
        <p:spPr>
          <a:xfrm>
            <a:off x="479689" y="3709438"/>
            <a:ext cx="3943900" cy="762106"/>
          </a:xfrm>
          <a:prstGeom prst="rect">
            <a:avLst/>
          </a:prstGeom>
        </p:spPr>
      </p:pic>
      <p:pic>
        <p:nvPicPr>
          <p:cNvPr id="17" name="Picture 16"/>
          <p:cNvPicPr>
            <a:picLocks noChangeAspect="1"/>
          </p:cNvPicPr>
          <p:nvPr/>
        </p:nvPicPr>
        <p:blipFill>
          <a:blip r:embed="rId6"/>
          <a:stretch>
            <a:fillRect/>
          </a:stretch>
        </p:blipFill>
        <p:spPr>
          <a:xfrm>
            <a:off x="4833573" y="3709438"/>
            <a:ext cx="4057449" cy="559887"/>
          </a:xfrm>
          <a:prstGeom prst="rect">
            <a:avLst/>
          </a:prstGeom>
        </p:spPr>
      </p:pic>
    </p:spTree>
    <p:extLst>
      <p:ext uri="{BB962C8B-B14F-4D97-AF65-F5344CB8AC3E}">
        <p14:creationId xmlns:p14="http://schemas.microsoft.com/office/powerpoint/2010/main" val="1998373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19680" y="836037"/>
            <a:ext cx="4418948"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smtClean="0">
                <a:solidFill>
                  <a:srgbClr val="FFFF00"/>
                </a:solidFill>
              </a:rPr>
              <a:t>Định dạng chuỗi </a:t>
            </a:r>
            <a:r>
              <a:rPr lang="vi-VN" dirty="0">
                <a:solidFill>
                  <a:srgbClr val="FFFF00"/>
                </a:solidFill>
              </a:rPr>
              <a:t>-  </a:t>
            </a:r>
            <a:r>
              <a:rPr lang="en-US" dirty="0" err="1" smtClean="0">
                <a:solidFill>
                  <a:srgbClr val="FFFF00"/>
                </a:solidFill>
              </a:rPr>
              <a:t>Chiều</a:t>
            </a:r>
            <a:r>
              <a:rPr lang="en-US" dirty="0" smtClean="0">
                <a:solidFill>
                  <a:srgbClr val="FFFF00"/>
                </a:solidFill>
              </a:rPr>
              <a:t> </a:t>
            </a:r>
            <a:r>
              <a:rPr lang="en-US" dirty="0" err="1" smtClean="0">
                <a:solidFill>
                  <a:srgbClr val="FFFF00"/>
                </a:solidFill>
              </a:rPr>
              <a:t>dài</a:t>
            </a:r>
            <a:r>
              <a:rPr lang="en-US" dirty="0" smtClean="0">
                <a:solidFill>
                  <a:srgbClr val="FFFF00"/>
                </a:solidFill>
              </a:rPr>
              <a:t> </a:t>
            </a:r>
            <a:r>
              <a:rPr lang="en-US" dirty="0" err="1" smtClean="0">
                <a:solidFill>
                  <a:srgbClr val="FFFF00"/>
                </a:solidFill>
              </a:rPr>
              <a:t>chuỗi</a:t>
            </a:r>
            <a:r>
              <a:rPr lang="en-US" dirty="0" smtClean="0">
                <a:solidFill>
                  <a:srgbClr val="FFFF00"/>
                </a:solidFill>
              </a:rPr>
              <a:t> </a:t>
            </a:r>
          </a:p>
          <a:p>
            <a:pPr marL="285750" indent="-285750" algn="just">
              <a:buFont typeface="Arial" panose="020B0604020202020204" pitchFamily="34" charset="0"/>
              <a:buChar char="•"/>
            </a:pPr>
            <a:r>
              <a:rPr lang="vi-VN" dirty="0" smtClean="0">
                <a:solidFill>
                  <a:srgbClr val="FFFF00"/>
                </a:solidFill>
              </a:rPr>
              <a:t>str</a:t>
            </a:r>
            <a:r>
              <a:rPr lang="en-US" dirty="0" err="1" smtClean="0">
                <a:solidFill>
                  <a:srgbClr val="FFFF00"/>
                </a:solidFill>
              </a:rPr>
              <a:t>len</a:t>
            </a:r>
            <a:r>
              <a:rPr lang="vi-VN" dirty="0" smtClean="0">
                <a:solidFill>
                  <a:srgbClr val="FFFF00"/>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chiều</a:t>
            </a:r>
            <a:r>
              <a:rPr lang="en-US" dirty="0">
                <a:solidFill>
                  <a:schemeClr val="bg1"/>
                </a:solidFill>
              </a:rPr>
              <a:t> </a:t>
            </a:r>
            <a:r>
              <a:rPr lang="en-US" dirty="0" err="1">
                <a:solidFill>
                  <a:schemeClr val="bg1"/>
                </a:solidFill>
              </a:rPr>
              <a:t>dài</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chuỗi</a:t>
            </a:r>
            <a:r>
              <a:rPr lang="en-US" dirty="0">
                <a:solidFill>
                  <a:schemeClr val="bg1"/>
                </a:solidFill>
              </a:rPr>
              <a:t> </a:t>
            </a:r>
            <a:r>
              <a:rPr lang="vi-VN" dirty="0" smtClean="0">
                <a:solidFill>
                  <a:schemeClr val="bg1"/>
                </a:solidFill>
              </a:rPr>
              <a:t>. </a:t>
            </a: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strlen</a:t>
            </a:r>
            <a:r>
              <a:rPr lang="en-US" dirty="0">
                <a:solidFill>
                  <a:schemeClr val="bg1"/>
                </a:solidFill>
              </a:rPr>
              <a:t>(</a:t>
            </a:r>
            <a:r>
              <a:rPr lang="en-US" dirty="0" err="1">
                <a:solidFill>
                  <a:schemeClr val="bg1"/>
                </a:solidFill>
              </a:rPr>
              <a:t>str</a:t>
            </a:r>
            <a:r>
              <a:rPr lang="en-US" dirty="0">
                <a:solidFill>
                  <a:schemeClr val="bg1"/>
                </a:solidFill>
              </a:rPr>
              <a:t>) </a:t>
            </a:r>
            <a:r>
              <a:rPr lang="vi-VN" dirty="0" smtClean="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436105" y="1811868"/>
            <a:ext cx="2905530" cy="838317"/>
          </a:xfrm>
          <a:prstGeom prst="rect">
            <a:avLst/>
          </a:prstGeom>
        </p:spPr>
      </p:pic>
      <p:sp>
        <p:nvSpPr>
          <p:cNvPr id="13" name="TextBox 12"/>
          <p:cNvSpPr txBox="1"/>
          <p:nvPr/>
        </p:nvSpPr>
        <p:spPr>
          <a:xfrm>
            <a:off x="4303450" y="784477"/>
            <a:ext cx="4840550" cy="2893100"/>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$str: </a:t>
            </a:r>
            <a:r>
              <a:rPr lang="vi-VN" dirty="0">
                <a:solidFill>
                  <a:schemeClr val="bg1"/>
                </a:solidFill>
              </a:rPr>
              <a:t>Chuỗi cần đếm ký tự.</a:t>
            </a:r>
          </a:p>
          <a:p>
            <a:pPr marL="285750" indent="-285750" algn="just">
              <a:buFont typeface="Arial" panose="020B0604020202020204" pitchFamily="34" charset="0"/>
              <a:buChar char="•"/>
            </a:pPr>
            <a:r>
              <a:rPr lang="vi-VN" dirty="0">
                <a:solidFill>
                  <a:srgbClr val="FFFF00"/>
                </a:solidFill>
              </a:rPr>
              <a:t>$mode: </a:t>
            </a:r>
            <a:r>
              <a:rPr lang="vi-VN" dirty="0">
                <a:solidFill>
                  <a:schemeClr val="bg1"/>
                </a:solidFill>
              </a:rPr>
              <a:t>Chế độ hoạt động của hàm, có thể là một trong các giá trị sau:</a:t>
            </a:r>
          </a:p>
          <a:p>
            <a:pPr marL="285750" indent="-285750" algn="just">
              <a:buFont typeface="Arial" panose="020B0604020202020204" pitchFamily="34" charset="0"/>
              <a:buChar char="•"/>
            </a:pPr>
            <a:r>
              <a:rPr lang="vi-VN" dirty="0">
                <a:solidFill>
                  <a:srgbClr val="FFFF00"/>
                </a:solidFill>
              </a:rPr>
              <a:t>0: </a:t>
            </a:r>
            <a:r>
              <a:rPr lang="vi-VN" dirty="0">
                <a:solidFill>
                  <a:schemeClr val="bg1"/>
                </a:solidFill>
              </a:rPr>
              <a:t>Trả về một mảng với các chỉ số là mã ASCII của ký tự và giá trị là số lần ký tự đó xuất hiện trong chuỗi.</a:t>
            </a:r>
          </a:p>
          <a:p>
            <a:pPr marL="285750" indent="-285750" algn="just">
              <a:buFont typeface="Arial" panose="020B0604020202020204" pitchFamily="34" charset="0"/>
              <a:buChar char="•"/>
            </a:pPr>
            <a:r>
              <a:rPr lang="vi-VN" dirty="0">
                <a:solidFill>
                  <a:srgbClr val="FFFF00"/>
                </a:solidFill>
              </a:rPr>
              <a:t>1: </a:t>
            </a:r>
            <a:r>
              <a:rPr lang="vi-VN" dirty="0">
                <a:solidFill>
                  <a:schemeClr val="bg1"/>
                </a:solidFill>
              </a:rPr>
              <a:t>Trả về một mảng chỉ chứa các ký tự xuất hiện ít nhất một lần trong chuỗi.</a:t>
            </a:r>
          </a:p>
          <a:p>
            <a:pPr marL="285750" indent="-285750" algn="just">
              <a:buFont typeface="Arial" panose="020B0604020202020204" pitchFamily="34" charset="0"/>
              <a:buChar char="•"/>
            </a:pPr>
            <a:r>
              <a:rPr lang="vi-VN" dirty="0">
                <a:solidFill>
                  <a:srgbClr val="FFFF00"/>
                </a:solidFill>
              </a:rPr>
              <a:t>2: </a:t>
            </a:r>
            <a:r>
              <a:rPr lang="vi-VN" dirty="0">
                <a:solidFill>
                  <a:schemeClr val="bg1"/>
                </a:solidFill>
              </a:rPr>
              <a:t>Trả về một mảng chỉ chứa các ký tự không xuất hiện trong chuỗi.</a:t>
            </a:r>
          </a:p>
          <a:p>
            <a:pPr marL="285750" indent="-285750" algn="just">
              <a:buFont typeface="Arial" panose="020B0604020202020204" pitchFamily="34" charset="0"/>
              <a:buChar char="•"/>
            </a:pPr>
            <a:r>
              <a:rPr lang="vi-VN" dirty="0">
                <a:solidFill>
                  <a:srgbClr val="FFFF00"/>
                </a:solidFill>
              </a:rPr>
              <a:t>3: </a:t>
            </a:r>
            <a:r>
              <a:rPr lang="vi-VN" dirty="0">
                <a:solidFill>
                  <a:schemeClr val="bg1"/>
                </a:solidFill>
              </a:rPr>
              <a:t>Trả về một chuỗi với tất cả các ký tự duy nhất trong chuỗi ban đầu.</a:t>
            </a:r>
          </a:p>
          <a:p>
            <a:pPr marL="285750" indent="-285750" algn="just">
              <a:buFont typeface="Arial" panose="020B0604020202020204" pitchFamily="34" charset="0"/>
              <a:buChar char="•"/>
            </a:pPr>
            <a:r>
              <a:rPr lang="vi-VN" dirty="0">
                <a:solidFill>
                  <a:srgbClr val="FFFF00"/>
                </a:solidFill>
              </a:rPr>
              <a:t>4: </a:t>
            </a:r>
            <a:r>
              <a:rPr lang="vi-VN" dirty="0">
                <a:solidFill>
                  <a:schemeClr val="bg1"/>
                </a:solidFill>
              </a:rPr>
              <a:t>Trả về một chuỗi với tất cả các ký tự không xuất hiện trong chuỗi ban đầu.</a:t>
            </a:r>
            <a:endParaRPr lang="en-US" dirty="0" smtClean="0">
              <a:solidFill>
                <a:schemeClr val="bg1"/>
              </a:solidFill>
            </a:endParaRPr>
          </a:p>
        </p:txBody>
      </p:sp>
      <p:sp>
        <p:nvSpPr>
          <p:cNvPr id="15" name="TextBox 14"/>
          <p:cNvSpPr txBox="1"/>
          <p:nvPr/>
        </p:nvSpPr>
        <p:spPr>
          <a:xfrm>
            <a:off x="117531" y="2671909"/>
            <a:ext cx="4418948"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smtClean="0">
                <a:solidFill>
                  <a:srgbClr val="FFFF00"/>
                </a:solidFill>
              </a:rPr>
              <a:t>Định dạng chuỗi </a:t>
            </a:r>
            <a:r>
              <a:rPr lang="vi-VN" dirty="0">
                <a:solidFill>
                  <a:srgbClr val="FFFF00"/>
                </a:solidFill>
              </a:rPr>
              <a:t>-  </a:t>
            </a:r>
            <a:r>
              <a:rPr lang="en-US" dirty="0" err="1" smtClean="0">
                <a:solidFill>
                  <a:srgbClr val="FFFF00"/>
                </a:solidFill>
              </a:rPr>
              <a:t>Đếm</a:t>
            </a:r>
            <a:r>
              <a:rPr lang="en-US" dirty="0" smtClean="0">
                <a:solidFill>
                  <a:srgbClr val="FFFF00"/>
                </a:solidFill>
              </a:rPr>
              <a:t> </a:t>
            </a:r>
            <a:r>
              <a:rPr lang="en-US" dirty="0" err="1" smtClean="0">
                <a:solidFill>
                  <a:srgbClr val="FFFF00"/>
                </a:solidFill>
              </a:rPr>
              <a:t>ký</a:t>
            </a:r>
            <a:r>
              <a:rPr lang="en-US" dirty="0" smtClean="0">
                <a:solidFill>
                  <a:srgbClr val="FFFF00"/>
                </a:solidFill>
              </a:rPr>
              <a:t> </a:t>
            </a:r>
            <a:r>
              <a:rPr lang="en-US" dirty="0" err="1" smtClean="0">
                <a:solidFill>
                  <a:srgbClr val="FFFF00"/>
                </a:solidFill>
              </a:rPr>
              <a:t>tự</a:t>
            </a:r>
            <a:endParaRPr lang="en-US" dirty="0" smtClean="0">
              <a:solidFill>
                <a:srgbClr val="FFFF00"/>
              </a:solidFill>
            </a:endParaRPr>
          </a:p>
          <a:p>
            <a:pPr marL="285750" indent="-285750" algn="just">
              <a:buFont typeface="Arial" panose="020B0604020202020204" pitchFamily="34" charset="0"/>
              <a:buChar char="•"/>
            </a:pPr>
            <a:r>
              <a:rPr lang="vi-VN" dirty="0">
                <a:solidFill>
                  <a:srgbClr val="FFFF00"/>
                </a:solidFill>
              </a:rPr>
              <a:t>count_chars(str [, mode</a:t>
            </a:r>
            <a:r>
              <a:rPr lang="vi-VN" dirty="0" smtClean="0">
                <a:solidFill>
                  <a:srgbClr val="FFFF00"/>
                </a:solidFill>
              </a:rPr>
              <a:t>])</a:t>
            </a:r>
            <a:r>
              <a:rPr lang="en-US" dirty="0" smtClean="0">
                <a:solidFill>
                  <a:srgbClr val="FFFF00"/>
                </a:solidFill>
              </a:rPr>
              <a:t>: </a:t>
            </a:r>
            <a:r>
              <a:rPr lang="vi-VN" dirty="0" smtClean="0">
                <a:solidFill>
                  <a:schemeClr val="bg1"/>
                </a:solidFill>
              </a:rPr>
              <a:t>Kết </a:t>
            </a:r>
            <a:r>
              <a:rPr lang="vi-VN" dirty="0">
                <a:solidFill>
                  <a:schemeClr val="bg1"/>
                </a:solidFill>
              </a:rPr>
              <a:t>quả trả về là một mảng với các phần tử có khóa là mã ASCII  và giá trị là số lần xuất hiện của các ký tự trong chuỗi. </a:t>
            </a:r>
            <a:r>
              <a:rPr lang="vi-VN" dirty="0" smtClean="0">
                <a:solidFill>
                  <a:schemeClr val="bg1"/>
                </a:solidFill>
              </a:rPr>
              <a:t>Thứ </a:t>
            </a:r>
            <a:r>
              <a:rPr lang="vi-VN" dirty="0">
                <a:solidFill>
                  <a:schemeClr val="bg1"/>
                </a:solidFill>
              </a:rPr>
              <a:t>tự của các khóa được sắp tăng dần theo bảng mã ASCII </a:t>
            </a:r>
            <a:endParaRPr lang="vi-VN"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count_chars</a:t>
            </a:r>
            <a:r>
              <a:rPr lang="en-US" dirty="0">
                <a:solidFill>
                  <a:schemeClr val="bg1"/>
                </a:solidFill>
              </a:rPr>
              <a:t>(</a:t>
            </a:r>
            <a:r>
              <a:rPr lang="en-US" dirty="0" err="1">
                <a:solidFill>
                  <a:schemeClr val="bg1"/>
                </a:solidFill>
              </a:rPr>
              <a:t>str</a:t>
            </a:r>
            <a:r>
              <a:rPr lang="en-US" dirty="0">
                <a:solidFill>
                  <a:schemeClr val="bg1"/>
                </a:solidFill>
              </a:rPr>
              <a:t> [, mode]) </a:t>
            </a:r>
            <a:r>
              <a:rPr lang="vi-VN" dirty="0" smtClean="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4"/>
          <a:stretch>
            <a:fillRect/>
          </a:stretch>
        </p:blipFill>
        <p:spPr>
          <a:xfrm>
            <a:off x="4474745" y="3738353"/>
            <a:ext cx="4669255" cy="1167314"/>
          </a:xfrm>
          <a:prstGeom prst="rect">
            <a:avLst/>
          </a:prstGeom>
        </p:spPr>
      </p:pic>
    </p:spTree>
    <p:extLst>
      <p:ext uri="{BB962C8B-B14F-4D97-AF65-F5344CB8AC3E}">
        <p14:creationId xmlns:p14="http://schemas.microsoft.com/office/powerpoint/2010/main" val="23010128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0" y="836037"/>
            <a:ext cx="4418948" cy="2246769"/>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So sánh chuỗi – Có phân biệt HOA - thường Hàm strcmp</a:t>
            </a:r>
            <a:r>
              <a:rPr lang="vi-VN" dirty="0" smtClean="0">
                <a:solidFill>
                  <a:srgbClr val="FFFF00"/>
                </a:solidFill>
              </a:rPr>
              <a:t>()</a:t>
            </a:r>
            <a:r>
              <a:rPr lang="en-US" dirty="0" smtClean="0">
                <a:solidFill>
                  <a:srgbClr val="FFFF00"/>
                </a:solidFill>
              </a:rPr>
              <a:t>: </a:t>
            </a:r>
            <a:r>
              <a:rPr lang="vi-VN" dirty="0" smtClean="0">
                <a:solidFill>
                  <a:srgbClr val="FFFF00"/>
                </a:solidFill>
              </a:rPr>
              <a:t> </a:t>
            </a:r>
            <a:r>
              <a:rPr lang="vi-VN" dirty="0">
                <a:solidFill>
                  <a:schemeClr val="bg1"/>
                </a:solidFill>
              </a:rPr>
              <a:t>so sánh hai chuỗi theo thứ tự từ điển và phân biệt chữ HOA và chữ thường. Nó trả về:</a:t>
            </a:r>
          </a:p>
          <a:p>
            <a:pPr marL="285750" indent="-285750" algn="just">
              <a:buFont typeface="Arial" panose="020B0604020202020204" pitchFamily="34" charset="0"/>
              <a:buChar char="•"/>
            </a:pPr>
            <a:r>
              <a:rPr lang="vi-VN" dirty="0">
                <a:solidFill>
                  <a:schemeClr val="bg1"/>
                </a:solidFill>
              </a:rPr>
              <a:t>Một giá trị &lt; 0 nếu chuỗi thứ nhất nhỏ hơn chuỗi thứ hai.</a:t>
            </a:r>
          </a:p>
          <a:p>
            <a:pPr marL="285750" indent="-285750" algn="just">
              <a:buFont typeface="Arial" panose="020B0604020202020204" pitchFamily="34" charset="0"/>
              <a:buChar char="•"/>
            </a:pPr>
            <a:r>
              <a:rPr lang="vi-VN" dirty="0">
                <a:solidFill>
                  <a:schemeClr val="bg1"/>
                </a:solidFill>
              </a:rPr>
              <a:t>Một giá trị &gt; 0 nếu chuỗi thứ nhất lớn hơn chuỗi thứ hai.</a:t>
            </a:r>
          </a:p>
          <a:p>
            <a:pPr marL="285750" indent="-285750" algn="just">
              <a:buFont typeface="Arial" panose="020B0604020202020204" pitchFamily="34" charset="0"/>
              <a:buChar char="•"/>
            </a:pPr>
            <a:r>
              <a:rPr lang="vi-VN" dirty="0">
                <a:solidFill>
                  <a:schemeClr val="bg1"/>
                </a:solidFill>
              </a:rPr>
              <a:t>0 nếu hai chuỗi bằng nhau.</a:t>
            </a:r>
            <a:endParaRPr lang="vi-VN"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strcmp</a:t>
            </a:r>
            <a:r>
              <a:rPr lang="en-US" dirty="0">
                <a:solidFill>
                  <a:schemeClr val="bg1"/>
                </a:solidFill>
              </a:rPr>
              <a:t>(str1, str2 )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973436" y="2960567"/>
            <a:ext cx="2472075" cy="2058684"/>
          </a:xfrm>
          <a:prstGeom prst="rect">
            <a:avLst/>
          </a:prstGeom>
        </p:spPr>
      </p:pic>
      <p:sp>
        <p:nvSpPr>
          <p:cNvPr id="10" name="TextBox 9"/>
          <p:cNvSpPr txBox="1"/>
          <p:nvPr/>
        </p:nvSpPr>
        <p:spPr>
          <a:xfrm>
            <a:off x="4158184" y="851222"/>
            <a:ext cx="4985816"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So sánh chuỗi – Không phân biệt HOA - thường </a:t>
            </a:r>
            <a:r>
              <a:rPr lang="vi-VN" dirty="0" smtClean="0">
                <a:solidFill>
                  <a:srgbClr val="FFFF00"/>
                </a:solidFill>
              </a:rPr>
              <a:t>strcasecmp</a:t>
            </a:r>
            <a:r>
              <a:rPr lang="vi-VN" dirty="0">
                <a:solidFill>
                  <a:srgbClr val="FFFF00"/>
                </a:solidFill>
              </a:rPr>
              <a:t>(): </a:t>
            </a:r>
            <a:r>
              <a:rPr lang="vi-VN" dirty="0">
                <a:solidFill>
                  <a:schemeClr val="bg1"/>
                </a:solidFill>
              </a:rPr>
              <a:t>So sánh hai chuỗi theo thứ tự từ điển không phân biệt chữ hoa và chữ thường.</a:t>
            </a:r>
          </a:p>
          <a:p>
            <a:pPr marL="285750" indent="-285750" algn="just">
              <a:buFont typeface="Arial" panose="020B0604020202020204" pitchFamily="34" charset="0"/>
              <a:buChar char="•"/>
            </a:pPr>
            <a:r>
              <a:rPr lang="vi-VN" dirty="0">
                <a:solidFill>
                  <a:srgbClr val="FFFF00"/>
                </a:solidFill>
              </a:rPr>
              <a:t>strnatcasecmp(): </a:t>
            </a:r>
            <a:r>
              <a:rPr lang="vi-VN" dirty="0">
                <a:solidFill>
                  <a:schemeClr val="bg1"/>
                </a:solidFill>
              </a:rPr>
              <a:t>So sánh hai chuỗi theo cách tự nhiên không phân biệt chữ hoa và chữ thường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strcasecmp</a:t>
            </a:r>
            <a:r>
              <a:rPr lang="en-US" dirty="0">
                <a:solidFill>
                  <a:schemeClr val="bg1"/>
                </a:solidFill>
              </a:rPr>
              <a:t>(str1, str2) </a:t>
            </a:r>
            <a:r>
              <a:rPr lang="en-US" dirty="0" smtClean="0">
                <a:solidFill>
                  <a:schemeClr val="bg1"/>
                </a:solidFill>
              </a:rPr>
              <a:t> </a:t>
            </a:r>
            <a:r>
              <a:rPr lang="en-US" dirty="0" err="1" smtClean="0">
                <a:solidFill>
                  <a:schemeClr val="bg1"/>
                </a:solidFill>
              </a:rPr>
              <a:t>và</a:t>
            </a:r>
            <a:r>
              <a:rPr lang="en-US" dirty="0" smtClean="0">
                <a:solidFill>
                  <a:schemeClr val="bg1"/>
                </a:solidFill>
              </a:rPr>
              <a:t> </a:t>
            </a:r>
            <a:r>
              <a:rPr lang="en-US" dirty="0" err="1" smtClean="0">
                <a:solidFill>
                  <a:schemeClr val="bg1"/>
                </a:solidFill>
              </a:rPr>
              <a:t>strnatcmp</a:t>
            </a:r>
            <a:r>
              <a:rPr lang="en-US" dirty="0" smtClean="0">
                <a:solidFill>
                  <a:schemeClr val="bg1"/>
                </a:solidFill>
              </a:rPr>
              <a:t>(str1</a:t>
            </a:r>
            <a:r>
              <a:rPr lang="en-US" dirty="0">
                <a:solidFill>
                  <a:schemeClr val="bg1"/>
                </a:solidFill>
              </a:rPr>
              <a:t>, str2)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6" name="Picture 5"/>
          <p:cNvPicPr>
            <a:picLocks noChangeAspect="1"/>
          </p:cNvPicPr>
          <p:nvPr/>
        </p:nvPicPr>
        <p:blipFill>
          <a:blip r:embed="rId4"/>
          <a:stretch>
            <a:fillRect/>
          </a:stretch>
        </p:blipFill>
        <p:spPr>
          <a:xfrm>
            <a:off x="5238495" y="2193192"/>
            <a:ext cx="1876471" cy="2907948"/>
          </a:xfrm>
          <a:prstGeom prst="rect">
            <a:avLst/>
          </a:prstGeom>
        </p:spPr>
      </p:pic>
    </p:spTree>
    <p:extLst>
      <p:ext uri="{BB962C8B-B14F-4D97-AF65-F5344CB8AC3E}">
        <p14:creationId xmlns:p14="http://schemas.microsoft.com/office/powerpoint/2010/main" val="2514060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320374" y="1172600"/>
            <a:ext cx="8709048" cy="3432771"/>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285750" indent="-285750" algn="just"/>
            <a:r>
              <a:rPr lang="vi-VN" dirty="0"/>
              <a:t>PHP (PHP Hypertext Preprocessor) là tên gọi hiện tại của ngôn ngữ, tên gốc của nó là Personal Home Pages.</a:t>
            </a:r>
          </a:p>
          <a:p>
            <a:pPr marL="285750" indent="-285750" algn="just"/>
            <a:r>
              <a:rPr lang="vi-VN" dirty="0"/>
              <a:t>PHP là một ngôn ngữ lập trình dùng để viết các trang web động.</a:t>
            </a:r>
          </a:p>
          <a:p>
            <a:pPr marL="285750" indent="-285750" algn="just"/>
            <a:r>
              <a:rPr lang="vi-VN" dirty="0"/>
              <a:t>Bộ biên dịch PHP là phần mềm mã nguồn mở.</a:t>
            </a:r>
          </a:p>
          <a:p>
            <a:pPr marL="285750" indent="-285750" algn="just"/>
            <a:r>
              <a:rPr lang="vi-VN" dirty="0"/>
              <a:t>PHP là ngôn ngữ server-side script, tương tự như ASP, JSP, v.v., được thực thi ở phía WebServer.</a:t>
            </a:r>
          </a:p>
          <a:p>
            <a:pPr marL="285750" indent="-285750" algn="just"/>
            <a:r>
              <a:rPr lang="vi-VN" dirty="0"/>
              <a:t>PHP thường được sử dụng để kết nối với hệ quản trị cơ sở dữ liệu MySQL.</a:t>
            </a:r>
            <a:endParaRPr dirty="0"/>
          </a:p>
        </p:txBody>
      </p:sp>
      <p:sp>
        <p:nvSpPr>
          <p:cNvPr id="467" name="Google Shape;467;p4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lvl="0"/>
            <a:r>
              <a:rPr lang="en" dirty="0" smtClean="0"/>
              <a:t>1.2. </a:t>
            </a:r>
            <a:r>
              <a:rPr lang="en-US" dirty="0" err="1" smtClean="0"/>
              <a:t>Định</a:t>
            </a:r>
            <a:r>
              <a:rPr lang="en-US" dirty="0" smtClean="0"/>
              <a:t> </a:t>
            </a:r>
            <a:r>
              <a:rPr lang="en-US" dirty="0" err="1" smtClean="0"/>
              <a:t>nghĩa</a:t>
            </a:r>
            <a:r>
              <a:rPr lang="en-US" dirty="0" smtClean="0"/>
              <a:t> </a:t>
            </a:r>
            <a:r>
              <a:rPr lang="en-US" dirty="0" err="1" smtClean="0"/>
              <a:t>về</a:t>
            </a:r>
            <a:r>
              <a:rPr lang="en-US" dirty="0" smtClean="0"/>
              <a:t> </a:t>
            </a:r>
            <a:r>
              <a:rPr lang="en-US" dirty="0"/>
              <a:t>PHP</a:t>
            </a:r>
            <a:endParaRPr dirty="0"/>
          </a:p>
        </p:txBody>
      </p:sp>
    </p:spTree>
    <p:extLst>
      <p:ext uri="{BB962C8B-B14F-4D97-AF65-F5344CB8AC3E}">
        <p14:creationId xmlns:p14="http://schemas.microsoft.com/office/powerpoint/2010/main" val="28230404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0" y="836037"/>
            <a:ext cx="4418948"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Tìm kiếm và thay thế - Tìm một chuỗi trong </a:t>
            </a:r>
            <a:r>
              <a:rPr lang="vi-VN" dirty="0" smtClean="0">
                <a:solidFill>
                  <a:srgbClr val="FFFF00"/>
                </a:solidFill>
              </a:rPr>
              <a:t>chuỗi</a:t>
            </a:r>
            <a:endParaRPr lang="en-US" dirty="0" smtClean="0">
              <a:solidFill>
                <a:srgbClr val="FFFF00"/>
              </a:solidFill>
            </a:endParaRPr>
          </a:p>
          <a:p>
            <a:pPr marL="285750" indent="-285750" algn="just">
              <a:buFont typeface="Arial" panose="020B0604020202020204" pitchFamily="34" charset="0"/>
              <a:buChar char="•"/>
            </a:pPr>
            <a:r>
              <a:rPr lang="vi-VN" dirty="0">
                <a:solidFill>
                  <a:srgbClr val="FFFF00"/>
                </a:solidFill>
              </a:rPr>
              <a:t>strstr(): </a:t>
            </a:r>
            <a:r>
              <a:rPr lang="vi-VN" dirty="0">
                <a:solidFill>
                  <a:schemeClr val="bg1"/>
                </a:solidFill>
              </a:rPr>
              <a:t>Hàm strstr() tìm kiếm chuỗi con đầu tiên trong chuỗi chính và trả về phần còn lại của chuỗi bắt đầu từ vị trí xuất hiện đầu tiên của chuỗi con. Nếu không tìm thấy chuỗi con, hàm sẽ trả về </a:t>
            </a:r>
            <a:r>
              <a:rPr lang="vi-VN" dirty="0" smtClean="0">
                <a:solidFill>
                  <a:schemeClr val="bg1"/>
                </a:solidFill>
              </a:rPr>
              <a:t>false</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smtClean="0">
                <a:solidFill>
                  <a:schemeClr val="bg1"/>
                </a:solidFill>
              </a:rPr>
              <a:t>strstr</a:t>
            </a:r>
            <a:r>
              <a:rPr lang="en-US" dirty="0" smtClean="0">
                <a:solidFill>
                  <a:schemeClr val="bg1"/>
                </a:solidFill>
              </a:rPr>
              <a:t>(str1, </a:t>
            </a:r>
            <a:r>
              <a:rPr lang="en-US" dirty="0">
                <a:solidFill>
                  <a:schemeClr val="bg1"/>
                </a:solidFill>
              </a:rPr>
              <a:t>str2 )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376791" y="2436475"/>
            <a:ext cx="3534437" cy="2479482"/>
          </a:xfrm>
          <a:prstGeom prst="rect">
            <a:avLst/>
          </a:prstGeom>
        </p:spPr>
      </p:pic>
      <p:sp>
        <p:nvSpPr>
          <p:cNvPr id="9" name="TextBox 8"/>
          <p:cNvSpPr txBox="1"/>
          <p:nvPr/>
        </p:nvSpPr>
        <p:spPr>
          <a:xfrm>
            <a:off x="4237165" y="820852"/>
            <a:ext cx="4418948"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strchr(): </a:t>
            </a:r>
            <a:r>
              <a:rPr lang="vi-VN" dirty="0">
                <a:solidFill>
                  <a:schemeClr val="bg1"/>
                </a:solidFill>
              </a:rPr>
              <a:t>Hàm strchr() là một alias (bí danh) của strstr(). Chúng có cùng cú pháp và hành vi</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smtClean="0">
                <a:solidFill>
                  <a:schemeClr val="bg1"/>
                </a:solidFill>
              </a:rPr>
              <a:t>strchr</a:t>
            </a:r>
            <a:r>
              <a:rPr lang="en-US" dirty="0" smtClean="0">
                <a:solidFill>
                  <a:schemeClr val="bg1"/>
                </a:solidFill>
              </a:rPr>
              <a:t>(str1, </a:t>
            </a:r>
            <a:r>
              <a:rPr lang="en-US" dirty="0">
                <a:solidFill>
                  <a:schemeClr val="bg1"/>
                </a:solidFill>
              </a:rPr>
              <a:t>str2 )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4"/>
          <a:stretch>
            <a:fillRect/>
          </a:stretch>
        </p:blipFill>
        <p:spPr>
          <a:xfrm>
            <a:off x="4620663" y="1928916"/>
            <a:ext cx="3916975" cy="2744907"/>
          </a:xfrm>
          <a:prstGeom prst="rect">
            <a:avLst/>
          </a:prstGeom>
        </p:spPr>
      </p:pic>
    </p:spTree>
    <p:extLst>
      <p:ext uri="{BB962C8B-B14F-4D97-AF65-F5344CB8AC3E}">
        <p14:creationId xmlns:p14="http://schemas.microsoft.com/office/powerpoint/2010/main" val="19683804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 y="836037"/>
            <a:ext cx="8363089"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Tìm kiếm và thay thế - Tìm vị trí của chuỗi con strpos(): </a:t>
            </a:r>
            <a:r>
              <a:rPr lang="vi-VN" dirty="0">
                <a:solidFill>
                  <a:schemeClr val="bg1"/>
                </a:solidFill>
              </a:rPr>
              <a:t>Hàm strstr() tìm kiếm chuỗi con đầu tiên trong chuỗi chính và trả về phần còn lại của chuỗi bắt đầu từ vị trí xuất hiện đầu tiên của chuỗi con. Nếu không tìm thấy chuỗi con, hàm sẽ trả về </a:t>
            </a:r>
            <a:r>
              <a:rPr lang="vi-VN" dirty="0" smtClean="0">
                <a:solidFill>
                  <a:schemeClr val="bg1"/>
                </a:solidFill>
              </a:rPr>
              <a:t>false</a:t>
            </a:r>
            <a:endParaRPr lang="en-US" dirty="0" smtClean="0">
              <a:solidFill>
                <a:schemeClr val="bg1"/>
              </a:solidFill>
            </a:endParaRPr>
          </a:p>
          <a:p>
            <a:pPr marL="285750" indent="-285750" algn="just">
              <a:buFont typeface="Arial" panose="020B0604020202020204" pitchFamily="34" charset="0"/>
              <a:buChar char="•"/>
            </a:pPr>
            <a:r>
              <a:rPr lang="vi-VN" dirty="0">
                <a:solidFill>
                  <a:schemeClr val="bg1"/>
                </a:solidFill>
              </a:rPr>
              <a:t> Lưu ý: Để kiểm tra kết quả thì phải dùng toán tử === </a:t>
            </a:r>
            <a:r>
              <a:rPr lang="vi-VN" dirty="0" smtClean="0">
                <a:solidFill>
                  <a:schemeClr val="bg1"/>
                </a:solidFill>
              </a:rPr>
              <a:t>thay </a:t>
            </a:r>
            <a:r>
              <a:rPr lang="vi-VN" dirty="0">
                <a:solidFill>
                  <a:schemeClr val="bg1"/>
                </a:solidFill>
              </a:rPr>
              <a:t>cho toán tử == </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smtClean="0">
                <a:solidFill>
                  <a:schemeClr val="bg1"/>
                </a:solidFill>
              </a:rPr>
              <a:t>strpos</a:t>
            </a:r>
            <a:r>
              <a:rPr lang="en-US" dirty="0" smtClean="0">
                <a:solidFill>
                  <a:schemeClr val="bg1"/>
                </a:solidFill>
              </a:rPr>
              <a:t>(str1, </a:t>
            </a:r>
            <a:r>
              <a:rPr lang="en-US" dirty="0">
                <a:solidFill>
                  <a:schemeClr val="bg1"/>
                </a:solidFill>
              </a:rPr>
              <a:t>str2 )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1478403" y="2528809"/>
            <a:ext cx="5306165" cy="2019582"/>
          </a:xfrm>
          <a:prstGeom prst="rect">
            <a:avLst/>
          </a:prstGeom>
        </p:spPr>
      </p:pic>
    </p:spTree>
    <p:extLst>
      <p:ext uri="{BB962C8B-B14F-4D97-AF65-F5344CB8AC3E}">
        <p14:creationId xmlns:p14="http://schemas.microsoft.com/office/powerpoint/2010/main" val="14467743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 y="836037"/>
            <a:ext cx="8363089"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Tìm kiếm và thay thế : </a:t>
            </a:r>
            <a:r>
              <a:rPr lang="vi-VN" dirty="0">
                <a:solidFill>
                  <a:schemeClr val="bg1"/>
                </a:solidFill>
              </a:rPr>
              <a:t>Trong PHP, hàm str_replace() được sử dụng để tìm kiếm một chuỗi con trong một chuỗi chính và thay thế nó bằng một chuỗi khác. Đây là hàm hữu ích khi bạn muốn thay thế tất cả các lần xuất hiện của một chuỗi con cụ thể bằng một chuỗi khác trong một chuỗi chính.</a:t>
            </a: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str_replace</a:t>
            </a:r>
            <a:r>
              <a:rPr lang="en-US" dirty="0">
                <a:solidFill>
                  <a:schemeClr val="bg1"/>
                </a:solidFill>
              </a:rPr>
              <a:t> (</a:t>
            </a:r>
            <a:r>
              <a:rPr lang="en-US" dirty="0" smtClean="0">
                <a:solidFill>
                  <a:schemeClr val="bg1"/>
                </a:solidFill>
              </a:rPr>
              <a:t>str1, </a:t>
            </a:r>
            <a:r>
              <a:rPr lang="en-US" dirty="0">
                <a:solidFill>
                  <a:schemeClr val="bg1"/>
                </a:solidFill>
              </a:rPr>
              <a:t>str2 </a:t>
            </a:r>
            <a:r>
              <a:rPr lang="en-US" dirty="0" smtClean="0">
                <a:solidFill>
                  <a:schemeClr val="bg1"/>
                </a:solidFill>
              </a:rPr>
              <a:t>,</a:t>
            </a:r>
            <a:r>
              <a:rPr lang="en-US" dirty="0" err="1" smtClean="0">
                <a:solidFill>
                  <a:schemeClr val="bg1"/>
                </a:solidFill>
              </a:rPr>
              <a:t>str</a:t>
            </a:r>
            <a:r>
              <a:rPr lang="en-US" dirty="0" smtClean="0">
                <a:solidFill>
                  <a:schemeClr val="bg1"/>
                </a:solidFill>
              </a:rPr>
              <a:t>) </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3"/>
          <a:stretch>
            <a:fillRect/>
          </a:stretch>
        </p:blipFill>
        <p:spPr>
          <a:xfrm>
            <a:off x="1806554" y="2565675"/>
            <a:ext cx="4029637" cy="1486107"/>
          </a:xfrm>
          <a:prstGeom prst="rect">
            <a:avLst/>
          </a:prstGeom>
        </p:spPr>
      </p:pic>
    </p:spTree>
    <p:extLst>
      <p:ext uri="{BB962C8B-B14F-4D97-AF65-F5344CB8AC3E}">
        <p14:creationId xmlns:p14="http://schemas.microsoft.com/office/powerpoint/2010/main" val="20218221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smtClean="0">
                <a:solidFill>
                  <a:srgbClr val="FFFF00"/>
                </a:solidFill>
              </a:rPr>
              <a:t>chuỗi</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0" y="836037"/>
            <a:ext cx="4490114" cy="203132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Kết hợp và tách chuỗi – Tách chuỗi : </a:t>
            </a:r>
            <a:r>
              <a:rPr lang="vi-VN" dirty="0">
                <a:solidFill>
                  <a:schemeClr val="bg1"/>
                </a:solidFill>
              </a:rPr>
              <a:t>Hàm explode() trong PHP được sử dụng để tách một chuỗi thành các phần tử của một mảng, sử dụng một chuỗi tách (separator) như là điểm ngắt (delimiter) cho việc tách. Các phần tử của mảng sẽ là các chuỗi con từ chuỗi ban đầu được tách ra dựa trên separator</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a:solidFill>
                  <a:schemeClr val="bg1"/>
                </a:solidFill>
              </a:rPr>
              <a:t>explode(separator, </a:t>
            </a:r>
            <a:r>
              <a:rPr lang="en-US" dirty="0" err="1">
                <a:solidFill>
                  <a:schemeClr val="bg1"/>
                </a:solidFill>
              </a:rPr>
              <a:t>str</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387622" y="3258195"/>
            <a:ext cx="2896004" cy="933580"/>
          </a:xfrm>
          <a:prstGeom prst="rect">
            <a:avLst/>
          </a:prstGeom>
        </p:spPr>
      </p:pic>
      <p:sp>
        <p:nvSpPr>
          <p:cNvPr id="8" name="TextBox 7"/>
          <p:cNvSpPr txBox="1"/>
          <p:nvPr/>
        </p:nvSpPr>
        <p:spPr>
          <a:xfrm>
            <a:off x="4400908" y="836036"/>
            <a:ext cx="4490114" cy="1600438"/>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Kết hợp và tách chuỗi – Kết hợp chuỗi : </a:t>
            </a:r>
            <a:r>
              <a:rPr lang="vi-VN" dirty="0">
                <a:solidFill>
                  <a:schemeClr val="bg1"/>
                </a:solidFill>
              </a:rPr>
              <a:t>Hàm implode() trong PHP được sử dụng để kết hợp các phần tử của một mảng thành một chuỗi duy nhất, các phần tử này được ngăn cách nhau bởi một chuỗi separator chỉ định.</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a:solidFill>
                  <a:schemeClr val="bg1"/>
                </a:solidFill>
              </a:rPr>
              <a:t>implode(separator, array)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6" name="Picture 5"/>
          <p:cNvPicPr>
            <a:picLocks noChangeAspect="1"/>
          </p:cNvPicPr>
          <p:nvPr/>
        </p:nvPicPr>
        <p:blipFill>
          <a:blip r:embed="rId4"/>
          <a:stretch>
            <a:fillRect/>
          </a:stretch>
        </p:blipFill>
        <p:spPr>
          <a:xfrm>
            <a:off x="4807383" y="3091719"/>
            <a:ext cx="3677163" cy="952633"/>
          </a:xfrm>
          <a:prstGeom prst="rect">
            <a:avLst/>
          </a:prstGeom>
        </p:spPr>
      </p:pic>
    </p:spTree>
    <p:extLst>
      <p:ext uri="{BB962C8B-B14F-4D97-AF65-F5344CB8AC3E}">
        <p14:creationId xmlns:p14="http://schemas.microsoft.com/office/powerpoint/2010/main" val="635371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thời</a:t>
            </a:r>
            <a:r>
              <a:rPr lang="en-US" dirty="0">
                <a:solidFill>
                  <a:srgbClr val="FFFF00"/>
                </a:solidFill>
              </a:rPr>
              <a:t> </a:t>
            </a:r>
            <a:r>
              <a:rPr lang="en-US" dirty="0" err="1">
                <a:solidFill>
                  <a:srgbClr val="FFFF00"/>
                </a:solidFill>
              </a:rPr>
              <a:t>gian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0" y="836037"/>
            <a:ext cx="4490114"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Kiểm tra ngày hợp lệ : </a:t>
            </a:r>
            <a:r>
              <a:rPr lang="vi-VN" dirty="0">
                <a:solidFill>
                  <a:schemeClr val="bg1"/>
                </a:solidFill>
              </a:rPr>
              <a:t>Hàm checkdate() trong PHP được sử dụng để kiểm tra tính hợp lệ của một ngày dựa trên các tham số tháng, ngày và năm được cung cấp. Nếu ngày này hợp lệ trong ngữ cảnh của tháng và năm đã cho, hàm sẽ trả về true, ngược lại sẽ trả về </a:t>
            </a:r>
            <a:r>
              <a:rPr lang="vi-VN" dirty="0" smtClean="0">
                <a:solidFill>
                  <a:schemeClr val="bg1"/>
                </a:solidFill>
              </a:rPr>
              <a:t>false.</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checkdate</a:t>
            </a:r>
            <a:r>
              <a:rPr lang="en-US" dirty="0">
                <a:solidFill>
                  <a:schemeClr val="bg1"/>
                </a:solidFill>
              </a:rPr>
              <a:t>(</a:t>
            </a:r>
            <a:r>
              <a:rPr lang="en-US" dirty="0" err="1">
                <a:solidFill>
                  <a:schemeClr val="bg1"/>
                </a:solidFill>
              </a:rPr>
              <a:t>tháng</a:t>
            </a:r>
            <a:r>
              <a:rPr lang="en-US" dirty="0">
                <a:solidFill>
                  <a:schemeClr val="bg1"/>
                </a:solidFill>
              </a:rPr>
              <a:t>, </a:t>
            </a:r>
            <a:r>
              <a:rPr lang="en-US" dirty="0" err="1">
                <a:solidFill>
                  <a:schemeClr val="bg1"/>
                </a:solidFill>
              </a:rPr>
              <a:t>ngày</a:t>
            </a:r>
            <a:r>
              <a:rPr lang="en-US" dirty="0">
                <a:solidFill>
                  <a:schemeClr val="bg1"/>
                </a:solidFill>
              </a:rPr>
              <a:t>, </a:t>
            </a:r>
            <a:r>
              <a:rPr lang="en-US" dirty="0" err="1">
                <a:solidFill>
                  <a:schemeClr val="bg1"/>
                </a:solidFill>
              </a:rPr>
              <a:t>năm</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369361" y="2749921"/>
            <a:ext cx="2905530" cy="1819529"/>
          </a:xfrm>
          <a:prstGeom prst="rect">
            <a:avLst/>
          </a:prstGeom>
        </p:spPr>
      </p:pic>
      <p:sp>
        <p:nvSpPr>
          <p:cNvPr id="9" name="TextBox 8"/>
          <p:cNvSpPr txBox="1"/>
          <p:nvPr/>
        </p:nvSpPr>
        <p:spPr>
          <a:xfrm>
            <a:off x="4400908" y="836037"/>
            <a:ext cx="4490114" cy="3108543"/>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Định dạng ngày  : </a:t>
            </a:r>
            <a:r>
              <a:rPr lang="vi-VN" dirty="0">
                <a:solidFill>
                  <a:schemeClr val="bg1"/>
                </a:solidFill>
              </a:rPr>
              <a:t>Trong PHP, hàm date() được sử dụng để lấy thời gian hiện tại và định dạng nó theo chuỗi định dạng mong muốn. Hàm này trả về một chuỗi biểu diễn ngày và giờ dựa trên thời gian hệ thống hiện tại</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a:solidFill>
                  <a:schemeClr val="bg1"/>
                </a:solidFill>
              </a:rPr>
              <a:t>Các ký tự định dạng thường được sử dụng:</a:t>
            </a:r>
          </a:p>
          <a:p>
            <a:pPr marL="285750" indent="-285750" algn="just">
              <a:buFont typeface="Arial" panose="020B0604020202020204" pitchFamily="34" charset="0"/>
              <a:buChar char="•"/>
            </a:pPr>
            <a:r>
              <a:rPr lang="vi-VN" dirty="0">
                <a:solidFill>
                  <a:schemeClr val="bg1"/>
                </a:solidFill>
              </a:rPr>
              <a:t>d: Ngày trong tháng (01 đến 31)</a:t>
            </a:r>
          </a:p>
          <a:p>
            <a:pPr marL="285750" indent="-285750" algn="just">
              <a:buFont typeface="Arial" panose="020B0604020202020204" pitchFamily="34" charset="0"/>
              <a:buChar char="•"/>
            </a:pPr>
            <a:r>
              <a:rPr lang="vi-VN" dirty="0">
                <a:solidFill>
                  <a:schemeClr val="bg1"/>
                </a:solidFill>
              </a:rPr>
              <a:t>m: Tháng (01 đến 12)</a:t>
            </a:r>
          </a:p>
          <a:p>
            <a:pPr marL="285750" indent="-285750" algn="just">
              <a:buFont typeface="Arial" panose="020B0604020202020204" pitchFamily="34" charset="0"/>
              <a:buChar char="•"/>
            </a:pPr>
            <a:r>
              <a:rPr lang="vi-VN" dirty="0">
                <a:solidFill>
                  <a:schemeClr val="bg1"/>
                </a:solidFill>
              </a:rPr>
              <a:t>Y: Năm bằng bốn chữ số (ví dụ: 2024)</a:t>
            </a:r>
          </a:p>
          <a:p>
            <a:pPr marL="285750" indent="-285750" algn="just">
              <a:buFont typeface="Arial" panose="020B0604020202020204" pitchFamily="34" charset="0"/>
              <a:buChar char="•"/>
            </a:pPr>
            <a:r>
              <a:rPr lang="vi-VN" dirty="0">
                <a:solidFill>
                  <a:schemeClr val="bg1"/>
                </a:solidFill>
              </a:rPr>
              <a:t>H: Giờ (00 đến 23)</a:t>
            </a:r>
          </a:p>
          <a:p>
            <a:pPr marL="285750" indent="-285750" algn="just">
              <a:buFont typeface="Arial" panose="020B0604020202020204" pitchFamily="34" charset="0"/>
              <a:buChar char="•"/>
            </a:pPr>
            <a:r>
              <a:rPr lang="vi-VN" dirty="0">
                <a:solidFill>
                  <a:schemeClr val="bg1"/>
                </a:solidFill>
              </a:rPr>
              <a:t>i: Phút (00 đến 59)</a:t>
            </a:r>
          </a:p>
          <a:p>
            <a:pPr marL="285750" indent="-285750" algn="just">
              <a:buFont typeface="Arial" panose="020B0604020202020204" pitchFamily="34" charset="0"/>
              <a:buChar char="•"/>
            </a:pPr>
            <a:r>
              <a:rPr lang="vi-VN" dirty="0">
                <a:solidFill>
                  <a:schemeClr val="bg1"/>
                </a:solidFill>
              </a:rPr>
              <a:t>s: Giây (00 đến 59)</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a:solidFill>
                  <a:schemeClr val="bg1"/>
                </a:solidFill>
              </a:rPr>
              <a:t>date(</a:t>
            </a:r>
            <a:r>
              <a:rPr lang="en-US" dirty="0" err="1">
                <a:solidFill>
                  <a:schemeClr val="bg1"/>
                </a:solidFill>
              </a:rPr>
              <a:t>chuỗi</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dạng</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4"/>
          <a:stretch>
            <a:fillRect/>
          </a:stretch>
        </p:blipFill>
        <p:spPr>
          <a:xfrm>
            <a:off x="4818859" y="4252357"/>
            <a:ext cx="2848373" cy="628738"/>
          </a:xfrm>
          <a:prstGeom prst="rect">
            <a:avLst/>
          </a:prstGeom>
        </p:spPr>
      </p:pic>
    </p:spTree>
    <p:extLst>
      <p:ext uri="{BB962C8B-B14F-4D97-AF65-F5344CB8AC3E}">
        <p14:creationId xmlns:p14="http://schemas.microsoft.com/office/powerpoint/2010/main" val="7350351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thời</a:t>
            </a:r>
            <a:r>
              <a:rPr lang="en-US" dirty="0">
                <a:solidFill>
                  <a:srgbClr val="FFFF00"/>
                </a:solidFill>
              </a:rPr>
              <a:t> </a:t>
            </a:r>
            <a:r>
              <a:rPr lang="en-US" dirty="0" err="1">
                <a:solidFill>
                  <a:srgbClr val="FFFF00"/>
                </a:solidFill>
              </a:rPr>
              <a:t>gian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 y="836037"/>
            <a:ext cx="4845653" cy="418576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Lấy các giá trị của ngày hiện tại : </a:t>
            </a:r>
            <a:r>
              <a:rPr lang="vi-VN" dirty="0">
                <a:solidFill>
                  <a:schemeClr val="bg1"/>
                </a:solidFill>
              </a:rPr>
              <a:t>Hàm getdate() trong PHP được sử dụng để lấy các giá trị chi tiết của ngày hiện tại dưới dạng một mảng, chứa các thông tin cần thiết như giây, phút, giờ, ngày trong tháng, ngày trong tuần, tháng, năm và nhiều thông tin khác.</a:t>
            </a:r>
          </a:p>
          <a:p>
            <a:pPr marL="285750" indent="-285750" algn="just">
              <a:buFont typeface="Arial" panose="020B0604020202020204" pitchFamily="34" charset="0"/>
              <a:buChar char="•"/>
            </a:pPr>
            <a:r>
              <a:rPr lang="vi-VN" dirty="0">
                <a:solidFill>
                  <a:schemeClr val="bg1"/>
                </a:solidFill>
              </a:rPr>
              <a:t>Các phần tử của mảng trả về bởi getdate():</a:t>
            </a:r>
          </a:p>
          <a:p>
            <a:pPr marL="285750" indent="-285750" algn="just">
              <a:buFont typeface="Arial" panose="020B0604020202020204" pitchFamily="34" charset="0"/>
              <a:buChar char="•"/>
            </a:pPr>
            <a:r>
              <a:rPr lang="vi-VN" dirty="0">
                <a:solidFill>
                  <a:srgbClr val="FFFF00"/>
                </a:solidFill>
              </a:rPr>
              <a:t>seconds: </a:t>
            </a:r>
            <a:r>
              <a:rPr lang="vi-VN" dirty="0">
                <a:solidFill>
                  <a:schemeClr val="bg1"/>
                </a:solidFill>
              </a:rPr>
              <a:t>Giây hiện tại (0 đến 59).</a:t>
            </a:r>
          </a:p>
          <a:p>
            <a:pPr marL="285750" indent="-285750" algn="just">
              <a:buFont typeface="Arial" panose="020B0604020202020204" pitchFamily="34" charset="0"/>
              <a:buChar char="•"/>
            </a:pPr>
            <a:r>
              <a:rPr lang="vi-VN" dirty="0">
                <a:solidFill>
                  <a:srgbClr val="FFFF00"/>
                </a:solidFill>
              </a:rPr>
              <a:t>minutes: </a:t>
            </a:r>
            <a:r>
              <a:rPr lang="vi-VN" dirty="0">
                <a:solidFill>
                  <a:schemeClr val="bg1"/>
                </a:solidFill>
              </a:rPr>
              <a:t>Phút hiện tại (0 đến 59).</a:t>
            </a:r>
          </a:p>
          <a:p>
            <a:pPr marL="285750" indent="-285750" algn="just">
              <a:buFont typeface="Arial" panose="020B0604020202020204" pitchFamily="34" charset="0"/>
              <a:buChar char="•"/>
            </a:pPr>
            <a:r>
              <a:rPr lang="vi-VN" dirty="0">
                <a:solidFill>
                  <a:srgbClr val="FFFF00"/>
                </a:solidFill>
              </a:rPr>
              <a:t>hours: </a:t>
            </a:r>
            <a:r>
              <a:rPr lang="vi-VN" dirty="0">
                <a:solidFill>
                  <a:schemeClr val="bg1"/>
                </a:solidFill>
              </a:rPr>
              <a:t>Giờ hiện tại (0 đến 23).</a:t>
            </a:r>
          </a:p>
          <a:p>
            <a:pPr marL="285750" indent="-285750" algn="just">
              <a:buFont typeface="Arial" panose="020B0604020202020204" pitchFamily="34" charset="0"/>
              <a:buChar char="•"/>
            </a:pPr>
            <a:r>
              <a:rPr lang="vi-VN" dirty="0">
                <a:solidFill>
                  <a:srgbClr val="FFFF00"/>
                </a:solidFill>
              </a:rPr>
              <a:t>mday: </a:t>
            </a:r>
            <a:r>
              <a:rPr lang="vi-VN" dirty="0">
                <a:solidFill>
                  <a:schemeClr val="bg1"/>
                </a:solidFill>
              </a:rPr>
              <a:t>Ngày trong tháng (1 đến 31).</a:t>
            </a:r>
          </a:p>
          <a:p>
            <a:pPr marL="285750" indent="-285750" algn="just">
              <a:buFont typeface="Arial" panose="020B0604020202020204" pitchFamily="34" charset="0"/>
              <a:buChar char="•"/>
            </a:pPr>
            <a:r>
              <a:rPr lang="vi-VN" dirty="0">
                <a:solidFill>
                  <a:srgbClr val="FFFF00"/>
                </a:solidFill>
              </a:rPr>
              <a:t>wday: </a:t>
            </a:r>
            <a:r>
              <a:rPr lang="vi-VN" dirty="0">
                <a:solidFill>
                  <a:schemeClr val="bg1"/>
                </a:solidFill>
              </a:rPr>
              <a:t>Ngày trong tuần, bắt đầu từ 0 (Chủ Nhật) đến 6 (Thứ Bảy).</a:t>
            </a:r>
          </a:p>
          <a:p>
            <a:pPr marL="285750" indent="-285750" algn="just">
              <a:buFont typeface="Arial" panose="020B0604020202020204" pitchFamily="34" charset="0"/>
              <a:buChar char="•"/>
            </a:pPr>
            <a:r>
              <a:rPr lang="vi-VN" dirty="0">
                <a:solidFill>
                  <a:srgbClr val="FFFF00"/>
                </a:solidFill>
              </a:rPr>
              <a:t>mon: </a:t>
            </a:r>
            <a:r>
              <a:rPr lang="vi-VN" dirty="0">
                <a:solidFill>
                  <a:schemeClr val="bg1"/>
                </a:solidFill>
              </a:rPr>
              <a:t>Tháng hiện tại (1 đến 12).</a:t>
            </a:r>
          </a:p>
          <a:p>
            <a:pPr marL="285750" indent="-285750" algn="just">
              <a:buFont typeface="Arial" panose="020B0604020202020204" pitchFamily="34" charset="0"/>
              <a:buChar char="•"/>
            </a:pPr>
            <a:r>
              <a:rPr lang="vi-VN" dirty="0">
                <a:solidFill>
                  <a:srgbClr val="FFFF00"/>
                </a:solidFill>
              </a:rPr>
              <a:t>year: </a:t>
            </a:r>
            <a:r>
              <a:rPr lang="vi-VN" dirty="0">
                <a:solidFill>
                  <a:schemeClr val="bg1"/>
                </a:solidFill>
              </a:rPr>
              <a:t>Năm hiện tại (ví dụ: 2024).</a:t>
            </a:r>
          </a:p>
          <a:p>
            <a:pPr marL="285750" indent="-285750" algn="just">
              <a:buFont typeface="Arial" panose="020B0604020202020204" pitchFamily="34" charset="0"/>
              <a:buChar char="•"/>
            </a:pPr>
            <a:r>
              <a:rPr lang="vi-VN" dirty="0">
                <a:solidFill>
                  <a:srgbClr val="FFFF00"/>
                </a:solidFill>
              </a:rPr>
              <a:t>yday: </a:t>
            </a:r>
            <a:r>
              <a:rPr lang="vi-VN" dirty="0">
                <a:solidFill>
                  <a:schemeClr val="bg1"/>
                </a:solidFill>
              </a:rPr>
              <a:t>Ngày trong năm (0 đến 365).</a:t>
            </a:r>
          </a:p>
          <a:p>
            <a:pPr marL="285750" indent="-285750" algn="just">
              <a:buFont typeface="Arial" panose="020B0604020202020204" pitchFamily="34" charset="0"/>
              <a:buChar char="•"/>
            </a:pPr>
            <a:r>
              <a:rPr lang="vi-VN" dirty="0">
                <a:solidFill>
                  <a:srgbClr val="FFFF00"/>
                </a:solidFill>
              </a:rPr>
              <a:t>weekday: </a:t>
            </a:r>
            <a:r>
              <a:rPr lang="vi-VN" dirty="0">
                <a:solidFill>
                  <a:schemeClr val="bg1"/>
                </a:solidFill>
              </a:rPr>
              <a:t>Tên của ngày trong tuần (ví dụ: "Monday").</a:t>
            </a:r>
          </a:p>
          <a:p>
            <a:pPr marL="285750" indent="-285750" algn="just">
              <a:buFont typeface="Arial" panose="020B0604020202020204" pitchFamily="34" charset="0"/>
              <a:buChar char="•"/>
            </a:pPr>
            <a:r>
              <a:rPr lang="vi-VN" dirty="0">
                <a:solidFill>
                  <a:srgbClr val="FFFF00"/>
                </a:solidFill>
              </a:rPr>
              <a:t>month: </a:t>
            </a:r>
            <a:r>
              <a:rPr lang="vi-VN" dirty="0">
                <a:solidFill>
                  <a:schemeClr val="bg1"/>
                </a:solidFill>
              </a:rPr>
              <a:t>Tên của tháng (ví dụ: "June").</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getdate</a:t>
            </a:r>
            <a:r>
              <a:rPr lang="en-US" dirty="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4918543" y="1286575"/>
            <a:ext cx="3972479" cy="2410161"/>
          </a:xfrm>
          <a:prstGeom prst="rect">
            <a:avLst/>
          </a:prstGeom>
        </p:spPr>
      </p:pic>
    </p:spTree>
    <p:extLst>
      <p:ext uri="{BB962C8B-B14F-4D97-AF65-F5344CB8AC3E}">
        <p14:creationId xmlns:p14="http://schemas.microsoft.com/office/powerpoint/2010/main" val="2198810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thời</a:t>
            </a:r>
            <a:r>
              <a:rPr lang="en-US" dirty="0">
                <a:solidFill>
                  <a:srgbClr val="FFFF00"/>
                </a:solidFill>
              </a:rPr>
              <a:t> </a:t>
            </a:r>
            <a:r>
              <a:rPr lang="en-US" dirty="0" err="1">
                <a:solidFill>
                  <a:srgbClr val="FFFF00"/>
                </a:solidFill>
              </a:rPr>
              <a:t>gian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2" y="843629"/>
            <a:ext cx="4438512" cy="180069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Lấy thời gian hiện tại : </a:t>
            </a:r>
            <a:r>
              <a:rPr lang="vi-VN" dirty="0">
                <a:solidFill>
                  <a:schemeClr val="bg1"/>
                </a:solidFill>
              </a:rPr>
              <a:t>Hàm time() trong PHP được sử dụng để lấy thời gian hiện tại dưới dạng số giây tính từ 1/1/1970 00:00:00 GMT, hay còn được biết đến là "Epoch time" (thời gian Epoch). Đây là một phương thức phổ biến để lưu trữ và xử lý thời gian trong các ứng dụng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a:solidFill>
                  <a:schemeClr val="bg1"/>
                </a:solidFill>
              </a:rPr>
              <a:t>time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296025" y="2915045"/>
            <a:ext cx="4049045" cy="499672"/>
          </a:xfrm>
          <a:prstGeom prst="rect">
            <a:avLst/>
          </a:prstGeom>
        </p:spPr>
      </p:pic>
      <p:sp>
        <p:nvSpPr>
          <p:cNvPr id="7" name="TextBox 6"/>
          <p:cNvSpPr txBox="1"/>
          <p:nvPr/>
        </p:nvSpPr>
        <p:spPr>
          <a:xfrm>
            <a:off x="4191556" y="819580"/>
            <a:ext cx="4845653"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Chuyển chuỗi thời gian thành giá trị thời gian : </a:t>
            </a:r>
            <a:r>
              <a:rPr lang="vi-VN" dirty="0">
                <a:solidFill>
                  <a:schemeClr val="bg1"/>
                </a:solidFill>
              </a:rPr>
              <a:t>Hàm strtotime() trong PHP được sử dụng để chuyển đổi một chuỗi thời gian thành một giá trị thời gian Unix, tức là số giây tính từ Epoch (1/1/1970 00:00:00 GMT</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strtotime</a:t>
            </a:r>
            <a:r>
              <a:rPr lang="en-US" dirty="0">
                <a:solidFill>
                  <a:schemeClr val="bg1"/>
                </a:solidFill>
              </a:rPr>
              <a:t>(</a:t>
            </a:r>
            <a:r>
              <a:rPr lang="en-US" dirty="0" err="1">
                <a:solidFill>
                  <a:schemeClr val="bg1"/>
                </a:solidFill>
              </a:rPr>
              <a:t>chuỗi</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4"/>
          <a:stretch>
            <a:fillRect/>
          </a:stretch>
        </p:blipFill>
        <p:spPr>
          <a:xfrm>
            <a:off x="4600110" y="2644326"/>
            <a:ext cx="4182059" cy="1581371"/>
          </a:xfrm>
          <a:prstGeom prst="rect">
            <a:avLst/>
          </a:prstGeom>
        </p:spPr>
      </p:pic>
    </p:spTree>
    <p:extLst>
      <p:ext uri="{BB962C8B-B14F-4D97-AF65-F5344CB8AC3E}">
        <p14:creationId xmlns:p14="http://schemas.microsoft.com/office/powerpoint/2010/main" val="30102155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thời</a:t>
            </a:r>
            <a:r>
              <a:rPr lang="en-US" dirty="0">
                <a:solidFill>
                  <a:srgbClr val="FFFF00"/>
                </a:solidFill>
              </a:rPr>
              <a:t> </a:t>
            </a:r>
            <a:r>
              <a:rPr lang="en-US" dirty="0" err="1">
                <a:solidFill>
                  <a:srgbClr val="FFFF00"/>
                </a:solidFill>
              </a:rPr>
              <a:t>gian</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2" y="843629"/>
            <a:ext cx="4438512" cy="180069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Lấy thời gian hiện tại : </a:t>
            </a:r>
            <a:r>
              <a:rPr lang="vi-VN" dirty="0">
                <a:solidFill>
                  <a:schemeClr val="bg1"/>
                </a:solidFill>
              </a:rPr>
              <a:t>Hàm time() trong PHP được sử dụng để lấy thời gian hiện tại dưới dạng số giây tính từ 1/1/1970 00:00:00 GMT, hay còn được biết đến là "Epoch time" (thời gian Epoch). Đây là một phương thức phổ biến để lưu trữ và xử lý thời gian trong các ứng dụng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a:solidFill>
                  <a:schemeClr val="bg1"/>
                </a:solidFill>
              </a:rPr>
              <a:t>time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296025" y="2915045"/>
            <a:ext cx="4049045" cy="499672"/>
          </a:xfrm>
          <a:prstGeom prst="rect">
            <a:avLst/>
          </a:prstGeom>
        </p:spPr>
      </p:pic>
      <p:sp>
        <p:nvSpPr>
          <p:cNvPr id="7" name="TextBox 6"/>
          <p:cNvSpPr txBox="1"/>
          <p:nvPr/>
        </p:nvSpPr>
        <p:spPr>
          <a:xfrm>
            <a:off x="4191556" y="819580"/>
            <a:ext cx="4845653"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Chuyển chuỗi thời gian thành giá trị thời gian : </a:t>
            </a:r>
            <a:r>
              <a:rPr lang="vi-VN" dirty="0">
                <a:solidFill>
                  <a:schemeClr val="bg1"/>
                </a:solidFill>
              </a:rPr>
              <a:t>Hàm strtotime() trong PHP được sử dụng để chuyển đổi một chuỗi thời gian thành một giá trị thời gian Unix, tức là số giây tính từ Epoch (1/1/1970 00:00:00 GMT</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 </a:t>
            </a:r>
            <a:r>
              <a:rPr lang="vi-VN" dirty="0">
                <a:solidFill>
                  <a:srgbClr val="FFFF00"/>
                </a:solidFill>
              </a:rPr>
              <a:t>pháp</a:t>
            </a:r>
            <a:r>
              <a:rPr lang="vi-VN" dirty="0">
                <a:solidFill>
                  <a:schemeClr val="bg1"/>
                </a:solidFill>
              </a:rPr>
              <a:t>: </a:t>
            </a:r>
            <a:r>
              <a:rPr lang="en-US" dirty="0" err="1">
                <a:solidFill>
                  <a:schemeClr val="bg1"/>
                </a:solidFill>
              </a:rPr>
              <a:t>strtotime</a:t>
            </a:r>
            <a:r>
              <a:rPr lang="en-US" dirty="0">
                <a:solidFill>
                  <a:schemeClr val="bg1"/>
                </a:solidFill>
              </a:rPr>
              <a:t>(</a:t>
            </a:r>
            <a:r>
              <a:rPr lang="en-US" dirty="0" err="1">
                <a:solidFill>
                  <a:schemeClr val="bg1"/>
                </a:solidFill>
              </a:rPr>
              <a:t>chuỗi</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5" name="Picture 4"/>
          <p:cNvPicPr>
            <a:picLocks noChangeAspect="1"/>
          </p:cNvPicPr>
          <p:nvPr/>
        </p:nvPicPr>
        <p:blipFill>
          <a:blip r:embed="rId4"/>
          <a:stretch>
            <a:fillRect/>
          </a:stretch>
        </p:blipFill>
        <p:spPr>
          <a:xfrm>
            <a:off x="4600110" y="2644326"/>
            <a:ext cx="4182059" cy="1581371"/>
          </a:xfrm>
          <a:prstGeom prst="rect">
            <a:avLst/>
          </a:prstGeom>
        </p:spPr>
      </p:pic>
    </p:spTree>
    <p:extLst>
      <p:ext uri="{BB962C8B-B14F-4D97-AF65-F5344CB8AC3E}">
        <p14:creationId xmlns:p14="http://schemas.microsoft.com/office/powerpoint/2010/main" val="14853481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xử</a:t>
            </a:r>
            <a:r>
              <a:rPr lang="en-US" dirty="0">
                <a:solidFill>
                  <a:srgbClr val="FFFF00"/>
                </a:solidFill>
              </a:rPr>
              <a:t> </a:t>
            </a:r>
            <a:r>
              <a:rPr lang="en-US" dirty="0" err="1">
                <a:solidFill>
                  <a:srgbClr val="FFFF00"/>
                </a:solidFill>
              </a:rPr>
              <a:t>lý</a:t>
            </a:r>
            <a:r>
              <a:rPr lang="en-US" dirty="0">
                <a:solidFill>
                  <a:srgbClr val="FFFF00"/>
                </a:solidFill>
              </a:rPr>
              <a:t> </a:t>
            </a:r>
            <a:r>
              <a:rPr lang="en-US" dirty="0" err="1">
                <a:solidFill>
                  <a:srgbClr val="FFFF00"/>
                </a:solidFill>
              </a:rPr>
              <a:t>mảng</a:t>
            </a:r>
            <a:r>
              <a:rPr lang="en-US" dirty="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2" y="843629"/>
            <a:ext cx="4438512"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array_push(): </a:t>
            </a:r>
            <a:r>
              <a:rPr lang="vi-VN" dirty="0" smtClean="0">
                <a:solidFill>
                  <a:schemeClr val="bg1"/>
                </a:solidFill>
              </a:rPr>
              <a:t>Hàm </a:t>
            </a:r>
            <a:r>
              <a:rPr lang="vi-VN" dirty="0">
                <a:solidFill>
                  <a:schemeClr val="bg1"/>
                </a:solidFill>
              </a:rPr>
              <a:t>này được sử dụng để thêm một hoặc nhiều phần tử vào cuối mảng</a:t>
            </a:r>
            <a:r>
              <a:rPr lang="vi-VN" dirty="0" smtClean="0">
                <a:solidFill>
                  <a:srgbClr val="FFFF00"/>
                </a:solidFill>
              </a:rPr>
              <a:t>.</a:t>
            </a:r>
            <a:endParaRPr lang="en-US" dirty="0" smtClean="0">
              <a:solidFill>
                <a:srgbClr val="FFFF00"/>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smtClean="0">
                <a:solidFill>
                  <a:schemeClr val="bg1"/>
                </a:solidFill>
              </a:rPr>
              <a:t> </a:t>
            </a:r>
            <a:r>
              <a:rPr lang="en-US" dirty="0" err="1" smtClean="0">
                <a:solidFill>
                  <a:schemeClr val="bg1"/>
                </a:solidFill>
              </a:rPr>
              <a:t>array_push</a:t>
            </a:r>
            <a:r>
              <a:rPr lang="en-US" dirty="0" smtClean="0">
                <a:solidFill>
                  <a:schemeClr val="bg1"/>
                </a:solidFill>
              </a:rPr>
              <a:t>(array </a:t>
            </a:r>
            <a:r>
              <a:rPr lang="en-US" dirty="0">
                <a:solidFill>
                  <a:schemeClr val="bg1"/>
                </a:solidFill>
              </a:rPr>
              <a:t>&amp;$array, mixed $value1 [, mixed $... ])</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278769" y="2097225"/>
            <a:ext cx="2886478" cy="695422"/>
          </a:xfrm>
          <a:prstGeom prst="rect">
            <a:avLst/>
          </a:prstGeom>
        </p:spPr>
      </p:pic>
      <p:sp>
        <p:nvSpPr>
          <p:cNvPr id="9" name="TextBox 8"/>
          <p:cNvSpPr txBox="1"/>
          <p:nvPr/>
        </p:nvSpPr>
        <p:spPr>
          <a:xfrm>
            <a:off x="-93442" y="2924946"/>
            <a:ext cx="4438512"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array_pop(): </a:t>
            </a:r>
            <a:r>
              <a:rPr lang="vi-VN" dirty="0">
                <a:solidFill>
                  <a:schemeClr val="bg1"/>
                </a:solidFill>
              </a:rPr>
              <a:t>Hàm này loại bỏ và trả về phần tử cuối cùng của mảng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a:solidFill>
                  <a:schemeClr val="bg1"/>
                </a:solidFill>
              </a:rPr>
              <a:t> </a:t>
            </a:r>
            <a:r>
              <a:rPr lang="en-US" dirty="0" err="1">
                <a:solidFill>
                  <a:schemeClr val="bg1"/>
                </a:solidFill>
              </a:rPr>
              <a:t>array_pop</a:t>
            </a:r>
            <a:r>
              <a:rPr lang="en-US" dirty="0">
                <a:solidFill>
                  <a:schemeClr val="bg1"/>
                </a:solidFill>
              </a:rPr>
              <a:t>(array &amp;$array): </a:t>
            </a:r>
            <a:r>
              <a:rPr lang="en-US" dirty="0" smtClean="0">
                <a:solidFill>
                  <a:schemeClr val="bg1"/>
                </a:solidFill>
              </a:rPr>
              <a:t>mixed</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6" name="Picture 5"/>
          <p:cNvPicPr>
            <a:picLocks noChangeAspect="1"/>
          </p:cNvPicPr>
          <p:nvPr/>
        </p:nvPicPr>
        <p:blipFill>
          <a:blip r:embed="rId4"/>
          <a:stretch>
            <a:fillRect/>
          </a:stretch>
        </p:blipFill>
        <p:spPr>
          <a:xfrm>
            <a:off x="278769" y="3980706"/>
            <a:ext cx="2772162" cy="866896"/>
          </a:xfrm>
          <a:prstGeom prst="rect">
            <a:avLst/>
          </a:prstGeom>
        </p:spPr>
      </p:pic>
      <p:sp>
        <p:nvSpPr>
          <p:cNvPr id="12" name="TextBox 11"/>
          <p:cNvSpPr txBox="1"/>
          <p:nvPr/>
        </p:nvSpPr>
        <p:spPr>
          <a:xfrm>
            <a:off x="4237165" y="836037"/>
            <a:ext cx="4438512"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count(): </a:t>
            </a:r>
            <a:r>
              <a:rPr lang="vi-VN" dirty="0">
                <a:solidFill>
                  <a:schemeClr val="bg1"/>
                </a:solidFill>
              </a:rPr>
              <a:t>Hàm này trả về số lượng phần tử trong mảng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a:solidFill>
                  <a:schemeClr val="bg1"/>
                </a:solidFill>
              </a:rPr>
              <a:t> count(</a:t>
            </a:r>
            <a:r>
              <a:rPr lang="en-US" dirty="0" err="1">
                <a:solidFill>
                  <a:schemeClr val="bg1"/>
                </a:solidFill>
              </a:rPr>
              <a:t>array|object</a:t>
            </a:r>
            <a:r>
              <a:rPr lang="en-US" dirty="0">
                <a:solidFill>
                  <a:schemeClr val="bg1"/>
                </a:solidFill>
              </a:rPr>
              <a:t> $array, </a:t>
            </a:r>
            <a:r>
              <a:rPr lang="en-US" dirty="0" err="1">
                <a:solidFill>
                  <a:schemeClr val="bg1"/>
                </a:solidFill>
              </a:rPr>
              <a:t>int</a:t>
            </a:r>
            <a:r>
              <a:rPr lang="en-US" dirty="0">
                <a:solidFill>
                  <a:schemeClr val="bg1"/>
                </a:solidFill>
              </a:rPr>
              <a:t> $mode = COUNT_NORMAL): </a:t>
            </a:r>
            <a:r>
              <a:rPr lang="en-US" dirty="0" err="1">
                <a:solidFill>
                  <a:schemeClr val="bg1"/>
                </a:solidFill>
              </a:rPr>
              <a:t>int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8" name="Picture 7"/>
          <p:cNvPicPr>
            <a:picLocks noChangeAspect="1"/>
          </p:cNvPicPr>
          <p:nvPr/>
        </p:nvPicPr>
        <p:blipFill>
          <a:blip r:embed="rId5"/>
          <a:stretch>
            <a:fillRect/>
          </a:stretch>
        </p:blipFill>
        <p:spPr>
          <a:xfrm>
            <a:off x="4616803" y="2073409"/>
            <a:ext cx="2086266" cy="743054"/>
          </a:xfrm>
          <a:prstGeom prst="rect">
            <a:avLst/>
          </a:prstGeom>
        </p:spPr>
      </p:pic>
      <p:sp>
        <p:nvSpPr>
          <p:cNvPr id="13" name="TextBox 12"/>
          <p:cNvSpPr txBox="1"/>
          <p:nvPr/>
        </p:nvSpPr>
        <p:spPr>
          <a:xfrm>
            <a:off x="4236054" y="2884284"/>
            <a:ext cx="4438512"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sort(): </a:t>
            </a:r>
            <a:r>
              <a:rPr lang="vi-VN" dirty="0">
                <a:solidFill>
                  <a:schemeClr val="bg1"/>
                </a:solidFill>
              </a:rPr>
              <a:t>Sắp xếp mảng theo thứ tự tăng dần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a:solidFill>
                  <a:schemeClr val="bg1"/>
                </a:solidFill>
              </a:rPr>
              <a:t> sort(array &amp;$array, </a:t>
            </a:r>
            <a:r>
              <a:rPr lang="en-US" dirty="0" err="1">
                <a:solidFill>
                  <a:schemeClr val="bg1"/>
                </a:solidFill>
              </a:rPr>
              <a:t>int</a:t>
            </a:r>
            <a:r>
              <a:rPr lang="en-US" dirty="0">
                <a:solidFill>
                  <a:schemeClr val="bg1"/>
                </a:solidFill>
              </a:rPr>
              <a:t> $</a:t>
            </a:r>
            <a:r>
              <a:rPr lang="en-US" dirty="0" err="1">
                <a:solidFill>
                  <a:schemeClr val="bg1"/>
                </a:solidFill>
              </a:rPr>
              <a:t>sort_flags</a:t>
            </a:r>
            <a:r>
              <a:rPr lang="en-US" dirty="0">
                <a:solidFill>
                  <a:schemeClr val="bg1"/>
                </a:solidFill>
              </a:rPr>
              <a:t> = SORT_REGULAR): bool</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10" name="Picture 9"/>
          <p:cNvPicPr>
            <a:picLocks noChangeAspect="1"/>
          </p:cNvPicPr>
          <p:nvPr/>
        </p:nvPicPr>
        <p:blipFill>
          <a:blip r:embed="rId6"/>
          <a:stretch>
            <a:fillRect/>
          </a:stretch>
        </p:blipFill>
        <p:spPr>
          <a:xfrm>
            <a:off x="4616803" y="4154897"/>
            <a:ext cx="2429214" cy="771633"/>
          </a:xfrm>
          <a:prstGeom prst="rect">
            <a:avLst/>
          </a:prstGeom>
        </p:spPr>
      </p:pic>
    </p:spTree>
    <p:extLst>
      <p:ext uri="{BB962C8B-B14F-4D97-AF65-F5344CB8AC3E}">
        <p14:creationId xmlns:p14="http://schemas.microsoft.com/office/powerpoint/2010/main" val="39289575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2" y="843629"/>
            <a:ext cx="4438512" cy="2462213"/>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open() và fclose(): </a:t>
            </a:r>
            <a:endParaRPr lang="en-US" dirty="0" smtClean="0">
              <a:solidFill>
                <a:srgbClr val="FFFF00"/>
              </a:solidFill>
            </a:endParaRPr>
          </a:p>
          <a:p>
            <a:pPr marL="285750" indent="-285750" algn="just">
              <a:buFont typeface="Arial" panose="020B0604020202020204" pitchFamily="34" charset="0"/>
              <a:buChar char="•"/>
            </a:pPr>
            <a:r>
              <a:rPr lang="vi-VN" dirty="0" smtClean="0">
                <a:solidFill>
                  <a:srgbClr val="FFFF00"/>
                </a:solidFill>
              </a:rPr>
              <a:t>fopen</a:t>
            </a:r>
            <a:r>
              <a:rPr lang="vi-VN" dirty="0">
                <a:solidFill>
                  <a:srgbClr val="FFFF00"/>
                </a:solidFill>
              </a:rPr>
              <a:t>(): </a:t>
            </a:r>
            <a:r>
              <a:rPr lang="vi-VN" dirty="0">
                <a:solidFill>
                  <a:schemeClr val="bg1"/>
                </a:solidFill>
              </a:rPr>
              <a:t>Mở một tệp tin và trả về một con trỏ tệp để thao tác.</a:t>
            </a:r>
          </a:p>
          <a:p>
            <a:pPr marL="285750" indent="-285750" algn="just">
              <a:buFont typeface="Arial" panose="020B0604020202020204" pitchFamily="34" charset="0"/>
              <a:buChar char="•"/>
            </a:pPr>
            <a:r>
              <a:rPr lang="vi-VN" dirty="0">
                <a:solidFill>
                  <a:srgbClr val="FFFF00"/>
                </a:solidFill>
              </a:rPr>
              <a:t>fclose(): </a:t>
            </a:r>
            <a:r>
              <a:rPr lang="vi-VN" dirty="0">
                <a:solidFill>
                  <a:schemeClr val="bg1"/>
                </a:solidFill>
              </a:rPr>
              <a:t>Đóng tệp tin đã mở.</a:t>
            </a:r>
          </a:p>
          <a:p>
            <a:pPr marL="285750" indent="-285750" algn="just">
              <a:buFont typeface="Arial" panose="020B0604020202020204" pitchFamily="34" charset="0"/>
              <a:buChar char="•"/>
            </a:pPr>
            <a:r>
              <a:rPr lang="vi-VN" dirty="0">
                <a:solidFill>
                  <a:srgbClr val="FFFF00"/>
                </a:solidFill>
              </a:rPr>
              <a:t>$filename: </a:t>
            </a:r>
            <a:r>
              <a:rPr lang="vi-VN" dirty="0">
                <a:solidFill>
                  <a:schemeClr val="bg1"/>
                </a:solidFill>
              </a:rPr>
              <a:t>Tên của tệp tin cần mở.</a:t>
            </a:r>
          </a:p>
          <a:p>
            <a:pPr marL="285750" indent="-285750" algn="just">
              <a:buFont typeface="Arial" panose="020B0604020202020204" pitchFamily="34" charset="0"/>
              <a:buChar char="•"/>
            </a:pPr>
            <a:r>
              <a:rPr lang="vi-VN" dirty="0">
                <a:solidFill>
                  <a:srgbClr val="FFFF00"/>
                </a:solidFill>
              </a:rPr>
              <a:t>$mode: </a:t>
            </a:r>
            <a:r>
              <a:rPr lang="vi-VN" dirty="0">
                <a:solidFill>
                  <a:schemeClr val="bg1"/>
                </a:solidFill>
              </a:rPr>
              <a:t>Chế độ mở tệp tin ("r" - chỉ đọc, "w" - chỉ ghi, "a" - ghi và thêm vào cuối, "r+" - đọc và ghi).</a:t>
            </a:r>
          </a:p>
          <a:p>
            <a:pPr marL="285750" indent="-285750" algn="just">
              <a:buFont typeface="Arial" panose="020B0604020202020204" pitchFamily="34" charset="0"/>
              <a:buChar char="•"/>
            </a:pPr>
            <a:r>
              <a:rPr lang="vi-VN" dirty="0">
                <a:solidFill>
                  <a:schemeClr val="bg1"/>
                </a:solidFill>
              </a:rPr>
              <a:t>$handle: Con trỏ tệp tin trả về từ fopen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a:solidFill>
                  <a:schemeClr val="bg1"/>
                </a:solidFill>
              </a:rPr>
              <a:t> </a:t>
            </a:r>
            <a:r>
              <a:rPr lang="en-US" dirty="0" err="1">
                <a:solidFill>
                  <a:schemeClr val="bg1"/>
                </a:solidFill>
              </a:rPr>
              <a:t>fopen</a:t>
            </a:r>
            <a:r>
              <a:rPr lang="en-US" dirty="0">
                <a:solidFill>
                  <a:schemeClr val="bg1"/>
                </a:solidFill>
              </a:rPr>
              <a:t>(string $filename, string $mode</a:t>
            </a:r>
            <a:r>
              <a:rPr lang="en-US" dirty="0" smtClean="0">
                <a:solidFill>
                  <a:schemeClr val="bg1"/>
                </a:solidFill>
              </a:rPr>
              <a:t>) </a:t>
            </a:r>
            <a:r>
              <a:rPr lang="en-US" dirty="0" err="1" smtClean="0">
                <a:solidFill>
                  <a:schemeClr val="bg1"/>
                </a:solidFill>
              </a:rPr>
              <a:t>và</a:t>
            </a:r>
            <a:r>
              <a:rPr lang="en-US" dirty="0" smtClean="0">
                <a:solidFill>
                  <a:schemeClr val="bg1"/>
                </a:solidFill>
              </a:rPr>
              <a:t> </a:t>
            </a:r>
            <a:endParaRPr lang="en-US" dirty="0">
              <a:solidFill>
                <a:schemeClr val="bg1"/>
              </a:solidFill>
            </a:endParaRPr>
          </a:p>
          <a:p>
            <a:pPr marL="285750" indent="-285750" algn="just">
              <a:buFont typeface="Arial" panose="020B0604020202020204" pitchFamily="34" charset="0"/>
              <a:buChar char="•"/>
            </a:pPr>
            <a:r>
              <a:rPr lang="en-US" dirty="0" err="1">
                <a:solidFill>
                  <a:schemeClr val="bg1"/>
                </a:solidFill>
              </a:rPr>
              <a:t>fclose</a:t>
            </a:r>
            <a:r>
              <a:rPr lang="en-US" dirty="0">
                <a:solidFill>
                  <a:schemeClr val="bg1"/>
                </a:solidFill>
              </a:rPr>
              <a:t>(resource $handle)</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14" name="Picture 13"/>
          <p:cNvPicPr>
            <a:picLocks noChangeAspect="1"/>
          </p:cNvPicPr>
          <p:nvPr/>
        </p:nvPicPr>
        <p:blipFill>
          <a:blip r:embed="rId3"/>
          <a:stretch>
            <a:fillRect/>
          </a:stretch>
        </p:blipFill>
        <p:spPr>
          <a:xfrm>
            <a:off x="287002" y="3305842"/>
            <a:ext cx="2788264" cy="1680200"/>
          </a:xfrm>
          <a:prstGeom prst="rect">
            <a:avLst/>
          </a:prstGeom>
        </p:spPr>
      </p:pic>
      <p:sp>
        <p:nvSpPr>
          <p:cNvPr id="16" name="TextBox 15"/>
          <p:cNvSpPr txBox="1"/>
          <p:nvPr/>
        </p:nvSpPr>
        <p:spPr>
          <a:xfrm>
            <a:off x="4297235" y="836037"/>
            <a:ext cx="4800044" cy="2462213"/>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fread() và fwrite</a:t>
            </a:r>
            <a:r>
              <a:rPr lang="vi-VN" dirty="0" smtClean="0">
                <a:solidFill>
                  <a:srgbClr val="FFFF00"/>
                </a:solidFill>
              </a:rPr>
              <a:t>()</a:t>
            </a:r>
            <a:endParaRPr lang="en-US" dirty="0" smtClean="0">
              <a:solidFill>
                <a:srgbClr val="FFFF00"/>
              </a:solidFill>
            </a:endParaRPr>
          </a:p>
          <a:p>
            <a:pPr marL="285750" indent="-285750" algn="just">
              <a:buFont typeface="Arial" panose="020B0604020202020204" pitchFamily="34" charset="0"/>
              <a:buChar char="•"/>
            </a:pPr>
            <a:r>
              <a:rPr lang="vi-VN" dirty="0">
                <a:solidFill>
                  <a:srgbClr val="FFFF00"/>
                </a:solidFill>
              </a:rPr>
              <a:t>fread(): </a:t>
            </a:r>
            <a:r>
              <a:rPr lang="vi-VN" dirty="0">
                <a:solidFill>
                  <a:schemeClr val="bg1"/>
                </a:solidFill>
              </a:rPr>
              <a:t>Đọc một số lượng bytes từ tệp tin.</a:t>
            </a:r>
          </a:p>
          <a:p>
            <a:pPr marL="285750" indent="-285750" algn="just">
              <a:buFont typeface="Arial" panose="020B0604020202020204" pitchFamily="34" charset="0"/>
              <a:buChar char="•"/>
            </a:pPr>
            <a:r>
              <a:rPr lang="vi-VN" dirty="0">
                <a:solidFill>
                  <a:srgbClr val="FFFF00"/>
                </a:solidFill>
              </a:rPr>
              <a:t>fwrite(): </a:t>
            </a:r>
            <a:r>
              <a:rPr lang="vi-VN" dirty="0">
                <a:solidFill>
                  <a:schemeClr val="bg1"/>
                </a:solidFill>
              </a:rPr>
              <a:t>Ghi dữ liệu vào tệp tin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rgbClr val="FFFF00"/>
                </a:solidFill>
              </a:rPr>
              <a:t>Cú</a:t>
            </a:r>
            <a:r>
              <a:rPr lang="en-US" dirty="0" smtClean="0">
                <a:solidFill>
                  <a:srgbClr val="FFFF00"/>
                </a:solidFill>
              </a:rPr>
              <a:t> </a:t>
            </a:r>
            <a:r>
              <a:rPr lang="vi-VN" dirty="0" smtClean="0">
                <a:solidFill>
                  <a:srgbClr val="FFFF00"/>
                </a:solidFill>
              </a:rPr>
              <a:t>pháp</a:t>
            </a:r>
            <a:r>
              <a:rPr lang="vi-VN" dirty="0" smtClean="0">
                <a:solidFill>
                  <a:schemeClr val="bg1"/>
                </a:solidFill>
              </a:rPr>
              <a:t>:</a:t>
            </a:r>
            <a:r>
              <a:rPr lang="en-US" dirty="0">
                <a:solidFill>
                  <a:schemeClr val="bg1"/>
                </a:solidFill>
              </a:rPr>
              <a:t> </a:t>
            </a:r>
            <a:r>
              <a:rPr lang="en-US" dirty="0" err="1">
                <a:solidFill>
                  <a:schemeClr val="bg1"/>
                </a:solidFill>
              </a:rPr>
              <a:t>fread</a:t>
            </a:r>
            <a:r>
              <a:rPr lang="en-US" dirty="0">
                <a:solidFill>
                  <a:schemeClr val="bg1"/>
                </a:solidFill>
              </a:rPr>
              <a:t>(resource $handle, </a:t>
            </a:r>
            <a:r>
              <a:rPr lang="en-US" dirty="0" err="1">
                <a:solidFill>
                  <a:schemeClr val="bg1"/>
                </a:solidFill>
              </a:rPr>
              <a:t>int</a:t>
            </a:r>
            <a:r>
              <a:rPr lang="en-US" dirty="0">
                <a:solidFill>
                  <a:schemeClr val="bg1"/>
                </a:solidFill>
              </a:rPr>
              <a:t> $length</a:t>
            </a:r>
            <a:r>
              <a:rPr lang="en-US" dirty="0" smtClean="0">
                <a:solidFill>
                  <a:schemeClr val="bg1"/>
                </a:solidFill>
              </a:rPr>
              <a:t>) </a:t>
            </a:r>
            <a:r>
              <a:rPr lang="en-US" dirty="0" err="1" smtClean="0">
                <a:solidFill>
                  <a:schemeClr val="bg1"/>
                </a:solidFill>
              </a:rPr>
              <a:t>và</a:t>
            </a:r>
            <a:endParaRPr lang="en-US" dirty="0">
              <a:solidFill>
                <a:schemeClr val="bg1"/>
              </a:solidFill>
            </a:endParaRPr>
          </a:p>
          <a:p>
            <a:pPr marL="285750" indent="-285750" algn="just">
              <a:buFont typeface="Arial" panose="020B0604020202020204" pitchFamily="34" charset="0"/>
              <a:buChar char="•"/>
            </a:pPr>
            <a:r>
              <a:rPr lang="en-US" dirty="0" err="1">
                <a:solidFill>
                  <a:schemeClr val="bg1"/>
                </a:solidFill>
              </a:rPr>
              <a:t>fwrite</a:t>
            </a:r>
            <a:r>
              <a:rPr lang="en-US" dirty="0">
                <a:solidFill>
                  <a:schemeClr val="bg1"/>
                </a:solidFill>
              </a:rPr>
              <a:t>(resource $handle, string $string [, </a:t>
            </a:r>
            <a:r>
              <a:rPr lang="en-US" dirty="0" err="1">
                <a:solidFill>
                  <a:schemeClr val="bg1"/>
                </a:solidFill>
              </a:rPr>
              <a:t>int</a:t>
            </a:r>
            <a:r>
              <a:rPr lang="en-US" dirty="0">
                <a:solidFill>
                  <a:schemeClr val="bg1"/>
                </a:solidFill>
              </a:rPr>
              <a:t> $length</a:t>
            </a:r>
            <a:r>
              <a:rPr lang="en-US" dirty="0" smtClean="0">
                <a:solidFill>
                  <a:schemeClr val="bg1"/>
                </a:solidFill>
              </a:rPr>
              <a:t>])</a:t>
            </a:r>
          </a:p>
          <a:p>
            <a:pPr marL="285750" indent="-285750" algn="just">
              <a:buFont typeface="Arial" panose="020B0604020202020204" pitchFamily="34" charset="0"/>
              <a:buChar char="•"/>
            </a:pPr>
            <a:r>
              <a:rPr lang="en-US" dirty="0">
                <a:solidFill>
                  <a:srgbClr val="FFFF00"/>
                </a:solidFill>
              </a:rPr>
              <a:t>$handle: </a:t>
            </a:r>
            <a:r>
              <a:rPr lang="en-US" dirty="0">
                <a:solidFill>
                  <a:schemeClr val="bg1"/>
                </a:solidFill>
              </a:rPr>
              <a:t>Con </a:t>
            </a:r>
            <a:r>
              <a:rPr lang="en-US" dirty="0" err="1">
                <a:solidFill>
                  <a:schemeClr val="bg1"/>
                </a:solidFill>
              </a:rPr>
              <a:t>trỏ</a:t>
            </a:r>
            <a:r>
              <a:rPr lang="en-US" dirty="0">
                <a:solidFill>
                  <a:schemeClr val="bg1"/>
                </a:solidFill>
              </a:rPr>
              <a:t> </a:t>
            </a:r>
            <a:r>
              <a:rPr lang="en-US" dirty="0" err="1">
                <a:solidFill>
                  <a:schemeClr val="bg1"/>
                </a:solidFill>
              </a:rPr>
              <a:t>tệp</a:t>
            </a:r>
            <a:r>
              <a:rPr lang="en-US" dirty="0">
                <a:solidFill>
                  <a:schemeClr val="bg1"/>
                </a:solidFill>
              </a:rPr>
              <a:t> tin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fopen</a:t>
            </a:r>
            <a:r>
              <a:rPr lang="en-US" dirty="0">
                <a:solidFill>
                  <a:schemeClr val="bg1"/>
                </a:solidFill>
              </a:rPr>
              <a:t>().</a:t>
            </a:r>
          </a:p>
          <a:p>
            <a:pPr marL="285750" indent="-285750" algn="just">
              <a:buFont typeface="Arial" panose="020B0604020202020204" pitchFamily="34" charset="0"/>
              <a:buChar char="•"/>
            </a:pPr>
            <a:r>
              <a:rPr lang="en-US" dirty="0">
                <a:solidFill>
                  <a:srgbClr val="FFFF00"/>
                </a:solidFill>
              </a:rPr>
              <a:t>$length: </a:t>
            </a:r>
            <a:r>
              <a:rPr lang="en-US" dirty="0" err="1">
                <a:solidFill>
                  <a:schemeClr val="bg1"/>
                </a:solidFill>
              </a:rPr>
              <a:t>Số</a:t>
            </a:r>
            <a:r>
              <a:rPr lang="en-US" dirty="0">
                <a:solidFill>
                  <a:schemeClr val="bg1"/>
                </a:solidFill>
              </a:rPr>
              <a:t> bytes </a:t>
            </a:r>
            <a:r>
              <a:rPr lang="en-US" dirty="0" err="1">
                <a:solidFill>
                  <a:schemeClr val="bg1"/>
                </a:solidFill>
              </a:rPr>
              <a:t>cần</a:t>
            </a:r>
            <a:r>
              <a:rPr lang="en-US" dirty="0">
                <a:solidFill>
                  <a:schemeClr val="bg1"/>
                </a:solidFill>
              </a:rPr>
              <a:t> </a:t>
            </a:r>
            <a:r>
              <a:rPr lang="en-US" dirty="0" err="1">
                <a:solidFill>
                  <a:schemeClr val="bg1"/>
                </a:solidFill>
              </a:rPr>
              <a:t>đọc</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tệp</a:t>
            </a:r>
            <a:r>
              <a:rPr lang="en-US" dirty="0">
                <a:solidFill>
                  <a:schemeClr val="bg1"/>
                </a:solidFill>
              </a:rPr>
              <a:t> tin.</a:t>
            </a:r>
          </a:p>
          <a:p>
            <a:pPr marL="285750" indent="-285750" algn="just">
              <a:buFont typeface="Arial" panose="020B0604020202020204" pitchFamily="34" charset="0"/>
              <a:buChar char="•"/>
            </a:pPr>
            <a:r>
              <a:rPr lang="en-US" dirty="0">
                <a:solidFill>
                  <a:srgbClr val="FFFF00"/>
                </a:solidFill>
              </a:rPr>
              <a:t>$handle: </a:t>
            </a:r>
            <a:r>
              <a:rPr lang="en-US" dirty="0">
                <a:solidFill>
                  <a:schemeClr val="bg1"/>
                </a:solidFill>
              </a:rPr>
              <a:t>Con </a:t>
            </a:r>
            <a:r>
              <a:rPr lang="en-US" dirty="0" err="1">
                <a:solidFill>
                  <a:schemeClr val="bg1"/>
                </a:solidFill>
              </a:rPr>
              <a:t>trỏ</a:t>
            </a:r>
            <a:r>
              <a:rPr lang="en-US" dirty="0">
                <a:solidFill>
                  <a:schemeClr val="bg1"/>
                </a:solidFill>
              </a:rPr>
              <a:t> </a:t>
            </a:r>
            <a:r>
              <a:rPr lang="en-US" dirty="0" err="1">
                <a:solidFill>
                  <a:schemeClr val="bg1"/>
                </a:solidFill>
              </a:rPr>
              <a:t>tệp</a:t>
            </a:r>
            <a:r>
              <a:rPr lang="en-US" dirty="0">
                <a:solidFill>
                  <a:schemeClr val="bg1"/>
                </a:solidFill>
              </a:rPr>
              <a:t> tin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fopen</a:t>
            </a:r>
            <a:r>
              <a:rPr lang="en-US" dirty="0">
                <a:solidFill>
                  <a:schemeClr val="bg1"/>
                </a:solidFill>
              </a:rPr>
              <a:t>().</a:t>
            </a:r>
          </a:p>
          <a:p>
            <a:pPr marL="285750" indent="-285750" algn="just">
              <a:buFont typeface="Arial" panose="020B0604020202020204" pitchFamily="34" charset="0"/>
              <a:buChar char="•"/>
            </a:pPr>
            <a:r>
              <a:rPr lang="en-US" dirty="0">
                <a:solidFill>
                  <a:srgbClr val="FFFF00"/>
                </a:solidFill>
              </a:rPr>
              <a:t>$string: </a:t>
            </a:r>
            <a:r>
              <a:rPr lang="en-US" dirty="0" err="1">
                <a:solidFill>
                  <a:schemeClr val="bg1"/>
                </a:solidFill>
              </a:rPr>
              <a:t>Chuỗi</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ghi</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tệp</a:t>
            </a:r>
            <a:r>
              <a:rPr lang="en-US" dirty="0">
                <a:solidFill>
                  <a:schemeClr val="bg1"/>
                </a:solidFill>
              </a:rPr>
              <a:t> tin.</a:t>
            </a:r>
          </a:p>
          <a:p>
            <a:pPr marL="285750" indent="-285750" algn="just">
              <a:buFont typeface="Arial" panose="020B0604020202020204" pitchFamily="34" charset="0"/>
              <a:buChar char="•"/>
            </a:pPr>
            <a:r>
              <a:rPr lang="en-US" dirty="0">
                <a:solidFill>
                  <a:srgbClr val="FFFF00"/>
                </a:solidFill>
              </a:rPr>
              <a:t>$length: </a:t>
            </a:r>
            <a:r>
              <a:rPr lang="en-US" dirty="0">
                <a:solidFill>
                  <a:schemeClr val="bg1"/>
                </a:solidFill>
              </a:rPr>
              <a:t>(</a:t>
            </a:r>
            <a:r>
              <a:rPr lang="en-US" dirty="0" err="1">
                <a:solidFill>
                  <a:schemeClr val="bg1"/>
                </a:solidFill>
              </a:rPr>
              <a:t>Tùy</a:t>
            </a:r>
            <a:r>
              <a:rPr lang="en-US" dirty="0">
                <a:solidFill>
                  <a:schemeClr val="bg1"/>
                </a:solidFill>
              </a:rPr>
              <a:t> </a:t>
            </a:r>
            <a:r>
              <a:rPr lang="en-US" dirty="0" err="1">
                <a:solidFill>
                  <a:schemeClr val="bg1"/>
                </a:solidFill>
              </a:rPr>
              <a:t>chọn</a:t>
            </a:r>
            <a:r>
              <a:rPr lang="en-US" dirty="0">
                <a:solidFill>
                  <a:schemeClr val="bg1"/>
                </a:solidFill>
              </a:rPr>
              <a:t>) </a:t>
            </a:r>
            <a:r>
              <a:rPr lang="en-US" dirty="0" err="1">
                <a:solidFill>
                  <a:schemeClr val="bg1"/>
                </a:solidFill>
              </a:rPr>
              <a:t>Số</a:t>
            </a:r>
            <a:r>
              <a:rPr lang="en-US" dirty="0">
                <a:solidFill>
                  <a:schemeClr val="bg1"/>
                </a:solidFill>
              </a:rPr>
              <a:t> bytes </a:t>
            </a:r>
            <a:r>
              <a:rPr lang="en-US" dirty="0" err="1">
                <a:solidFill>
                  <a:schemeClr val="bg1"/>
                </a:solidFill>
              </a:rPr>
              <a:t>cần</a:t>
            </a:r>
            <a:r>
              <a:rPr lang="en-US" dirty="0">
                <a:solidFill>
                  <a:schemeClr val="bg1"/>
                </a:solidFill>
              </a:rPr>
              <a:t> </a:t>
            </a:r>
            <a:r>
              <a:rPr lang="en-US" dirty="0" err="1">
                <a:solidFill>
                  <a:schemeClr val="bg1"/>
                </a:solidFill>
              </a:rPr>
              <a:t>ghi</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tệp</a:t>
            </a:r>
            <a:r>
              <a:rPr lang="en-US" dirty="0">
                <a:solidFill>
                  <a:schemeClr val="bg1"/>
                </a:solidFill>
              </a:rPr>
              <a:t> tin.</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Tree>
    <p:extLst>
      <p:ext uri="{BB962C8B-B14F-4D97-AF65-F5344CB8AC3E}">
        <p14:creationId xmlns:p14="http://schemas.microsoft.com/office/powerpoint/2010/main" val="3432392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6815" y="687469"/>
            <a:ext cx="8902607" cy="4338393"/>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342900" indent="-342900" algn="just">
              <a:buAutoNum type="arabicPeriod"/>
            </a:pPr>
            <a:r>
              <a:rPr lang="en-US" dirty="0" err="1" smtClean="0">
                <a:solidFill>
                  <a:srgbClr val="FFFF00"/>
                </a:solidFill>
              </a:rPr>
              <a:t>Đặc</a:t>
            </a:r>
            <a:r>
              <a:rPr lang="en-US" dirty="0" smtClean="0">
                <a:solidFill>
                  <a:srgbClr val="FFFF00"/>
                </a:solidFill>
              </a:rPr>
              <a:t> </a:t>
            </a:r>
            <a:r>
              <a:rPr lang="en-US" dirty="0" err="1" smtClean="0">
                <a:solidFill>
                  <a:srgbClr val="FFFF00"/>
                </a:solidFill>
              </a:rPr>
              <a:t>điểm</a:t>
            </a:r>
            <a:endParaRPr lang="en-US" dirty="0" smtClean="0">
              <a:solidFill>
                <a:srgbClr val="FFFF00"/>
              </a:solidFill>
            </a:endParaRPr>
          </a:p>
          <a:p>
            <a:pPr marL="342900" indent="-342900" algn="just">
              <a:buFont typeface="Arial" panose="020B0604020202020204" pitchFamily="34" charset="0"/>
              <a:buChar char="•"/>
            </a:pPr>
            <a:r>
              <a:rPr lang="vi-VN" dirty="0"/>
              <a:t>Mã Nguồn Mở: PHP là phần mềm mã nguồn mở, có nghĩa là mã nguồn của PHP có sẵn cho mọi người sử dụng và chỉnh sửa. Điều này cho phép cộng đồng phát triển rộng lớn đóng góp vào sự phát triển và cải tiến của PHP.</a:t>
            </a:r>
          </a:p>
          <a:p>
            <a:pPr marL="342900" indent="-342900" algn="just">
              <a:buFont typeface="Arial" panose="020B0604020202020204" pitchFamily="34" charset="0"/>
              <a:buChar char="•"/>
            </a:pPr>
            <a:r>
              <a:rPr lang="vi-VN" dirty="0"/>
              <a:t>Server-Side Scripting: PHP được thực thi ở phía máy chủ (WebServer), nơi mã PHP được xử lý trước khi gửi kết quả dưới dạng HTML đến trình duyệt của người dùng. Điều này giúp PHP xử lý các yêu cầu, quản lý phiên làm việc (session), và tương tác với cơ sở dữ liệu.</a:t>
            </a:r>
          </a:p>
          <a:p>
            <a:pPr marL="342900" indent="-342900" algn="just">
              <a:buFont typeface="Arial" panose="020B0604020202020204" pitchFamily="34" charset="0"/>
              <a:buChar char="•"/>
            </a:pPr>
            <a:r>
              <a:rPr lang="vi-VN" dirty="0"/>
              <a:t>Tính Tương Thích: PHP tương thích với nhiều hệ quản trị cơ sở dữ liệu như MySQL, PostgreSQL, Oracle, và Microsoft SQL Server. Điều này cho phép PHP dễ dàng kết nối và thao tác với các cơ sở dữ liệu khác nhau, hỗ trợ xây dựng các ứng dụng web phức tạp.</a:t>
            </a:r>
          </a:p>
          <a:p>
            <a:pPr marL="342900" indent="-342900" algn="just">
              <a:buFont typeface="Arial" panose="020B0604020202020204" pitchFamily="34" charset="0"/>
              <a:buChar char="•"/>
            </a:pPr>
            <a:r>
              <a:rPr lang="vi-VN" dirty="0"/>
              <a:t>Dễ Học Và Sử Dụng: Cú pháp của PHP đơn giản và dễ hiểu, làm cho nó dễ học và sử dụng, ngay cả đối với những người mới bắt đầu. Điều này giúp giảm thời gian học tập và phát triển ứng dụng.</a:t>
            </a:r>
          </a:p>
          <a:p>
            <a:pPr marL="342900" indent="-342900" algn="just">
              <a:buFont typeface="Arial" panose="020B0604020202020204" pitchFamily="34" charset="0"/>
              <a:buChar char="•"/>
            </a:pPr>
            <a:r>
              <a:rPr lang="vi-VN" dirty="0"/>
              <a:t>Hiệu Suất: PHP có hiệu suất cao trong việc xử lý các ứng dụng web động, nhờ vào khả năng tối ưu hóa mã và sự hỗ trợ từ các công cụ như Zend Engine. Điều này giúp PHP chạy nhanh và hiệu quả, ngay cả với các trang web có lưu lượng truy cập cao.</a:t>
            </a:r>
            <a:endParaRPr dirty="0"/>
          </a:p>
        </p:txBody>
      </p:sp>
      <p:sp>
        <p:nvSpPr>
          <p:cNvPr id="467" name="Google Shape;467;p46"/>
          <p:cNvSpPr txBox="1">
            <a:spLocks noGrp="1"/>
          </p:cNvSpPr>
          <p:nvPr>
            <p:ph type="title"/>
          </p:nvPr>
        </p:nvSpPr>
        <p:spPr>
          <a:xfrm>
            <a:off x="679953" y="152382"/>
            <a:ext cx="7704000" cy="457200"/>
          </a:xfrm>
          <a:prstGeom prst="rect">
            <a:avLst/>
          </a:prstGeom>
        </p:spPr>
        <p:txBody>
          <a:bodyPr spcFirstLastPara="1" wrap="square" lIns="91425" tIns="91425" rIns="91425" bIns="91425" anchor="ctr" anchorCtr="0">
            <a:noAutofit/>
          </a:bodyPr>
          <a:lstStyle/>
          <a:p>
            <a:pPr lvl="0"/>
            <a:r>
              <a:rPr lang="en" dirty="0" smtClean="0"/>
              <a:t>1.3. </a:t>
            </a:r>
            <a:r>
              <a:rPr lang="vi-VN" dirty="0"/>
              <a:t>Đặc Điểm Và Ưu Điểm Của PHP</a:t>
            </a:r>
            <a:endParaRPr dirty="0"/>
          </a:p>
        </p:txBody>
      </p:sp>
    </p:spTree>
    <p:extLst>
      <p:ext uri="{BB962C8B-B14F-4D97-AF65-F5344CB8AC3E}">
        <p14:creationId xmlns:p14="http://schemas.microsoft.com/office/powerpoint/2010/main" val="39708242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66745" y="1237421"/>
            <a:ext cx="4438512" cy="3108543"/>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 file_get_contents() và file_put_contents</a:t>
            </a:r>
            <a:r>
              <a:rPr lang="vi-VN" dirty="0" smtClean="0">
                <a:solidFill>
                  <a:srgbClr val="FFFF00"/>
                </a:solidFill>
              </a:rPr>
              <a:t>()</a:t>
            </a:r>
            <a:r>
              <a:rPr lang="en-US" dirty="0" smtClean="0">
                <a:solidFill>
                  <a:srgbClr val="FFFF00"/>
                </a:solidFill>
              </a:rPr>
              <a:t>: </a:t>
            </a:r>
          </a:p>
          <a:p>
            <a:pPr marL="285750" indent="-285750" algn="just">
              <a:buFont typeface="Arial" panose="020B0604020202020204" pitchFamily="34" charset="0"/>
              <a:buChar char="•"/>
            </a:pPr>
            <a:r>
              <a:rPr lang="vi-VN" dirty="0">
                <a:solidFill>
                  <a:srgbClr val="FFFF00"/>
                </a:solidFill>
              </a:rPr>
              <a:t>file_get_contents(): </a:t>
            </a:r>
            <a:r>
              <a:rPr lang="vi-VN" dirty="0">
                <a:solidFill>
                  <a:schemeClr val="bg1"/>
                </a:solidFill>
              </a:rPr>
              <a:t>Đọc toàn bộ nội dung của tệp tin vào một chuỗi.</a:t>
            </a:r>
          </a:p>
          <a:p>
            <a:pPr marL="285750" indent="-285750" algn="just">
              <a:buFont typeface="Arial" panose="020B0604020202020204" pitchFamily="34" charset="0"/>
              <a:buChar char="•"/>
            </a:pPr>
            <a:r>
              <a:rPr lang="vi-VN" dirty="0">
                <a:solidFill>
                  <a:srgbClr val="FFFF00"/>
                </a:solidFill>
              </a:rPr>
              <a:t>file_put_contents(): </a:t>
            </a:r>
            <a:r>
              <a:rPr lang="vi-VN" dirty="0">
                <a:solidFill>
                  <a:schemeClr val="bg1"/>
                </a:solidFill>
              </a:rPr>
              <a:t>Ghi dữ liệu vào tệp tin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vi-VN" dirty="0" smtClean="0">
                <a:solidFill>
                  <a:schemeClr val="bg1"/>
                </a:solidFill>
              </a:rPr>
              <a:t>Cú</a:t>
            </a:r>
            <a:r>
              <a:rPr lang="en-US" dirty="0" smtClean="0">
                <a:solidFill>
                  <a:schemeClr val="bg1"/>
                </a:solidFill>
              </a:rPr>
              <a:t> </a:t>
            </a:r>
            <a:r>
              <a:rPr lang="vi-VN" dirty="0" smtClean="0">
                <a:solidFill>
                  <a:schemeClr val="bg1"/>
                </a:solidFill>
              </a:rPr>
              <a:t>pháp:</a:t>
            </a:r>
            <a:r>
              <a:rPr lang="en-US" dirty="0">
                <a:solidFill>
                  <a:schemeClr val="bg1"/>
                </a:solidFill>
              </a:rPr>
              <a:t> </a:t>
            </a:r>
            <a:endParaRPr lang="en-US" dirty="0" smtClean="0">
              <a:solidFill>
                <a:schemeClr val="bg1"/>
              </a:solidFill>
            </a:endParaRPr>
          </a:p>
          <a:p>
            <a:pPr marL="285750" indent="-285750" algn="just">
              <a:buFont typeface="Arial" panose="020B0604020202020204" pitchFamily="34" charset="0"/>
              <a:buChar char="•"/>
            </a:pPr>
            <a:r>
              <a:rPr lang="en-US" dirty="0" err="1">
                <a:solidFill>
                  <a:schemeClr val="bg1"/>
                </a:solidFill>
              </a:rPr>
              <a:t>file_get_contents</a:t>
            </a:r>
            <a:r>
              <a:rPr lang="en-US" dirty="0">
                <a:solidFill>
                  <a:schemeClr val="bg1"/>
                </a:solidFill>
              </a:rPr>
              <a:t>(string $filename [, bool $</a:t>
            </a:r>
            <a:r>
              <a:rPr lang="en-US" dirty="0" err="1">
                <a:solidFill>
                  <a:schemeClr val="bg1"/>
                </a:solidFill>
              </a:rPr>
              <a:t>use_include_path</a:t>
            </a:r>
            <a:r>
              <a:rPr lang="en-US" dirty="0">
                <a:solidFill>
                  <a:schemeClr val="bg1"/>
                </a:solidFill>
              </a:rPr>
              <a:t> = false [, resource $context [, </a:t>
            </a:r>
            <a:r>
              <a:rPr lang="en-US" dirty="0" err="1">
                <a:solidFill>
                  <a:schemeClr val="bg1"/>
                </a:solidFill>
              </a:rPr>
              <a:t>int</a:t>
            </a:r>
            <a:r>
              <a:rPr lang="en-US" dirty="0">
                <a:solidFill>
                  <a:schemeClr val="bg1"/>
                </a:solidFill>
              </a:rPr>
              <a:t> $offset = -1 [, </a:t>
            </a:r>
            <a:r>
              <a:rPr lang="en-US" dirty="0" err="1">
                <a:solidFill>
                  <a:schemeClr val="bg1"/>
                </a:solidFill>
              </a:rPr>
              <a:t>int</a:t>
            </a:r>
            <a:r>
              <a:rPr lang="en-US" dirty="0">
                <a:solidFill>
                  <a:schemeClr val="bg1"/>
                </a:solidFill>
              </a:rPr>
              <a:t> $</a:t>
            </a:r>
            <a:r>
              <a:rPr lang="en-US" dirty="0" err="1">
                <a:solidFill>
                  <a:schemeClr val="bg1"/>
                </a:solidFill>
              </a:rPr>
              <a:t>maxlen</a:t>
            </a:r>
            <a:r>
              <a:rPr lang="en-US" dirty="0">
                <a:solidFill>
                  <a:schemeClr val="bg1"/>
                </a:solidFill>
              </a:rPr>
              <a:t> ]]]])</a:t>
            </a:r>
          </a:p>
          <a:p>
            <a:pPr marL="285750" indent="-285750" algn="just">
              <a:buFont typeface="Arial" panose="020B0604020202020204" pitchFamily="34" charset="0"/>
              <a:buChar char="•"/>
            </a:pPr>
            <a:r>
              <a:rPr lang="en-US" dirty="0" err="1">
                <a:solidFill>
                  <a:schemeClr val="bg1"/>
                </a:solidFill>
              </a:rPr>
              <a:t>file_put_contents</a:t>
            </a:r>
            <a:r>
              <a:rPr lang="en-US" dirty="0">
                <a:solidFill>
                  <a:schemeClr val="bg1"/>
                </a:solidFill>
              </a:rPr>
              <a:t>(string $filename, mixed $data [, </a:t>
            </a:r>
            <a:r>
              <a:rPr lang="en-US" dirty="0" err="1">
                <a:solidFill>
                  <a:schemeClr val="bg1"/>
                </a:solidFill>
              </a:rPr>
              <a:t>int</a:t>
            </a:r>
            <a:r>
              <a:rPr lang="en-US" dirty="0">
                <a:solidFill>
                  <a:schemeClr val="bg1"/>
                </a:solidFill>
              </a:rPr>
              <a:t> $flags = 0 [, resource $context ]])</a:t>
            </a:r>
          </a:p>
          <a:p>
            <a:pPr marL="285750" indent="-285750" algn="just">
              <a:buFont typeface="Arial" panose="020B0604020202020204" pitchFamily="34" charset="0"/>
              <a:buChar char="•"/>
            </a:pPr>
            <a:r>
              <a:rPr lang="en-US" dirty="0">
                <a:solidFill>
                  <a:srgbClr val="FFFF00"/>
                </a:solidFill>
              </a:rPr>
              <a:t>$filename: </a:t>
            </a:r>
            <a:r>
              <a:rPr lang="en-US" dirty="0" err="1">
                <a:solidFill>
                  <a:schemeClr val="bg1"/>
                </a:solidFill>
              </a:rPr>
              <a:t>Tên</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tệp</a:t>
            </a:r>
            <a:r>
              <a:rPr lang="en-US" dirty="0">
                <a:solidFill>
                  <a:schemeClr val="bg1"/>
                </a:solidFill>
              </a:rPr>
              <a:t> tin </a:t>
            </a:r>
            <a:r>
              <a:rPr lang="en-US" dirty="0" err="1">
                <a:solidFill>
                  <a:schemeClr val="bg1"/>
                </a:solidFill>
              </a:rPr>
              <a:t>cần</a:t>
            </a:r>
            <a:r>
              <a:rPr lang="en-US" dirty="0">
                <a:solidFill>
                  <a:schemeClr val="bg1"/>
                </a:solidFill>
              </a:rPr>
              <a:t> </a:t>
            </a:r>
            <a:r>
              <a:rPr lang="en-US" dirty="0" err="1">
                <a:solidFill>
                  <a:schemeClr val="bg1"/>
                </a:solidFill>
              </a:rPr>
              <a:t>ghi</a:t>
            </a:r>
            <a:r>
              <a:rPr lang="en-US" dirty="0">
                <a:solidFill>
                  <a:schemeClr val="bg1"/>
                </a:solidFill>
              </a:rPr>
              <a:t>.</a:t>
            </a:r>
          </a:p>
          <a:p>
            <a:pPr marL="285750" indent="-285750" algn="just">
              <a:buFont typeface="Arial" panose="020B0604020202020204" pitchFamily="34" charset="0"/>
              <a:buChar char="•"/>
            </a:pPr>
            <a:r>
              <a:rPr lang="en-US" dirty="0">
                <a:solidFill>
                  <a:srgbClr val="FFFF00"/>
                </a:solidFill>
              </a:rPr>
              <a:t>$data: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cần</a:t>
            </a:r>
            <a:r>
              <a:rPr lang="en-US" dirty="0">
                <a:solidFill>
                  <a:schemeClr val="bg1"/>
                </a:solidFill>
              </a:rPr>
              <a:t> </a:t>
            </a:r>
            <a:r>
              <a:rPr lang="en-US" dirty="0" err="1">
                <a:solidFill>
                  <a:schemeClr val="bg1"/>
                </a:solidFill>
              </a:rPr>
              <a:t>ghi</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tệp</a:t>
            </a:r>
            <a:r>
              <a:rPr lang="en-US" dirty="0">
                <a:solidFill>
                  <a:schemeClr val="bg1"/>
                </a:solidFill>
              </a:rPr>
              <a:t> tin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hoặc</a:t>
            </a:r>
            <a:r>
              <a:rPr lang="en-US" dirty="0">
                <a:solidFill>
                  <a:schemeClr val="bg1"/>
                </a:solidFill>
              </a:rPr>
              <a:t> </a:t>
            </a:r>
            <a:r>
              <a:rPr lang="en-US" dirty="0" err="1">
                <a:solidFill>
                  <a:schemeClr val="bg1"/>
                </a:solidFill>
              </a:rPr>
              <a:t>mảng</a:t>
            </a:r>
            <a:r>
              <a:rPr lang="en-US" dirty="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2" name="Picture 1"/>
          <p:cNvPicPr>
            <a:picLocks noChangeAspect="1"/>
          </p:cNvPicPr>
          <p:nvPr/>
        </p:nvPicPr>
        <p:blipFill>
          <a:blip r:embed="rId3"/>
          <a:stretch>
            <a:fillRect/>
          </a:stretch>
        </p:blipFill>
        <p:spPr>
          <a:xfrm>
            <a:off x="4818859" y="1451164"/>
            <a:ext cx="3534268" cy="1600423"/>
          </a:xfrm>
          <a:prstGeom prst="rect">
            <a:avLst/>
          </a:prstGeom>
        </p:spPr>
      </p:pic>
    </p:spTree>
    <p:extLst>
      <p:ext uri="{BB962C8B-B14F-4D97-AF65-F5344CB8AC3E}">
        <p14:creationId xmlns:p14="http://schemas.microsoft.com/office/powerpoint/2010/main" val="6758739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80093" y="997140"/>
            <a:ext cx="4438512" cy="954107"/>
          </a:xfrm>
          <a:prstGeom prst="rect">
            <a:avLst/>
          </a:prstGeom>
          <a:noFill/>
        </p:spPr>
        <p:txBody>
          <a:bodyPr wrap="square" rtlCol="0">
            <a:spAutoFit/>
          </a:bodyPr>
          <a:lstStyle/>
          <a:p>
            <a:pPr marL="285750" indent="-285750" algn="just">
              <a:buFont typeface="Arial" panose="020B0604020202020204" pitchFamily="34" charset="0"/>
              <a:buChar char="•"/>
            </a:pPr>
            <a:r>
              <a:rPr lang="vi-VN" dirty="0" smtClean="0">
                <a:solidFill>
                  <a:srgbClr val="FFFF00"/>
                </a:solidFill>
              </a:rPr>
              <a:t>unlink</a:t>
            </a:r>
            <a:r>
              <a:rPr lang="vi-VN" dirty="0">
                <a:solidFill>
                  <a:srgbClr val="FFFF00"/>
                </a:solidFill>
              </a:rPr>
              <a:t>(): </a:t>
            </a:r>
            <a:r>
              <a:rPr lang="vi-VN" dirty="0">
                <a:solidFill>
                  <a:schemeClr val="bg1"/>
                </a:solidFill>
              </a:rPr>
              <a:t>Xóa tệp tin</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a:solidFill>
                  <a:srgbClr val="FFFF00"/>
                </a:solidFill>
              </a:rPr>
              <a:t>: </a:t>
            </a:r>
            <a:r>
              <a:rPr lang="en-US" dirty="0">
                <a:solidFill>
                  <a:schemeClr val="bg1"/>
                </a:solidFill>
              </a:rPr>
              <a:t>unlink(string $filename [, resource $context </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6" name="TextBox 5"/>
          <p:cNvSpPr txBox="1"/>
          <p:nvPr/>
        </p:nvSpPr>
        <p:spPr>
          <a:xfrm>
            <a:off x="4170421" y="915934"/>
            <a:ext cx="4886810" cy="1384995"/>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rename(): </a:t>
            </a:r>
            <a:r>
              <a:rPr lang="vi-VN" dirty="0">
                <a:solidFill>
                  <a:schemeClr val="bg1"/>
                </a:solidFill>
              </a:rPr>
              <a:t>Đổi tên hoặc di chuyển tệp </a:t>
            </a:r>
            <a:r>
              <a:rPr lang="vi-VN" dirty="0" smtClean="0">
                <a:solidFill>
                  <a:schemeClr val="bg1"/>
                </a:solidFill>
              </a:rPr>
              <a:t>tin</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a:solidFill>
                  <a:srgbClr val="FFFF00"/>
                </a:solidFill>
              </a:rPr>
              <a:t>: </a:t>
            </a:r>
            <a:r>
              <a:rPr lang="en-US" dirty="0">
                <a:solidFill>
                  <a:schemeClr val="bg1"/>
                </a:solidFill>
              </a:rPr>
              <a:t>rename(string $</a:t>
            </a:r>
            <a:r>
              <a:rPr lang="en-US" dirty="0" err="1">
                <a:solidFill>
                  <a:schemeClr val="bg1"/>
                </a:solidFill>
              </a:rPr>
              <a:t>oldname</a:t>
            </a:r>
            <a:r>
              <a:rPr lang="en-US" dirty="0">
                <a:solidFill>
                  <a:schemeClr val="bg1"/>
                </a:solidFill>
              </a:rPr>
              <a:t>, string $</a:t>
            </a:r>
            <a:r>
              <a:rPr lang="en-US" dirty="0" err="1">
                <a:solidFill>
                  <a:schemeClr val="bg1"/>
                </a:solidFill>
              </a:rPr>
              <a:t>newname</a:t>
            </a:r>
            <a:r>
              <a:rPr lang="en-US" dirty="0">
                <a:solidFill>
                  <a:schemeClr val="bg1"/>
                </a:solidFill>
              </a:rPr>
              <a:t> [, resource $context </a:t>
            </a:r>
            <a:r>
              <a:rPr lang="en-US" dirty="0" smtClean="0">
                <a:solidFill>
                  <a:schemeClr val="bg1"/>
                </a:solidFill>
              </a:rPr>
              <a:t>])</a:t>
            </a:r>
          </a:p>
          <a:p>
            <a:pPr marL="285750" indent="-285750" algn="just">
              <a:buFont typeface="Arial" panose="020B0604020202020204" pitchFamily="34" charset="0"/>
              <a:buChar char="•"/>
            </a:pPr>
            <a:r>
              <a:rPr lang="vi-VN" dirty="0">
                <a:solidFill>
                  <a:srgbClr val="FFFF00"/>
                </a:solidFill>
              </a:rPr>
              <a:t>$oldname: </a:t>
            </a:r>
            <a:r>
              <a:rPr lang="vi-VN" dirty="0">
                <a:solidFill>
                  <a:schemeClr val="bg1"/>
                </a:solidFill>
              </a:rPr>
              <a:t>Tên hiện tại của tệp tin.</a:t>
            </a:r>
          </a:p>
          <a:p>
            <a:pPr marL="285750" indent="-285750" algn="just">
              <a:buFont typeface="Arial" panose="020B0604020202020204" pitchFamily="34" charset="0"/>
              <a:buChar char="•"/>
            </a:pPr>
            <a:r>
              <a:rPr lang="vi-VN" dirty="0">
                <a:solidFill>
                  <a:srgbClr val="FFFF00"/>
                </a:solidFill>
              </a:rPr>
              <a:t>$newname: </a:t>
            </a:r>
            <a:r>
              <a:rPr lang="vi-VN" dirty="0">
                <a:solidFill>
                  <a:schemeClr val="bg1"/>
                </a:solidFill>
              </a:rPr>
              <a:t>Tên mới hoặc đường dẫn mới của tệp tin</a:t>
            </a:r>
            <a:endParaRPr lang="en-US" dirty="0">
              <a:solidFill>
                <a:schemeClr val="bg1"/>
              </a:solidFill>
            </a:endParaRP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7" name="TextBox 6"/>
          <p:cNvSpPr txBox="1"/>
          <p:nvPr/>
        </p:nvSpPr>
        <p:spPr>
          <a:xfrm>
            <a:off x="-80093" y="2919231"/>
            <a:ext cx="4438512"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filesize</a:t>
            </a:r>
            <a:r>
              <a:rPr lang="vi-VN" dirty="0">
                <a:solidFill>
                  <a:schemeClr val="bg1"/>
                </a:solidFill>
              </a:rPr>
              <a:t>(): Lấy kích thước của tệp </a:t>
            </a:r>
            <a:r>
              <a:rPr lang="vi-VN" dirty="0" smtClean="0">
                <a:solidFill>
                  <a:schemeClr val="bg1"/>
                </a:solidFill>
              </a:rPr>
              <a:t>tin</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a:solidFill>
                  <a:srgbClr val="FFFF00"/>
                </a:solidFill>
              </a:rPr>
              <a:t>: </a:t>
            </a:r>
            <a:r>
              <a:rPr lang="en-US" dirty="0" err="1">
                <a:solidFill>
                  <a:schemeClr val="bg1"/>
                </a:solidFill>
              </a:rPr>
              <a:t>filesize</a:t>
            </a:r>
            <a:r>
              <a:rPr lang="en-US" dirty="0">
                <a:solidFill>
                  <a:schemeClr val="bg1"/>
                </a:solidFill>
              </a:rPr>
              <a:t>(string $filename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sp>
        <p:nvSpPr>
          <p:cNvPr id="8" name="TextBox 7"/>
          <p:cNvSpPr txBox="1"/>
          <p:nvPr/>
        </p:nvSpPr>
        <p:spPr>
          <a:xfrm>
            <a:off x="4257188" y="3371981"/>
            <a:ext cx="4800043"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file_exists(): Kiểm </a:t>
            </a:r>
            <a:r>
              <a:rPr lang="vi-VN" dirty="0">
                <a:solidFill>
                  <a:schemeClr val="bg1"/>
                </a:solidFill>
              </a:rPr>
              <a:t>tra xem tệp tin có tồn tại hay không</a:t>
            </a:r>
            <a:r>
              <a:rPr lang="vi-VN" dirty="0" smtClean="0">
                <a:solidFill>
                  <a:srgbClr val="FFFF00"/>
                </a:solidFill>
              </a:rPr>
              <a:t>.</a:t>
            </a:r>
            <a:endParaRPr lang="en-US" dirty="0" smtClean="0">
              <a:solidFill>
                <a:srgbClr val="FFFF00"/>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a:solidFill>
                  <a:schemeClr val="bg1"/>
                </a:solidFill>
              </a:rPr>
              <a:t>: </a:t>
            </a:r>
            <a:r>
              <a:rPr lang="en-US" dirty="0" err="1">
                <a:solidFill>
                  <a:schemeClr val="bg1"/>
                </a:solidFill>
              </a:rPr>
              <a:t>file_exists</a:t>
            </a:r>
            <a:r>
              <a:rPr lang="en-US" dirty="0">
                <a:solidFill>
                  <a:schemeClr val="bg1"/>
                </a:solidFill>
              </a:rPr>
              <a:t>(string $filename)</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264617" y="2000556"/>
            <a:ext cx="4093802" cy="806881"/>
          </a:xfrm>
          <a:prstGeom prst="rect">
            <a:avLst/>
          </a:prstGeom>
        </p:spPr>
      </p:pic>
      <p:pic>
        <p:nvPicPr>
          <p:cNvPr id="5" name="Picture 4"/>
          <p:cNvPicPr>
            <a:picLocks noChangeAspect="1"/>
          </p:cNvPicPr>
          <p:nvPr/>
        </p:nvPicPr>
        <p:blipFill>
          <a:blip r:embed="rId4"/>
          <a:stretch>
            <a:fillRect/>
          </a:stretch>
        </p:blipFill>
        <p:spPr>
          <a:xfrm>
            <a:off x="4589369" y="2339760"/>
            <a:ext cx="4048914" cy="993389"/>
          </a:xfrm>
          <a:prstGeom prst="rect">
            <a:avLst/>
          </a:prstGeom>
        </p:spPr>
      </p:pic>
      <p:pic>
        <p:nvPicPr>
          <p:cNvPr id="9" name="Picture 8"/>
          <p:cNvPicPr>
            <a:picLocks noChangeAspect="1"/>
          </p:cNvPicPr>
          <p:nvPr/>
        </p:nvPicPr>
        <p:blipFill>
          <a:blip r:embed="rId5"/>
          <a:stretch>
            <a:fillRect/>
          </a:stretch>
        </p:blipFill>
        <p:spPr>
          <a:xfrm>
            <a:off x="264617" y="3731386"/>
            <a:ext cx="2610214" cy="1171739"/>
          </a:xfrm>
          <a:prstGeom prst="rect">
            <a:avLst/>
          </a:prstGeom>
        </p:spPr>
      </p:pic>
      <p:pic>
        <p:nvPicPr>
          <p:cNvPr id="10" name="Picture 9"/>
          <p:cNvPicPr>
            <a:picLocks noChangeAspect="1"/>
          </p:cNvPicPr>
          <p:nvPr/>
        </p:nvPicPr>
        <p:blipFill>
          <a:blip r:embed="rId6"/>
          <a:stretch>
            <a:fillRect/>
          </a:stretch>
        </p:blipFill>
        <p:spPr>
          <a:xfrm>
            <a:off x="3617907" y="4222439"/>
            <a:ext cx="5020376" cy="752580"/>
          </a:xfrm>
          <a:prstGeom prst="rect">
            <a:avLst/>
          </a:prstGeom>
        </p:spPr>
      </p:pic>
    </p:spTree>
    <p:extLst>
      <p:ext uri="{BB962C8B-B14F-4D97-AF65-F5344CB8AC3E}">
        <p14:creationId xmlns:p14="http://schemas.microsoft.com/office/powerpoint/2010/main" val="28821073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66745" y="1237421"/>
            <a:ext cx="4438512"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 is_file(): </a:t>
            </a:r>
            <a:r>
              <a:rPr lang="vi-VN" dirty="0">
                <a:solidFill>
                  <a:schemeClr val="bg1"/>
                </a:solidFill>
              </a:rPr>
              <a:t>Kiểm tra xem một đường dẫn có phải là một tệp tin hay không.</a:t>
            </a:r>
          </a:p>
          <a:p>
            <a:pPr marL="285750" indent="-285750" algn="just">
              <a:buFont typeface="Arial" panose="020B0604020202020204" pitchFamily="34" charset="0"/>
              <a:buChar char="•"/>
            </a:pPr>
            <a:r>
              <a:rPr lang="vi-VN" dirty="0">
                <a:solidFill>
                  <a:srgbClr val="FFFF00"/>
                </a:solidFill>
              </a:rPr>
              <a:t>is_dir(): </a:t>
            </a:r>
            <a:r>
              <a:rPr lang="vi-VN" dirty="0">
                <a:solidFill>
                  <a:schemeClr val="bg1"/>
                </a:solidFill>
              </a:rPr>
              <a:t>Kiểm tra xem một đường dẫn có phải là một thư mục hay không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a:t>
            </a:r>
          </a:p>
          <a:p>
            <a:pPr marL="285750" indent="-285750" algn="just">
              <a:buFont typeface="Arial" panose="020B0604020202020204" pitchFamily="34" charset="0"/>
              <a:buChar char="•"/>
            </a:pPr>
            <a:r>
              <a:rPr lang="en-US" dirty="0" err="1">
                <a:solidFill>
                  <a:schemeClr val="bg1"/>
                </a:solidFill>
              </a:rPr>
              <a:t>is_file</a:t>
            </a:r>
            <a:r>
              <a:rPr lang="en-US" dirty="0">
                <a:solidFill>
                  <a:schemeClr val="bg1"/>
                </a:solidFill>
              </a:rPr>
              <a:t>(string $filename)</a:t>
            </a:r>
          </a:p>
          <a:p>
            <a:pPr marL="285750" indent="-285750" algn="just">
              <a:buFont typeface="Arial" panose="020B0604020202020204" pitchFamily="34" charset="0"/>
              <a:buChar char="•"/>
            </a:pPr>
            <a:r>
              <a:rPr lang="en-US" dirty="0" err="1">
                <a:solidFill>
                  <a:schemeClr val="bg1"/>
                </a:solidFill>
              </a:rPr>
              <a:t>is_dir</a:t>
            </a:r>
            <a:r>
              <a:rPr lang="en-US" dirty="0">
                <a:solidFill>
                  <a:schemeClr val="bg1"/>
                </a:solidFill>
              </a:rPr>
              <a:t>(string $filename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320013" y="3317099"/>
            <a:ext cx="7649643" cy="1486107"/>
          </a:xfrm>
          <a:prstGeom prst="rect">
            <a:avLst/>
          </a:prstGeom>
        </p:spPr>
      </p:pic>
    </p:spTree>
    <p:extLst>
      <p:ext uri="{BB962C8B-B14F-4D97-AF65-F5344CB8AC3E}">
        <p14:creationId xmlns:p14="http://schemas.microsoft.com/office/powerpoint/2010/main" val="25180268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66745" y="1237421"/>
            <a:ext cx="4438512"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 is_file(): </a:t>
            </a:r>
            <a:r>
              <a:rPr lang="vi-VN" dirty="0">
                <a:solidFill>
                  <a:schemeClr val="bg1"/>
                </a:solidFill>
              </a:rPr>
              <a:t>Kiểm tra xem một đường dẫn có phải là một tệp tin hay không.</a:t>
            </a:r>
          </a:p>
          <a:p>
            <a:pPr marL="285750" indent="-285750" algn="just">
              <a:buFont typeface="Arial" panose="020B0604020202020204" pitchFamily="34" charset="0"/>
              <a:buChar char="•"/>
            </a:pPr>
            <a:r>
              <a:rPr lang="vi-VN" dirty="0">
                <a:solidFill>
                  <a:srgbClr val="FFFF00"/>
                </a:solidFill>
              </a:rPr>
              <a:t>is_dir(): </a:t>
            </a:r>
            <a:r>
              <a:rPr lang="vi-VN" dirty="0">
                <a:solidFill>
                  <a:schemeClr val="bg1"/>
                </a:solidFill>
              </a:rPr>
              <a:t>Kiểm tra xem một đường dẫn có phải là một thư mục hay không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a:t>
            </a:r>
          </a:p>
          <a:p>
            <a:pPr marL="285750" indent="-285750" algn="just">
              <a:buFont typeface="Arial" panose="020B0604020202020204" pitchFamily="34" charset="0"/>
              <a:buChar char="•"/>
            </a:pPr>
            <a:r>
              <a:rPr lang="en-US" dirty="0" err="1">
                <a:solidFill>
                  <a:schemeClr val="bg1"/>
                </a:solidFill>
              </a:rPr>
              <a:t>is_file</a:t>
            </a:r>
            <a:r>
              <a:rPr lang="en-US" dirty="0">
                <a:solidFill>
                  <a:schemeClr val="bg1"/>
                </a:solidFill>
              </a:rPr>
              <a:t>(string $filename)</a:t>
            </a:r>
          </a:p>
          <a:p>
            <a:pPr marL="285750" indent="-285750" algn="just">
              <a:buFont typeface="Arial" panose="020B0604020202020204" pitchFamily="34" charset="0"/>
              <a:buChar char="•"/>
            </a:pPr>
            <a:r>
              <a:rPr lang="en-US" dirty="0" err="1">
                <a:solidFill>
                  <a:schemeClr val="bg1"/>
                </a:solidFill>
              </a:rPr>
              <a:t>is_dir</a:t>
            </a:r>
            <a:r>
              <a:rPr lang="en-US" dirty="0">
                <a:solidFill>
                  <a:schemeClr val="bg1"/>
                </a:solidFill>
              </a:rPr>
              <a:t>(string $filename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320013" y="3317099"/>
            <a:ext cx="7649643" cy="1486107"/>
          </a:xfrm>
          <a:prstGeom prst="rect">
            <a:avLst/>
          </a:prstGeom>
        </p:spPr>
      </p:pic>
    </p:spTree>
    <p:extLst>
      <p:ext uri="{BB962C8B-B14F-4D97-AF65-F5344CB8AC3E}">
        <p14:creationId xmlns:p14="http://schemas.microsoft.com/office/powerpoint/2010/main" val="37016326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320374" y="1172601"/>
            <a:ext cx="8709048" cy="829736"/>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just">
              <a:buNone/>
            </a:pPr>
            <a:r>
              <a:rPr lang="vi-VN" dirty="0"/>
              <a:t>Trong PHP, mảng (array) là một kiểu dữ liệu có thể chứa nhiều giá trị trong một biến duy nhất. Mảng trong PHP có thể được phân loại thành ba loại chính: mảng tuần tự (indexed array), mảng kết hợp (associative array), và mảng đa chiều (multidimensional array)</a:t>
            </a:r>
            <a:endParaRPr dirty="0"/>
          </a:p>
        </p:txBody>
      </p:sp>
      <p:sp>
        <p:nvSpPr>
          <p:cNvPr id="467" name="Google Shape;467;p46"/>
          <p:cNvSpPr txBox="1">
            <a:spLocks noGrp="1"/>
          </p:cNvSpPr>
          <p:nvPr>
            <p:ph type="title"/>
          </p:nvPr>
        </p:nvSpPr>
        <p:spPr>
          <a:xfrm>
            <a:off x="720000" y="225801"/>
            <a:ext cx="8309422"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5" name="Google Shape;466;p46"/>
          <p:cNvSpPr txBox="1">
            <a:spLocks/>
          </p:cNvSpPr>
          <p:nvPr/>
        </p:nvSpPr>
        <p:spPr>
          <a:xfrm>
            <a:off x="1153568" y="3949290"/>
            <a:ext cx="7875854" cy="856316"/>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9pPr>
          </a:lstStyle>
          <a:p>
            <a:pPr marL="0" indent="0" algn="just">
              <a:buNone/>
            </a:pPr>
            <a:r>
              <a:rPr lang="en-US" dirty="0" err="1">
                <a:solidFill>
                  <a:srgbClr val="FFFF00"/>
                </a:solidFill>
              </a:rPr>
              <a:t>Mảng</a:t>
            </a:r>
            <a:r>
              <a:rPr lang="en-US" dirty="0">
                <a:solidFill>
                  <a:srgbClr val="FFFF00"/>
                </a:solidFill>
              </a:rPr>
              <a:t> </a:t>
            </a:r>
            <a:r>
              <a:rPr lang="en-US" dirty="0" err="1">
                <a:solidFill>
                  <a:srgbClr val="FFFF00"/>
                </a:solidFill>
              </a:rPr>
              <a:t>đa</a:t>
            </a:r>
            <a:r>
              <a:rPr lang="en-US" dirty="0">
                <a:solidFill>
                  <a:srgbClr val="FFFF00"/>
                </a:solidFill>
              </a:rPr>
              <a:t> </a:t>
            </a:r>
            <a:r>
              <a:rPr lang="en-US" dirty="0" err="1">
                <a:solidFill>
                  <a:srgbClr val="FFFF00"/>
                </a:solidFill>
              </a:rPr>
              <a:t>chiều</a:t>
            </a:r>
            <a:r>
              <a:rPr lang="en-US" dirty="0">
                <a:solidFill>
                  <a:srgbClr val="FFFF00"/>
                </a:solidFill>
              </a:rPr>
              <a:t> (Multidimensional Array</a:t>
            </a:r>
            <a:r>
              <a:rPr lang="en-US" dirty="0" smtClean="0">
                <a:solidFill>
                  <a:srgbClr val="FFFF00"/>
                </a:solidFill>
              </a:rPr>
              <a:t>): </a:t>
            </a:r>
            <a:r>
              <a:rPr lang="vi-VN" dirty="0"/>
              <a:t>Mảng đa chiều là mảng chứa các mảng khác bên trong, cho phép tạo ra cấu trúc dữ liệu phức tạp hơn. Mảng hai chiều là dạng phổ biến nhất, nhưng bạn có thể có nhiều chiều hơn nếu cần.</a:t>
            </a:r>
          </a:p>
        </p:txBody>
      </p:sp>
      <p:sp>
        <p:nvSpPr>
          <p:cNvPr id="6" name="Google Shape;466;p46"/>
          <p:cNvSpPr txBox="1">
            <a:spLocks/>
          </p:cNvSpPr>
          <p:nvPr/>
        </p:nvSpPr>
        <p:spPr>
          <a:xfrm>
            <a:off x="1153568" y="2837875"/>
            <a:ext cx="7875854" cy="986586"/>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9pPr>
          </a:lstStyle>
          <a:p>
            <a:pPr marL="0" indent="0" algn="just">
              <a:buNone/>
            </a:pPr>
            <a:r>
              <a:rPr lang="vi-VN" dirty="0">
                <a:solidFill>
                  <a:srgbClr val="FFFF00"/>
                </a:solidFill>
              </a:rPr>
              <a:t>Mảng liên hợp (Associative Array): </a:t>
            </a:r>
            <a:r>
              <a:rPr lang="vi-VN" dirty="0"/>
              <a:t>Là mảng trong đó các phần tử được lưu trữ và truy cập bằng cách sử dụng các khóa (key) thay vì các chỉ số số nguyên.</a:t>
            </a:r>
          </a:p>
          <a:p>
            <a:pPr marL="0" indent="0" algn="just">
              <a:buNone/>
            </a:pPr>
            <a:r>
              <a:rPr lang="vi-VN" dirty="0"/>
              <a:t>Mảng băm (Hash Map): Là một cấu trúc dữ liệu ánh xạ các khóa (key) đến các giá trị (value), thường sử dụng hàm băm để tính toán vị trí lưu trữ các phần tử.</a:t>
            </a:r>
          </a:p>
        </p:txBody>
      </p:sp>
      <p:sp>
        <p:nvSpPr>
          <p:cNvPr id="7" name="Google Shape;466;p46"/>
          <p:cNvSpPr txBox="1">
            <a:spLocks/>
          </p:cNvSpPr>
          <p:nvPr/>
        </p:nvSpPr>
        <p:spPr>
          <a:xfrm>
            <a:off x="1153568" y="2178238"/>
            <a:ext cx="7875854" cy="517148"/>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1pPr>
            <a:lvl2pPr marL="914400" marR="0" lvl="1" indent="-330200" algn="l" rtl="0">
              <a:lnSpc>
                <a:spcPct val="100000"/>
              </a:lnSpc>
              <a:spcBef>
                <a:spcPts val="0"/>
              </a:spcBef>
              <a:spcAft>
                <a:spcPts val="0"/>
              </a:spcAft>
              <a:buClr>
                <a:schemeClr val="lt1"/>
              </a:buClr>
              <a:buSzPts val="1600"/>
              <a:buFont typeface="Nunito Light"/>
              <a:buChar char="○"/>
              <a:defRPr sz="1500" b="0" i="0" u="none" strike="noStrike" cap="none">
                <a:solidFill>
                  <a:schemeClr val="lt1"/>
                </a:solidFill>
                <a:latin typeface="Catamaran"/>
                <a:ea typeface="Catamaran"/>
                <a:cs typeface="Catamaran"/>
                <a:sym typeface="Catamaran"/>
              </a:defRPr>
            </a:lvl2pPr>
            <a:lvl3pPr marL="1371600" marR="0" lvl="2"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3pPr>
            <a:lvl4pPr marL="1828800" marR="0" lvl="3"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4pPr>
            <a:lvl5pPr marL="2286000" marR="0" lvl="4"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5pPr>
            <a:lvl6pPr marL="2743200" marR="0" lvl="5" indent="-323850" algn="l" rtl="0">
              <a:lnSpc>
                <a:spcPct val="100000"/>
              </a:lnSpc>
              <a:spcBef>
                <a:spcPts val="1600"/>
              </a:spcBef>
              <a:spcAft>
                <a:spcPts val="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6pPr>
            <a:lvl7pPr marL="3200400" marR="0" lvl="6"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7pPr>
            <a:lvl8pPr marL="3657600" marR="0" lvl="7" indent="-311150" algn="l" rtl="0">
              <a:lnSpc>
                <a:spcPct val="100000"/>
              </a:lnSpc>
              <a:spcBef>
                <a:spcPts val="1600"/>
              </a:spcBef>
              <a:spcAft>
                <a:spcPts val="0"/>
              </a:spcAft>
              <a:buClr>
                <a:schemeClr val="lt1"/>
              </a:buClr>
              <a:buSzPts val="1300"/>
              <a:buFont typeface="Nunito Light"/>
              <a:buChar char="○"/>
              <a:defRPr sz="1500" b="0" i="0" u="none" strike="noStrike" cap="none">
                <a:solidFill>
                  <a:schemeClr val="lt1"/>
                </a:solidFill>
                <a:latin typeface="Catamaran"/>
                <a:ea typeface="Catamaran"/>
                <a:cs typeface="Catamaran"/>
                <a:sym typeface="Catamaran"/>
              </a:defRPr>
            </a:lvl8pPr>
            <a:lvl9pPr marL="4114800" marR="0" lvl="8" indent="-323850" algn="l" rtl="0">
              <a:lnSpc>
                <a:spcPct val="100000"/>
              </a:lnSpc>
              <a:spcBef>
                <a:spcPts val="1600"/>
              </a:spcBef>
              <a:spcAft>
                <a:spcPts val="1600"/>
              </a:spcAft>
              <a:buClr>
                <a:schemeClr val="lt1"/>
              </a:buClr>
              <a:buSzPts val="1500"/>
              <a:buFont typeface="Nunito Light"/>
              <a:buChar char="■"/>
              <a:defRPr sz="1500" b="0" i="0" u="none" strike="noStrike" cap="none">
                <a:solidFill>
                  <a:schemeClr val="lt1"/>
                </a:solidFill>
                <a:latin typeface="Catamaran"/>
                <a:ea typeface="Catamaran"/>
                <a:cs typeface="Catamaran"/>
                <a:sym typeface="Catamaran"/>
              </a:defRPr>
            </a:lvl9pPr>
          </a:lstStyle>
          <a:p>
            <a:pPr marL="0" indent="0" algn="just">
              <a:buNone/>
            </a:pPr>
            <a:r>
              <a:rPr lang="en-US" dirty="0" err="1">
                <a:solidFill>
                  <a:srgbClr val="FFFF00"/>
                </a:solidFill>
              </a:rPr>
              <a:t>Mảng</a:t>
            </a:r>
            <a:r>
              <a:rPr lang="en-US" dirty="0">
                <a:solidFill>
                  <a:srgbClr val="FFFF00"/>
                </a:solidFill>
              </a:rPr>
              <a:t> </a:t>
            </a:r>
            <a:r>
              <a:rPr lang="en-US" dirty="0" err="1">
                <a:solidFill>
                  <a:srgbClr val="FFFF00"/>
                </a:solidFill>
              </a:rPr>
              <a:t>số</a:t>
            </a:r>
            <a:r>
              <a:rPr lang="en-US" dirty="0">
                <a:solidFill>
                  <a:srgbClr val="FFFF00"/>
                </a:solidFill>
              </a:rPr>
              <a:t> </a:t>
            </a:r>
            <a:r>
              <a:rPr lang="en-US" dirty="0" err="1">
                <a:solidFill>
                  <a:srgbClr val="FFFF00"/>
                </a:solidFill>
              </a:rPr>
              <a:t>nguyên</a:t>
            </a:r>
            <a:r>
              <a:rPr lang="en-US" dirty="0">
                <a:solidFill>
                  <a:srgbClr val="FFFF00"/>
                </a:solidFill>
              </a:rPr>
              <a:t> (Indexed Array</a:t>
            </a:r>
            <a:r>
              <a:rPr lang="en-US" dirty="0" smtClean="0">
                <a:solidFill>
                  <a:srgbClr val="FFFF00"/>
                </a:solidFill>
              </a:rPr>
              <a:t>): </a:t>
            </a:r>
            <a:r>
              <a:rPr lang="en-US" dirty="0" err="1" smtClean="0"/>
              <a:t>Mảng</a:t>
            </a:r>
            <a:r>
              <a:rPr lang="en-US" dirty="0" smtClean="0"/>
              <a:t> </a:t>
            </a:r>
            <a:r>
              <a:rPr lang="en-US" dirty="0" err="1"/>
              <a:t>số</a:t>
            </a:r>
            <a:r>
              <a:rPr lang="en-US" dirty="0"/>
              <a:t> </a:t>
            </a:r>
            <a:r>
              <a:rPr lang="en-US" dirty="0" err="1"/>
              <a:t>nguyên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số</a:t>
            </a:r>
            <a:r>
              <a:rPr lang="en-US" dirty="0"/>
              <a:t> </a:t>
            </a:r>
            <a:r>
              <a:rPr lang="en-US" dirty="0" err="1"/>
              <a:t>nguyên</a:t>
            </a:r>
            <a:r>
              <a:rPr lang="en-US" dirty="0"/>
              <a:t> </a:t>
            </a:r>
            <a:r>
              <a:rPr lang="en-US" dirty="0" err="1"/>
              <a:t>để</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Chỉ</a:t>
            </a:r>
            <a:r>
              <a:rPr lang="en-US" dirty="0"/>
              <a:t> </a:t>
            </a:r>
            <a:r>
              <a:rPr lang="en-US" dirty="0" err="1"/>
              <a:t>số</a:t>
            </a:r>
            <a:r>
              <a:rPr lang="en-US" dirty="0"/>
              <a:t> </a:t>
            </a:r>
            <a:r>
              <a:rPr lang="en-US" dirty="0" err="1"/>
              <a:t>bắt</a:t>
            </a:r>
            <a:r>
              <a:rPr lang="en-US" dirty="0"/>
              <a:t> </a:t>
            </a:r>
            <a:r>
              <a:rPr lang="en-US" dirty="0" err="1"/>
              <a:t>đầu</a:t>
            </a:r>
            <a:r>
              <a:rPr lang="en-US" dirty="0"/>
              <a:t> </a:t>
            </a:r>
            <a:r>
              <a:rPr lang="en-US" dirty="0" err="1"/>
              <a:t>từ</a:t>
            </a:r>
            <a:r>
              <a:rPr lang="en-US" dirty="0"/>
              <a:t> 0 </a:t>
            </a:r>
            <a:r>
              <a:rPr lang="en-US" dirty="0" err="1"/>
              <a:t>và</a:t>
            </a:r>
            <a:r>
              <a:rPr lang="en-US" dirty="0"/>
              <a:t> </a:t>
            </a:r>
            <a:r>
              <a:rPr lang="en-US" dirty="0" err="1"/>
              <a:t>tăng</a:t>
            </a:r>
            <a:r>
              <a:rPr lang="en-US" dirty="0"/>
              <a:t> </a:t>
            </a:r>
            <a:r>
              <a:rPr lang="en-US" dirty="0" err="1" smtClean="0"/>
              <a:t>dần</a:t>
            </a:r>
            <a:endParaRPr lang="vi-VN" dirty="0"/>
          </a:p>
        </p:txBody>
      </p:sp>
      <p:sp>
        <p:nvSpPr>
          <p:cNvPr id="8" name="TextBox 7"/>
          <p:cNvSpPr txBox="1"/>
          <p:nvPr/>
        </p:nvSpPr>
        <p:spPr>
          <a:xfrm>
            <a:off x="4038043" y="722335"/>
            <a:ext cx="1768731" cy="307777"/>
          </a:xfrm>
          <a:prstGeom prst="rect">
            <a:avLst/>
          </a:prstGeom>
          <a:noFill/>
        </p:spPr>
        <p:txBody>
          <a:bodyPr wrap="square" rtlCol="0">
            <a:spAutoFit/>
          </a:bodyPr>
          <a:lstStyle/>
          <a:p>
            <a:r>
              <a:rPr lang="en-US" dirty="0" err="1" smtClean="0">
                <a:solidFill>
                  <a:srgbClr val="FFFF00"/>
                </a:solidFill>
              </a:rPr>
              <a:t>Mảng</a:t>
            </a:r>
            <a:r>
              <a:rPr lang="en-US" dirty="0" smtClean="0">
                <a:solidFill>
                  <a:srgbClr val="FFFF00"/>
                </a:solidFill>
              </a:rPr>
              <a:t> </a:t>
            </a:r>
            <a:r>
              <a:rPr lang="en-US" dirty="0" err="1" smtClean="0">
                <a:solidFill>
                  <a:srgbClr val="FFFF00"/>
                </a:solidFill>
              </a:rPr>
              <a:t>trong</a:t>
            </a:r>
            <a:r>
              <a:rPr lang="en-US" dirty="0" smtClean="0">
                <a:solidFill>
                  <a:srgbClr val="FFFF00"/>
                </a:solidFill>
              </a:rPr>
              <a:t> </a:t>
            </a:r>
            <a:r>
              <a:rPr lang="en-US" dirty="0" err="1" smtClean="0">
                <a:solidFill>
                  <a:srgbClr val="FFFF00"/>
                </a:solidFill>
              </a:rPr>
              <a:t>php</a:t>
            </a:r>
            <a:endParaRPr lang="en-US" dirty="0">
              <a:solidFill>
                <a:srgbClr val="FFFF00"/>
              </a:solidFill>
            </a:endParaRPr>
          </a:p>
        </p:txBody>
      </p:sp>
    </p:spTree>
    <p:extLst>
      <p:ext uri="{BB962C8B-B14F-4D97-AF65-F5344CB8AC3E}">
        <p14:creationId xmlns:p14="http://schemas.microsoft.com/office/powerpoint/2010/main" val="31329801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3" y="22117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Ví dụ về mảng trong PHP</a:t>
            </a:r>
            <a:endParaRPr dirty="0"/>
          </a:p>
        </p:txBody>
      </p:sp>
      <p:pic>
        <p:nvPicPr>
          <p:cNvPr id="3" name="Picture 2"/>
          <p:cNvPicPr>
            <a:picLocks noChangeAspect="1"/>
          </p:cNvPicPr>
          <p:nvPr/>
        </p:nvPicPr>
        <p:blipFill>
          <a:blip r:embed="rId3"/>
          <a:stretch>
            <a:fillRect/>
          </a:stretch>
        </p:blipFill>
        <p:spPr>
          <a:xfrm>
            <a:off x="560248" y="1170023"/>
            <a:ext cx="3324689" cy="1467055"/>
          </a:xfrm>
          <a:prstGeom prst="rect">
            <a:avLst/>
          </a:prstGeom>
        </p:spPr>
      </p:pic>
      <p:sp>
        <p:nvSpPr>
          <p:cNvPr id="4" name="TextBox 3"/>
          <p:cNvSpPr txBox="1"/>
          <p:nvPr/>
        </p:nvSpPr>
        <p:spPr>
          <a:xfrm>
            <a:off x="560248" y="775584"/>
            <a:ext cx="2412840" cy="307777"/>
          </a:xfrm>
          <a:prstGeom prst="rect">
            <a:avLst/>
          </a:prstGeom>
          <a:noFill/>
        </p:spPr>
        <p:txBody>
          <a:bodyPr wrap="none" rtlCol="0">
            <a:spAutoFit/>
          </a:bodyPr>
          <a:lstStyle/>
          <a:p>
            <a:r>
              <a:rPr lang="en-US" dirty="0" smtClean="0">
                <a:solidFill>
                  <a:srgbClr val="FFFF00"/>
                </a:solidFill>
              </a:rPr>
              <a:t>1.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mảng</a:t>
            </a:r>
            <a:r>
              <a:rPr lang="en-US" dirty="0" smtClean="0">
                <a:solidFill>
                  <a:srgbClr val="FFFF00"/>
                </a:solidFill>
              </a:rPr>
              <a:t> </a:t>
            </a:r>
            <a:r>
              <a:rPr lang="en-US" dirty="0" err="1" smtClean="0">
                <a:solidFill>
                  <a:srgbClr val="FFFF00"/>
                </a:solidFill>
              </a:rPr>
              <a:t>số</a:t>
            </a:r>
            <a:r>
              <a:rPr lang="en-US" dirty="0" smtClean="0">
                <a:solidFill>
                  <a:srgbClr val="FFFF00"/>
                </a:solidFill>
              </a:rPr>
              <a:t> </a:t>
            </a:r>
            <a:r>
              <a:rPr lang="en-US" dirty="0" err="1" smtClean="0">
                <a:solidFill>
                  <a:srgbClr val="FFFF00"/>
                </a:solidFill>
              </a:rPr>
              <a:t>nguyên</a:t>
            </a:r>
            <a:endParaRPr lang="en-US" dirty="0">
              <a:solidFill>
                <a:srgbClr val="FFFF00"/>
              </a:solidFill>
            </a:endParaRPr>
          </a:p>
        </p:txBody>
      </p:sp>
      <p:pic>
        <p:nvPicPr>
          <p:cNvPr id="8" name="Picture 7"/>
          <p:cNvPicPr>
            <a:picLocks noChangeAspect="1"/>
          </p:cNvPicPr>
          <p:nvPr/>
        </p:nvPicPr>
        <p:blipFill>
          <a:blip r:embed="rId4"/>
          <a:stretch>
            <a:fillRect/>
          </a:stretch>
        </p:blipFill>
        <p:spPr>
          <a:xfrm>
            <a:off x="6033704" y="1477801"/>
            <a:ext cx="2863994" cy="2858411"/>
          </a:xfrm>
          <a:prstGeom prst="rect">
            <a:avLst/>
          </a:prstGeom>
        </p:spPr>
      </p:pic>
      <p:sp>
        <p:nvSpPr>
          <p:cNvPr id="12" name="TextBox 11"/>
          <p:cNvSpPr txBox="1"/>
          <p:nvPr/>
        </p:nvSpPr>
        <p:spPr>
          <a:xfrm>
            <a:off x="6033704" y="1083361"/>
            <a:ext cx="2263761" cy="307777"/>
          </a:xfrm>
          <a:prstGeom prst="rect">
            <a:avLst/>
          </a:prstGeom>
          <a:noFill/>
        </p:spPr>
        <p:txBody>
          <a:bodyPr wrap="none" rtlCol="0">
            <a:spAutoFit/>
          </a:bodyPr>
          <a:lstStyle/>
          <a:p>
            <a:r>
              <a:rPr lang="en-US" dirty="0">
                <a:solidFill>
                  <a:srgbClr val="FFFF00"/>
                </a:solidFill>
              </a:rPr>
              <a:t>2</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mảng</a:t>
            </a:r>
            <a:r>
              <a:rPr lang="en-US" dirty="0" smtClean="0">
                <a:solidFill>
                  <a:srgbClr val="FFFF00"/>
                </a:solidFill>
              </a:rPr>
              <a:t> </a:t>
            </a:r>
            <a:r>
              <a:rPr lang="en-US" dirty="0" err="1" smtClean="0">
                <a:solidFill>
                  <a:srgbClr val="FFFF00"/>
                </a:solidFill>
              </a:rPr>
              <a:t>đa</a:t>
            </a:r>
            <a:r>
              <a:rPr lang="en-US" dirty="0" smtClean="0">
                <a:solidFill>
                  <a:srgbClr val="FFFF00"/>
                </a:solidFill>
              </a:rPr>
              <a:t> </a:t>
            </a:r>
            <a:r>
              <a:rPr lang="en-US" dirty="0" err="1" smtClean="0">
                <a:solidFill>
                  <a:srgbClr val="FFFF00"/>
                </a:solidFill>
              </a:rPr>
              <a:t>chiểu</a:t>
            </a:r>
            <a:endParaRPr lang="en-US" dirty="0">
              <a:solidFill>
                <a:srgbClr val="FFFF00"/>
              </a:solidFill>
            </a:endParaRPr>
          </a:p>
        </p:txBody>
      </p:sp>
      <p:pic>
        <p:nvPicPr>
          <p:cNvPr id="10" name="Picture 9"/>
          <p:cNvPicPr>
            <a:picLocks noChangeAspect="1"/>
          </p:cNvPicPr>
          <p:nvPr/>
        </p:nvPicPr>
        <p:blipFill>
          <a:blip r:embed="rId5"/>
          <a:stretch>
            <a:fillRect/>
          </a:stretch>
        </p:blipFill>
        <p:spPr>
          <a:xfrm>
            <a:off x="485512" y="3130320"/>
            <a:ext cx="3563682" cy="1902218"/>
          </a:xfrm>
          <a:prstGeom prst="rect">
            <a:avLst/>
          </a:prstGeom>
        </p:spPr>
      </p:pic>
      <p:sp>
        <p:nvSpPr>
          <p:cNvPr id="15" name="TextBox 14"/>
          <p:cNvSpPr txBox="1"/>
          <p:nvPr/>
        </p:nvSpPr>
        <p:spPr>
          <a:xfrm>
            <a:off x="560248" y="2753117"/>
            <a:ext cx="1935145" cy="307777"/>
          </a:xfrm>
          <a:prstGeom prst="rect">
            <a:avLst/>
          </a:prstGeom>
          <a:noFill/>
        </p:spPr>
        <p:txBody>
          <a:bodyPr wrap="none" rtlCol="0">
            <a:spAutoFit/>
          </a:bodyPr>
          <a:lstStyle/>
          <a:p>
            <a:r>
              <a:rPr lang="en-US" dirty="0" smtClean="0">
                <a:solidFill>
                  <a:srgbClr val="FFFF00"/>
                </a:solidFill>
              </a:rPr>
              <a:t>1.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r>
              <a:rPr lang="en-US" dirty="0" err="1" smtClean="0">
                <a:solidFill>
                  <a:srgbClr val="FFFF00"/>
                </a:solidFill>
              </a:rPr>
              <a:t>về</a:t>
            </a:r>
            <a:r>
              <a:rPr lang="en-US" dirty="0" smtClean="0">
                <a:solidFill>
                  <a:srgbClr val="FFFF00"/>
                </a:solidFill>
              </a:rPr>
              <a:t> </a:t>
            </a:r>
            <a:r>
              <a:rPr lang="en-US" dirty="0" err="1" smtClean="0">
                <a:solidFill>
                  <a:srgbClr val="FFFF00"/>
                </a:solidFill>
              </a:rPr>
              <a:t>mảng</a:t>
            </a:r>
            <a:r>
              <a:rPr lang="en-US" dirty="0" smtClean="0">
                <a:solidFill>
                  <a:srgbClr val="FFFF00"/>
                </a:solidFill>
              </a:rPr>
              <a:t> </a:t>
            </a:r>
            <a:r>
              <a:rPr lang="en-US" dirty="0" err="1" smtClean="0">
                <a:solidFill>
                  <a:srgbClr val="FFFF00"/>
                </a:solidFill>
              </a:rPr>
              <a:t>băm</a:t>
            </a:r>
            <a:endParaRPr lang="en-US" dirty="0">
              <a:solidFill>
                <a:srgbClr val="FFFF00"/>
              </a:solidFill>
            </a:endParaRPr>
          </a:p>
        </p:txBody>
      </p:sp>
    </p:spTree>
    <p:extLst>
      <p:ext uri="{BB962C8B-B14F-4D97-AF65-F5344CB8AC3E}">
        <p14:creationId xmlns:p14="http://schemas.microsoft.com/office/powerpoint/2010/main" val="10011775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Các</a:t>
            </a:r>
            <a:r>
              <a:rPr lang="en-US" dirty="0">
                <a:solidFill>
                  <a:srgbClr val="FFFF00"/>
                </a:solidFill>
              </a:rPr>
              <a:t> </a:t>
            </a:r>
            <a:r>
              <a:rPr lang="en-US" dirty="0" err="1" smtClean="0">
                <a:solidFill>
                  <a:srgbClr val="FFFF00"/>
                </a:solidFill>
              </a:rPr>
              <a:t>hàm</a:t>
            </a:r>
            <a:r>
              <a:rPr lang="en-US" dirty="0" smtClean="0">
                <a:solidFill>
                  <a:srgbClr val="FFFF00"/>
                </a:solidFill>
              </a:rPr>
              <a:t> </a:t>
            </a:r>
            <a:r>
              <a:rPr lang="en-US" dirty="0" err="1" smtClean="0">
                <a:solidFill>
                  <a:srgbClr val="FFFF00"/>
                </a:solidFill>
              </a:rPr>
              <a:t>xử</a:t>
            </a:r>
            <a:r>
              <a:rPr lang="en-US" dirty="0" smtClean="0">
                <a:solidFill>
                  <a:srgbClr val="FFFF00"/>
                </a:solidFill>
              </a:rPr>
              <a:t> </a:t>
            </a:r>
            <a:r>
              <a:rPr lang="en-US" dirty="0" err="1" smtClean="0">
                <a:solidFill>
                  <a:srgbClr val="FFFF00"/>
                </a:solidFill>
              </a:rPr>
              <a:t>lý</a:t>
            </a:r>
            <a:r>
              <a:rPr lang="en-US" dirty="0" smtClean="0">
                <a:solidFill>
                  <a:srgbClr val="FFFF00"/>
                </a:solidFill>
              </a:rPr>
              <a:t> </a:t>
            </a:r>
            <a:r>
              <a:rPr lang="en-US" dirty="0" err="1" smtClean="0">
                <a:solidFill>
                  <a:srgbClr val="FFFF00"/>
                </a:solidFill>
              </a:rPr>
              <a:t>tệp</a:t>
            </a:r>
            <a:r>
              <a:rPr lang="en-US" dirty="0" smtClean="0">
                <a:solidFill>
                  <a:srgbClr val="FFFF00"/>
                </a:solidFill>
              </a:rPr>
              <a:t> tin </a:t>
            </a:r>
            <a:r>
              <a:rPr lang="en-US" dirty="0" err="1" smtClean="0">
                <a:solidFill>
                  <a:srgbClr val="FFFF00"/>
                </a:solidFill>
              </a:rPr>
              <a:t>mảng</a:t>
            </a:r>
            <a:r>
              <a:rPr lang="en-US" dirty="0" smtClean="0">
                <a:solidFill>
                  <a:srgbClr val="FFFF00"/>
                </a:solidFill>
              </a:rPr>
              <a:t> </a:t>
            </a:r>
            <a:r>
              <a:rPr lang="en-US" dirty="0" err="1">
                <a:solidFill>
                  <a:srgbClr val="FFFF00"/>
                </a:solidFill>
              </a:rPr>
              <a:t>trong</a:t>
            </a:r>
            <a:r>
              <a:rPr lang="en-US" dirty="0">
                <a:solidFill>
                  <a:srgbClr val="FFFF00"/>
                </a:solidFill>
              </a:rPr>
              <a:t> </a:t>
            </a:r>
            <a:r>
              <a:rPr lang="en-US" dirty="0" smtClean="0">
                <a:solidFill>
                  <a:srgbClr val="FFFF00"/>
                </a:solidFill>
              </a:rPr>
              <a:t>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66745" y="1237421"/>
            <a:ext cx="4438512" cy="1815882"/>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 is_file(): </a:t>
            </a:r>
            <a:r>
              <a:rPr lang="vi-VN" dirty="0">
                <a:solidFill>
                  <a:schemeClr val="bg1"/>
                </a:solidFill>
              </a:rPr>
              <a:t>Kiểm tra xem một đường dẫn có phải là một tệp tin hay không.</a:t>
            </a:r>
          </a:p>
          <a:p>
            <a:pPr marL="285750" indent="-285750" algn="just">
              <a:buFont typeface="Arial" panose="020B0604020202020204" pitchFamily="34" charset="0"/>
              <a:buChar char="•"/>
            </a:pPr>
            <a:r>
              <a:rPr lang="vi-VN" dirty="0">
                <a:solidFill>
                  <a:srgbClr val="FFFF00"/>
                </a:solidFill>
              </a:rPr>
              <a:t>is_dir(): </a:t>
            </a:r>
            <a:r>
              <a:rPr lang="vi-VN" dirty="0">
                <a:solidFill>
                  <a:schemeClr val="bg1"/>
                </a:solidFill>
              </a:rPr>
              <a:t>Kiểm tra xem một đường dẫn có phải là một thư mục hay không</a:t>
            </a:r>
            <a:r>
              <a:rPr lang="vi-VN" dirty="0" smtClean="0">
                <a:solidFill>
                  <a:schemeClr val="bg1"/>
                </a:solidFill>
              </a:rPr>
              <a:t>.</a:t>
            </a:r>
            <a:endParaRPr lang="en-US" dirty="0" smtClean="0">
              <a:solidFill>
                <a:schemeClr val="bg1"/>
              </a:solidFill>
            </a:endParaRPr>
          </a:p>
          <a:p>
            <a:pPr marL="285750" indent="-285750" algn="just">
              <a:buFont typeface="Arial" panose="020B0604020202020204" pitchFamily="34" charset="0"/>
              <a:buChar char="•"/>
            </a:pPr>
            <a:r>
              <a:rPr lang="en-US" dirty="0" err="1" smtClean="0">
                <a:solidFill>
                  <a:srgbClr val="FFFF00"/>
                </a:solidFill>
              </a:rPr>
              <a:t>Cú</a:t>
            </a:r>
            <a:r>
              <a:rPr lang="en-US" dirty="0" smtClean="0">
                <a:solidFill>
                  <a:srgbClr val="FFFF00"/>
                </a:solidFill>
              </a:rPr>
              <a:t> </a:t>
            </a:r>
            <a:r>
              <a:rPr lang="en-US" dirty="0" err="1" smtClean="0">
                <a:solidFill>
                  <a:srgbClr val="FFFF00"/>
                </a:solidFill>
              </a:rPr>
              <a:t>pháp</a:t>
            </a:r>
            <a:r>
              <a:rPr lang="en-US" dirty="0" smtClean="0">
                <a:solidFill>
                  <a:srgbClr val="FFFF00"/>
                </a:solidFill>
              </a:rPr>
              <a:t>: </a:t>
            </a:r>
          </a:p>
          <a:p>
            <a:pPr marL="285750" indent="-285750" algn="just">
              <a:buFont typeface="Arial" panose="020B0604020202020204" pitchFamily="34" charset="0"/>
              <a:buChar char="•"/>
            </a:pPr>
            <a:r>
              <a:rPr lang="en-US" dirty="0" err="1">
                <a:solidFill>
                  <a:schemeClr val="bg1"/>
                </a:solidFill>
              </a:rPr>
              <a:t>is_file</a:t>
            </a:r>
            <a:r>
              <a:rPr lang="en-US" dirty="0">
                <a:solidFill>
                  <a:schemeClr val="bg1"/>
                </a:solidFill>
              </a:rPr>
              <a:t>(string $filename)</a:t>
            </a:r>
          </a:p>
          <a:p>
            <a:pPr marL="285750" indent="-285750" algn="just">
              <a:buFont typeface="Arial" panose="020B0604020202020204" pitchFamily="34" charset="0"/>
              <a:buChar char="•"/>
            </a:pPr>
            <a:r>
              <a:rPr lang="en-US" dirty="0" err="1">
                <a:solidFill>
                  <a:schemeClr val="bg1"/>
                </a:solidFill>
              </a:rPr>
              <a:t>is_dir</a:t>
            </a:r>
            <a:r>
              <a:rPr lang="en-US" dirty="0">
                <a:solidFill>
                  <a:schemeClr val="bg1"/>
                </a:solidFill>
              </a:rPr>
              <a:t>(string $filename</a:t>
            </a:r>
            <a:r>
              <a:rPr lang="en-US" dirty="0" smtClean="0">
                <a:solidFill>
                  <a:schemeClr val="bg1"/>
                </a:solidFill>
              </a:rPr>
              <a:t>)</a:t>
            </a:r>
          </a:p>
          <a:p>
            <a:pPr marL="285750" indent="-285750" algn="just">
              <a:buFont typeface="Arial" panose="020B0604020202020204" pitchFamily="34" charset="0"/>
              <a:buChar char="•"/>
            </a:pP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 </a:t>
            </a:r>
          </a:p>
        </p:txBody>
      </p:sp>
      <p:pic>
        <p:nvPicPr>
          <p:cNvPr id="3" name="Picture 2"/>
          <p:cNvPicPr>
            <a:picLocks noChangeAspect="1"/>
          </p:cNvPicPr>
          <p:nvPr/>
        </p:nvPicPr>
        <p:blipFill>
          <a:blip r:embed="rId3"/>
          <a:stretch>
            <a:fillRect/>
          </a:stretch>
        </p:blipFill>
        <p:spPr>
          <a:xfrm>
            <a:off x="320013" y="3317099"/>
            <a:ext cx="7649643" cy="1486107"/>
          </a:xfrm>
          <a:prstGeom prst="rect">
            <a:avLst/>
          </a:prstGeom>
        </p:spPr>
      </p:pic>
    </p:spTree>
    <p:extLst>
      <p:ext uri="{BB962C8B-B14F-4D97-AF65-F5344CB8AC3E}">
        <p14:creationId xmlns:p14="http://schemas.microsoft.com/office/powerpoint/2010/main" val="16442205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Biểu</a:t>
            </a:r>
            <a:r>
              <a:rPr lang="en-US" dirty="0">
                <a:solidFill>
                  <a:srgbClr val="FFFF00"/>
                </a:solidFill>
              </a:rPr>
              <a:t> </a:t>
            </a:r>
            <a:r>
              <a:rPr lang="en-US" dirty="0" err="1">
                <a:solidFill>
                  <a:srgbClr val="FFFF00"/>
                </a:solidFill>
              </a:rPr>
              <a:t>thức</a:t>
            </a:r>
            <a:r>
              <a:rPr lang="en-US" dirty="0">
                <a:solidFill>
                  <a:srgbClr val="FFFF00"/>
                </a:solidFill>
              </a:rPr>
              <a:t> </a:t>
            </a:r>
            <a:r>
              <a:rPr lang="en-US" dirty="0" err="1">
                <a:solidFill>
                  <a:srgbClr val="FFFF00"/>
                </a:solidFill>
              </a:rPr>
              <a:t>chính</a:t>
            </a:r>
            <a:r>
              <a:rPr lang="en-US" dirty="0">
                <a:solidFill>
                  <a:srgbClr val="FFFF00"/>
                </a:solidFill>
              </a:rPr>
              <a:t> </a:t>
            </a:r>
            <a:r>
              <a:rPr lang="en-US" dirty="0" err="1">
                <a:solidFill>
                  <a:srgbClr val="FFFF00"/>
                </a:solidFill>
              </a:rPr>
              <a:t>quy</a:t>
            </a:r>
            <a:r>
              <a:rPr lang="en-US" dirty="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46722" y="1030513"/>
            <a:ext cx="4438512" cy="2462213"/>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Biểu thức chính quy PHP</a:t>
            </a:r>
            <a:r>
              <a:rPr lang="vi-VN" dirty="0" smtClean="0">
                <a:solidFill>
                  <a:srgbClr val="FFFF00"/>
                </a:solidFill>
              </a:rPr>
              <a:t>:</a:t>
            </a:r>
            <a:r>
              <a:rPr lang="en-US" dirty="0" smtClean="0">
                <a:solidFill>
                  <a:srgbClr val="FFFF00"/>
                </a:solidFill>
              </a:rPr>
              <a:t> </a:t>
            </a:r>
            <a:r>
              <a:rPr lang="vi-VN" dirty="0">
                <a:solidFill>
                  <a:schemeClr val="bg1"/>
                </a:solidFill>
              </a:rPr>
              <a:t>trong PHP là một công cụ mạnh mẽ để xử lý và kiểm tra chuỗi dữ liệu dựa trên các mẫu quy tắc. Regex cho phép bạn thực hiện các tác vụ như tìm kiếm, thay thế, phân tích cú pháp và kiểm tra tính hợp lệ của dữ liệu dựa trên các mẫu </a:t>
            </a:r>
            <a:r>
              <a:rPr lang="vi-VN" dirty="0" smtClean="0">
                <a:solidFill>
                  <a:schemeClr val="bg1"/>
                </a:solidFill>
              </a:rPr>
              <a:t>chuỗ</a:t>
            </a:r>
            <a:r>
              <a:rPr lang="en-US" dirty="0" err="1" smtClean="0">
                <a:solidFill>
                  <a:schemeClr val="bg1"/>
                </a:solidFill>
              </a:rPr>
              <a:t>i</a:t>
            </a:r>
            <a:r>
              <a:rPr lang="en-US" dirty="0">
                <a:solidFill>
                  <a:schemeClr val="bg1"/>
                </a:solidFill>
              </a:rPr>
              <a:t>.</a:t>
            </a:r>
            <a:endParaRPr lang="vi-VN" dirty="0" smtClean="0">
              <a:solidFill>
                <a:schemeClr val="bg1"/>
              </a:solidFill>
            </a:endParaRPr>
          </a:p>
          <a:p>
            <a:pPr marL="285750" indent="-285750" algn="just">
              <a:buFont typeface="Arial" panose="020B0604020202020204" pitchFamily="34" charset="0"/>
              <a:buChar char="•"/>
            </a:pPr>
            <a:r>
              <a:rPr lang="en-US" dirty="0" err="1">
                <a:solidFill>
                  <a:srgbClr val="FFFF00"/>
                </a:solidFill>
              </a:rPr>
              <a:t>Các</a:t>
            </a:r>
            <a:r>
              <a:rPr lang="en-US" dirty="0">
                <a:solidFill>
                  <a:srgbClr val="FFFF00"/>
                </a:solidFill>
              </a:rPr>
              <a:t> </a:t>
            </a:r>
            <a:r>
              <a:rPr lang="en-US" dirty="0" err="1">
                <a:solidFill>
                  <a:srgbClr val="FFFF00"/>
                </a:solidFill>
              </a:rPr>
              <a:t>hàm</a:t>
            </a:r>
            <a:r>
              <a:rPr lang="en-US" dirty="0">
                <a:solidFill>
                  <a:srgbClr val="FFFF00"/>
                </a:solidFill>
              </a:rPr>
              <a:t> </a:t>
            </a:r>
            <a:r>
              <a:rPr lang="en-US" dirty="0" err="1">
                <a:solidFill>
                  <a:srgbClr val="FFFF00"/>
                </a:solidFill>
              </a:rPr>
              <a:t>chính</a:t>
            </a:r>
            <a:r>
              <a:rPr lang="en-US" dirty="0">
                <a:solidFill>
                  <a:srgbClr val="FFFF00"/>
                </a:solidFill>
              </a:rPr>
              <a:t> </a:t>
            </a:r>
            <a:r>
              <a:rPr lang="en-US" dirty="0" err="1">
                <a:solidFill>
                  <a:srgbClr val="FFFF00"/>
                </a:solidFill>
              </a:rPr>
              <a:t>trong</a:t>
            </a:r>
            <a:r>
              <a:rPr lang="en-US" dirty="0">
                <a:solidFill>
                  <a:srgbClr val="FFFF00"/>
                </a:solidFill>
              </a:rPr>
              <a:t> PHP </a:t>
            </a:r>
            <a:r>
              <a:rPr lang="en-US" dirty="0" err="1">
                <a:solidFill>
                  <a:srgbClr val="FFFF00"/>
                </a:solidFill>
              </a:rPr>
              <a:t>để</a:t>
            </a:r>
            <a:r>
              <a:rPr lang="en-US" dirty="0">
                <a:solidFill>
                  <a:srgbClr val="FFFF00"/>
                </a:solidFill>
              </a:rPr>
              <a:t> </a:t>
            </a:r>
            <a:r>
              <a:rPr lang="en-US" dirty="0" err="1">
                <a:solidFill>
                  <a:srgbClr val="FFFF00"/>
                </a:solidFill>
              </a:rPr>
              <a:t>sử</a:t>
            </a:r>
            <a:r>
              <a:rPr lang="en-US" dirty="0">
                <a:solidFill>
                  <a:srgbClr val="FFFF00"/>
                </a:solidFill>
              </a:rPr>
              <a:t> </a:t>
            </a:r>
            <a:r>
              <a:rPr lang="en-US" dirty="0" err="1">
                <a:solidFill>
                  <a:srgbClr val="FFFF00"/>
                </a:solidFill>
              </a:rPr>
              <a:t>dụng</a:t>
            </a:r>
            <a:r>
              <a:rPr lang="en-US" dirty="0">
                <a:solidFill>
                  <a:srgbClr val="FFFF00"/>
                </a:solidFill>
              </a:rPr>
              <a:t> </a:t>
            </a:r>
            <a:r>
              <a:rPr lang="en-US" dirty="0" err="1">
                <a:solidFill>
                  <a:srgbClr val="FFFF00"/>
                </a:solidFill>
              </a:rPr>
              <a:t>biểu</a:t>
            </a:r>
            <a:r>
              <a:rPr lang="en-US" dirty="0">
                <a:solidFill>
                  <a:srgbClr val="FFFF00"/>
                </a:solidFill>
              </a:rPr>
              <a:t> </a:t>
            </a:r>
            <a:r>
              <a:rPr lang="en-US" dirty="0" err="1">
                <a:solidFill>
                  <a:srgbClr val="FFFF00"/>
                </a:solidFill>
              </a:rPr>
              <a:t>thức</a:t>
            </a:r>
            <a:r>
              <a:rPr lang="en-US" dirty="0">
                <a:solidFill>
                  <a:srgbClr val="FFFF00"/>
                </a:solidFill>
              </a:rPr>
              <a:t> </a:t>
            </a:r>
            <a:r>
              <a:rPr lang="en-US" dirty="0" err="1">
                <a:solidFill>
                  <a:srgbClr val="FFFF00"/>
                </a:solidFill>
              </a:rPr>
              <a:t>chính</a:t>
            </a:r>
            <a:r>
              <a:rPr lang="en-US" dirty="0">
                <a:solidFill>
                  <a:srgbClr val="FFFF00"/>
                </a:solidFill>
              </a:rPr>
              <a:t> </a:t>
            </a:r>
            <a:r>
              <a:rPr lang="en-US" dirty="0" err="1">
                <a:solidFill>
                  <a:srgbClr val="FFFF00"/>
                </a:solidFill>
              </a:rPr>
              <a:t>quy</a:t>
            </a:r>
            <a:r>
              <a:rPr lang="en-US" dirty="0">
                <a:solidFill>
                  <a:srgbClr val="FFFF00"/>
                </a:solidFill>
              </a:rPr>
              <a:t> PHP: </a:t>
            </a:r>
            <a:endParaRPr lang="en-US" dirty="0" smtClean="0">
              <a:solidFill>
                <a:srgbClr val="FFFF00"/>
              </a:solidFill>
            </a:endParaRPr>
          </a:p>
          <a:p>
            <a:pPr marL="285750" indent="-285750" algn="just">
              <a:buFont typeface="Arial" panose="020B0604020202020204" pitchFamily="34" charset="0"/>
              <a:buChar char="•"/>
            </a:pPr>
            <a:r>
              <a:rPr lang="en-US" dirty="0" err="1">
                <a:solidFill>
                  <a:srgbClr val="FFFF00"/>
                </a:solidFill>
              </a:rPr>
              <a:t>preg_match</a:t>
            </a:r>
            <a:r>
              <a:rPr lang="en-US" dirty="0">
                <a:solidFill>
                  <a:srgbClr val="FFFF00"/>
                </a:solidFill>
              </a:rPr>
              <a:t>($pattern, $subject, &amp;$matches): </a:t>
            </a:r>
            <a:r>
              <a:rPr lang="en-US" dirty="0" err="1">
                <a:solidFill>
                  <a:schemeClr val="bg1"/>
                </a:solidFill>
              </a:rPr>
              <a:t>Tìm</a:t>
            </a:r>
            <a:r>
              <a:rPr lang="en-US" dirty="0">
                <a:solidFill>
                  <a:schemeClr val="bg1"/>
                </a:solidFill>
              </a:rPr>
              <a:t> </a:t>
            </a:r>
            <a:r>
              <a:rPr lang="en-US" dirty="0" err="1">
                <a:solidFill>
                  <a:schemeClr val="bg1"/>
                </a:solidFill>
              </a:rPr>
              <a:t>kiếm</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mẫu</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tồn</a:t>
            </a:r>
            <a:r>
              <a:rPr lang="en-US" dirty="0">
                <a:solidFill>
                  <a:schemeClr val="bg1"/>
                </a:solidFill>
              </a:rPr>
              <a:t> </a:t>
            </a:r>
            <a:r>
              <a:rPr lang="en-US" dirty="0" err="1">
                <a:solidFill>
                  <a:schemeClr val="bg1"/>
                </a:solidFill>
              </a:rPr>
              <a:t>tại</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chuỗi</a:t>
            </a:r>
            <a:r>
              <a:rPr lang="en-US" dirty="0">
                <a:solidFill>
                  <a:schemeClr val="bg1"/>
                </a:solidFill>
              </a:rPr>
              <a:t> hay </a:t>
            </a:r>
            <a:r>
              <a:rPr lang="en-US" dirty="0" err="1">
                <a:solidFill>
                  <a:schemeClr val="bg1"/>
                </a:solidFill>
              </a:rPr>
              <a:t>không</a:t>
            </a:r>
            <a:r>
              <a:rPr lang="en-US" dirty="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3"/>
          <a:stretch>
            <a:fillRect/>
          </a:stretch>
        </p:blipFill>
        <p:spPr>
          <a:xfrm>
            <a:off x="312905" y="3610879"/>
            <a:ext cx="4147708" cy="1367954"/>
          </a:xfrm>
          <a:prstGeom prst="rect">
            <a:avLst/>
          </a:prstGeom>
        </p:spPr>
      </p:pic>
      <p:sp>
        <p:nvSpPr>
          <p:cNvPr id="8" name="TextBox 7"/>
          <p:cNvSpPr txBox="1"/>
          <p:nvPr/>
        </p:nvSpPr>
        <p:spPr>
          <a:xfrm>
            <a:off x="4452510" y="1030512"/>
            <a:ext cx="4438512"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preg_match_all($pattern, $subject, &amp;$matches): </a:t>
            </a:r>
            <a:r>
              <a:rPr lang="vi-VN" dirty="0">
                <a:solidFill>
                  <a:schemeClr val="bg1"/>
                </a:solidFill>
              </a:rPr>
              <a:t>Tìm kiếm tất cả các sự khớp của một mẫu trong chuỗi và lưu vào mảng.</a:t>
            </a:r>
            <a:endParaRPr lang="en-US" dirty="0" smtClean="0">
              <a:solidFill>
                <a:schemeClr val="bg1"/>
              </a:solidFill>
            </a:endParaRPr>
          </a:p>
        </p:txBody>
      </p:sp>
      <p:pic>
        <p:nvPicPr>
          <p:cNvPr id="6" name="Picture 5"/>
          <p:cNvPicPr>
            <a:picLocks noChangeAspect="1"/>
          </p:cNvPicPr>
          <p:nvPr/>
        </p:nvPicPr>
        <p:blipFill>
          <a:blip r:embed="rId4"/>
          <a:stretch>
            <a:fillRect/>
          </a:stretch>
        </p:blipFill>
        <p:spPr>
          <a:xfrm>
            <a:off x="4818859" y="1769176"/>
            <a:ext cx="3874061" cy="1075710"/>
          </a:xfrm>
          <a:prstGeom prst="rect">
            <a:avLst/>
          </a:prstGeom>
        </p:spPr>
      </p:pic>
      <p:sp>
        <p:nvSpPr>
          <p:cNvPr id="10" name="TextBox 9"/>
          <p:cNvSpPr txBox="1"/>
          <p:nvPr/>
        </p:nvSpPr>
        <p:spPr>
          <a:xfrm>
            <a:off x="4452510" y="2797725"/>
            <a:ext cx="4438512" cy="738664"/>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preg_replace($pattern, $replacement, $subject): </a:t>
            </a:r>
            <a:r>
              <a:rPr lang="vi-VN" dirty="0">
                <a:solidFill>
                  <a:schemeClr val="bg1"/>
                </a:solidFill>
              </a:rPr>
              <a:t>Thay thế các sự khớp của một mẫu trong chuỗi bằng một giá trị </a:t>
            </a:r>
            <a:r>
              <a:rPr lang="vi-VN" dirty="0" smtClean="0">
                <a:solidFill>
                  <a:schemeClr val="bg1"/>
                </a:solidFill>
              </a:rPr>
              <a:t>khác</a:t>
            </a:r>
            <a:r>
              <a:rPr lang="en-US" dirty="0">
                <a:solidFill>
                  <a:srgbClr val="FFFF00"/>
                </a:solidFill>
              </a:rPr>
              <a:t>.</a:t>
            </a:r>
            <a:endParaRPr lang="en-US" dirty="0" smtClean="0">
              <a:solidFill>
                <a:schemeClr val="bg1"/>
              </a:solidFill>
            </a:endParaRPr>
          </a:p>
        </p:txBody>
      </p:sp>
      <p:pic>
        <p:nvPicPr>
          <p:cNvPr id="7" name="Picture 6"/>
          <p:cNvPicPr>
            <a:picLocks noChangeAspect="1"/>
          </p:cNvPicPr>
          <p:nvPr/>
        </p:nvPicPr>
        <p:blipFill>
          <a:blip r:embed="rId5"/>
          <a:stretch>
            <a:fillRect/>
          </a:stretch>
        </p:blipFill>
        <p:spPr>
          <a:xfrm>
            <a:off x="4818859" y="3873435"/>
            <a:ext cx="3724795" cy="743054"/>
          </a:xfrm>
          <a:prstGeom prst="rect">
            <a:avLst/>
          </a:prstGeom>
        </p:spPr>
      </p:pic>
    </p:spTree>
    <p:extLst>
      <p:ext uri="{BB962C8B-B14F-4D97-AF65-F5344CB8AC3E}">
        <p14:creationId xmlns:p14="http://schemas.microsoft.com/office/powerpoint/2010/main" val="18811334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55875"/>
            <a:ext cx="8144325" cy="457200"/>
          </a:xfrm>
          <a:prstGeom prst="rect">
            <a:avLst/>
          </a:prstGeom>
        </p:spPr>
        <p:txBody>
          <a:bodyPr spcFirstLastPara="1" wrap="square" lIns="91425" tIns="91425" rIns="91425" bIns="91425" anchor="ctr" anchorCtr="0">
            <a:noAutofit/>
          </a:bodyPr>
          <a:lstStyle/>
          <a:p>
            <a:pPr lvl="0"/>
            <a:r>
              <a:rPr lang="en" dirty="0"/>
              <a:t>1.5. </a:t>
            </a:r>
            <a:r>
              <a:rPr lang="vi-VN" dirty="0"/>
              <a:t>Cấu trúc và cú pháp cơ bản của PHP</a:t>
            </a:r>
            <a:endParaRPr dirty="0"/>
          </a:p>
        </p:txBody>
      </p:sp>
      <p:sp>
        <p:nvSpPr>
          <p:cNvPr id="4" name="TextBox 3"/>
          <p:cNvSpPr txBox="1"/>
          <p:nvPr/>
        </p:nvSpPr>
        <p:spPr>
          <a:xfrm>
            <a:off x="2576338" y="528260"/>
            <a:ext cx="5619889" cy="307777"/>
          </a:xfrm>
          <a:prstGeom prst="rect">
            <a:avLst/>
          </a:prstGeom>
          <a:noFill/>
        </p:spPr>
        <p:txBody>
          <a:bodyPr wrap="square" rtlCol="0">
            <a:spAutoFit/>
          </a:bodyPr>
          <a:lstStyle/>
          <a:p>
            <a:r>
              <a:rPr lang="en-US" dirty="0" err="1">
                <a:solidFill>
                  <a:srgbClr val="FFFF00"/>
                </a:solidFill>
              </a:rPr>
              <a:t>Biểu</a:t>
            </a:r>
            <a:r>
              <a:rPr lang="en-US" dirty="0">
                <a:solidFill>
                  <a:srgbClr val="FFFF00"/>
                </a:solidFill>
              </a:rPr>
              <a:t> </a:t>
            </a:r>
            <a:r>
              <a:rPr lang="en-US" dirty="0" err="1">
                <a:solidFill>
                  <a:srgbClr val="FFFF00"/>
                </a:solidFill>
              </a:rPr>
              <a:t>thức</a:t>
            </a:r>
            <a:r>
              <a:rPr lang="en-US" dirty="0">
                <a:solidFill>
                  <a:srgbClr val="FFFF00"/>
                </a:solidFill>
              </a:rPr>
              <a:t> </a:t>
            </a:r>
            <a:r>
              <a:rPr lang="en-US" dirty="0" err="1">
                <a:solidFill>
                  <a:srgbClr val="FFFF00"/>
                </a:solidFill>
              </a:rPr>
              <a:t>chính</a:t>
            </a:r>
            <a:r>
              <a:rPr lang="en-US" dirty="0">
                <a:solidFill>
                  <a:srgbClr val="FFFF00"/>
                </a:solidFill>
              </a:rPr>
              <a:t> </a:t>
            </a:r>
            <a:r>
              <a:rPr lang="en-US" dirty="0" err="1">
                <a:solidFill>
                  <a:srgbClr val="FFFF00"/>
                </a:solidFill>
              </a:rPr>
              <a:t>quy</a:t>
            </a:r>
            <a:r>
              <a:rPr lang="en-US" dirty="0">
                <a:solidFill>
                  <a:srgbClr val="FFFF00"/>
                </a:solidFill>
              </a:rPr>
              <a:t> </a:t>
            </a:r>
            <a:r>
              <a:rPr lang="en-US" dirty="0" err="1" smtClean="0">
                <a:solidFill>
                  <a:srgbClr val="FFFF00"/>
                </a:solidFill>
              </a:rPr>
              <a:t>trong</a:t>
            </a:r>
            <a:r>
              <a:rPr lang="en-US" dirty="0" smtClean="0">
                <a:solidFill>
                  <a:srgbClr val="FFFF00"/>
                </a:solidFill>
              </a:rPr>
              <a:t> PHP </a:t>
            </a:r>
            <a:r>
              <a:rPr lang="en-US" dirty="0" err="1">
                <a:solidFill>
                  <a:srgbClr val="FFFF00"/>
                </a:solidFill>
              </a:rPr>
              <a:t>và</a:t>
            </a:r>
            <a:r>
              <a:rPr lang="en-US" dirty="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26814" y="1030513"/>
            <a:ext cx="8937744" cy="1169551"/>
          </a:xfrm>
          <a:prstGeom prst="rect">
            <a:avLst/>
          </a:prstGeom>
          <a:noFill/>
        </p:spPr>
        <p:txBody>
          <a:bodyPr wrap="square" rtlCol="0">
            <a:spAutoFit/>
          </a:bodyPr>
          <a:lstStyle/>
          <a:p>
            <a:pPr marL="285750" indent="-285750" algn="just">
              <a:buFont typeface="Arial" panose="020B0604020202020204" pitchFamily="34" charset="0"/>
              <a:buChar char="•"/>
            </a:pPr>
            <a:r>
              <a:rPr lang="vi-VN" dirty="0">
                <a:solidFill>
                  <a:srgbClr val="FFFF00"/>
                </a:solidFill>
              </a:rPr>
              <a:t>Các ký tự đặc biệt thường được sử dụng trong  biểu thức chính quy PHP:</a:t>
            </a:r>
            <a:r>
              <a:rPr lang="en-US" dirty="0" smtClean="0">
                <a:solidFill>
                  <a:srgbClr val="FFFF00"/>
                </a:solidFill>
              </a:rPr>
              <a:t> </a:t>
            </a:r>
          </a:p>
          <a:p>
            <a:pPr marL="285750" indent="-285750" algn="just">
              <a:buFont typeface="Arial" panose="020B0604020202020204" pitchFamily="34" charset="0"/>
              <a:buChar char="•"/>
            </a:pPr>
            <a:r>
              <a:rPr lang="vi-VN" dirty="0" smtClean="0">
                <a:solidFill>
                  <a:schemeClr val="bg1"/>
                </a:solidFill>
              </a:rPr>
              <a:t>\</a:t>
            </a:r>
            <a:r>
              <a:rPr lang="vi-VN" dirty="0">
                <a:solidFill>
                  <a:schemeClr val="bg1"/>
                </a:solidFill>
              </a:rPr>
              <a:t>d: Tương đương với [0-9], đại diện cho các chữ số.</a:t>
            </a:r>
          </a:p>
          <a:p>
            <a:pPr marL="285750" indent="-285750" algn="just">
              <a:buFont typeface="Arial" panose="020B0604020202020204" pitchFamily="34" charset="0"/>
              <a:buChar char="•"/>
            </a:pPr>
            <a:r>
              <a:rPr lang="vi-VN" dirty="0">
                <a:solidFill>
                  <a:schemeClr val="bg1"/>
                </a:solidFill>
              </a:rPr>
              <a:t>\w: Tương đương với [a-zA-Z0-9_], đại diện cho các ký tự chữ cái, chữ số và dấu gạch dưới.</a:t>
            </a:r>
          </a:p>
          <a:p>
            <a:pPr marL="285750" indent="-285750" algn="just">
              <a:buFont typeface="Arial" panose="020B0604020202020204" pitchFamily="34" charset="0"/>
              <a:buChar char="•"/>
            </a:pPr>
            <a:r>
              <a:rPr lang="vi-VN" dirty="0">
                <a:solidFill>
                  <a:schemeClr val="bg1"/>
                </a:solidFill>
              </a:rPr>
              <a:t>\s: Đại diện cho khoảng trắng, bao gồm dấu cách, tab, xuống dòng.</a:t>
            </a:r>
          </a:p>
          <a:p>
            <a:pPr marL="285750" indent="-285750" algn="just">
              <a:buFont typeface="Arial" panose="020B0604020202020204" pitchFamily="34" charset="0"/>
              <a:buChar char="•"/>
            </a:pPr>
            <a:r>
              <a:rPr lang="vi-VN" dirty="0">
                <a:solidFill>
                  <a:schemeClr val="bg1"/>
                </a:solidFill>
              </a:rPr>
              <a:t>.: Đại diện cho bất kỳ ký tự nào (ngoại trừ xuống dòng) trong chuỗi.</a:t>
            </a:r>
            <a:endParaRPr lang="vi-VN" dirty="0" smtClean="0">
              <a:solidFill>
                <a:schemeClr val="bg1"/>
              </a:solidFill>
            </a:endParaRPr>
          </a:p>
        </p:txBody>
      </p:sp>
    </p:spTree>
    <p:extLst>
      <p:ext uri="{BB962C8B-B14F-4D97-AF65-F5344CB8AC3E}">
        <p14:creationId xmlns:p14="http://schemas.microsoft.com/office/powerpoint/2010/main" val="41247188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smtClean="0"/>
              <a:t>1.6. </a:t>
            </a:r>
            <a:r>
              <a:rPr lang="en-US" dirty="0" err="1" smtClean="0"/>
              <a:t>Biểu</a:t>
            </a:r>
            <a:r>
              <a:rPr lang="en-US" dirty="0" smtClean="0"/>
              <a:t> </a:t>
            </a:r>
            <a:r>
              <a:rPr lang="en-US" dirty="0" err="1" smtClean="0"/>
              <a:t>mẫu</a:t>
            </a:r>
            <a:r>
              <a:rPr lang="en-US" dirty="0" smtClean="0"/>
              <a:t> </a:t>
            </a:r>
            <a:r>
              <a:rPr lang="en-US" dirty="0" err="1" smtClean="0"/>
              <a:t>trong</a:t>
            </a:r>
            <a:r>
              <a:rPr lang="en-US" dirty="0" smtClean="0"/>
              <a:t> </a:t>
            </a:r>
            <a:r>
              <a:rPr lang="vi-VN" dirty="0" smtClean="0"/>
              <a:t>PHP</a:t>
            </a:r>
            <a:endParaRPr dirty="0"/>
          </a:p>
        </p:txBody>
      </p:sp>
      <p:sp>
        <p:nvSpPr>
          <p:cNvPr id="4" name="TextBox 3"/>
          <p:cNvSpPr txBox="1"/>
          <p:nvPr/>
        </p:nvSpPr>
        <p:spPr>
          <a:xfrm>
            <a:off x="2583012" y="457200"/>
            <a:ext cx="5619889" cy="307777"/>
          </a:xfrm>
          <a:prstGeom prst="rect">
            <a:avLst/>
          </a:prstGeom>
          <a:noFill/>
        </p:spPr>
        <p:txBody>
          <a:bodyPr wrap="square" rtlCol="0">
            <a:spAutoFit/>
          </a:bodyPr>
          <a:lstStyle/>
          <a:p>
            <a:r>
              <a:rPr lang="en-US" dirty="0" err="1">
                <a:solidFill>
                  <a:srgbClr val="FFFF00"/>
                </a:solidFill>
              </a:rPr>
              <a:t>Biểu</a:t>
            </a:r>
            <a:r>
              <a:rPr lang="en-US" dirty="0">
                <a:solidFill>
                  <a:srgbClr val="FFFF00"/>
                </a:solidFill>
              </a:rPr>
              <a:t> </a:t>
            </a:r>
            <a:r>
              <a:rPr lang="en-US" dirty="0" err="1" smtClean="0">
                <a:solidFill>
                  <a:srgbClr val="FFFF00"/>
                </a:solidFill>
              </a:rPr>
              <a:t>mẫu</a:t>
            </a:r>
            <a:r>
              <a:rPr lang="en-US" dirty="0" smtClean="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166863" y="677580"/>
            <a:ext cx="5232771" cy="4708981"/>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Xử lý biểu mẫu </a:t>
            </a:r>
            <a:r>
              <a:rPr lang="vi-VN" sz="1200" dirty="0" smtClean="0">
                <a:solidFill>
                  <a:srgbClr val="FFFF00"/>
                </a:solidFill>
              </a:rPr>
              <a:t>PHP:</a:t>
            </a:r>
            <a:r>
              <a:rPr lang="en-US" sz="1200" dirty="0" smtClean="0">
                <a:solidFill>
                  <a:srgbClr val="FFFF00"/>
                </a:solidFill>
              </a:rPr>
              <a:t> </a:t>
            </a:r>
            <a:r>
              <a:rPr lang="vi-VN" sz="1200" dirty="0">
                <a:solidFill>
                  <a:schemeClr val="bg1"/>
                </a:solidFill>
              </a:rPr>
              <a:t>Xử lý biểu mẫu trong PHP là một phần quan trọng của việc xây dựng các ứng dụng web tương tác. Thường thì biểu mẫu HTML được sử dụng để thu thập thông tin từ người dùng và gửi đến máy chủ để xử lý. Dưới đây là các bước cơ bản để xử lý biểu mẫu </a:t>
            </a:r>
            <a:r>
              <a:rPr lang="vi-VN" sz="1200" dirty="0" smtClean="0">
                <a:solidFill>
                  <a:schemeClr val="bg1"/>
                </a:solidFill>
              </a:rPr>
              <a:t>PHP</a:t>
            </a:r>
            <a:endParaRPr lang="en-US" sz="1200" dirty="0" smtClean="0">
              <a:solidFill>
                <a:schemeClr val="bg1"/>
              </a:solidFill>
            </a:endParaRPr>
          </a:p>
          <a:p>
            <a:pPr marL="285750" indent="-285750" algn="just">
              <a:buFont typeface="Arial" panose="020B0604020202020204" pitchFamily="34" charset="0"/>
              <a:buChar char="•"/>
            </a:pPr>
            <a:r>
              <a:rPr lang="en-US" sz="1200" dirty="0" err="1">
                <a:solidFill>
                  <a:srgbClr val="FFFF00"/>
                </a:solidFill>
              </a:rPr>
              <a:t>Tạo</a:t>
            </a:r>
            <a:r>
              <a:rPr lang="en-US" sz="1200" dirty="0">
                <a:solidFill>
                  <a:srgbClr val="FFFF00"/>
                </a:solidFill>
              </a:rPr>
              <a:t> </a:t>
            </a:r>
            <a:r>
              <a:rPr lang="en-US" sz="1200" dirty="0" err="1">
                <a:solidFill>
                  <a:srgbClr val="FFFF00"/>
                </a:solidFill>
              </a:rPr>
              <a:t>biểu</a:t>
            </a:r>
            <a:r>
              <a:rPr lang="en-US" sz="1200" dirty="0">
                <a:solidFill>
                  <a:srgbClr val="FFFF00"/>
                </a:solidFill>
              </a:rPr>
              <a:t> </a:t>
            </a:r>
            <a:r>
              <a:rPr lang="en-US" sz="1200" dirty="0" err="1">
                <a:solidFill>
                  <a:srgbClr val="FFFF00"/>
                </a:solidFill>
              </a:rPr>
              <a:t>mẫu</a:t>
            </a:r>
            <a:r>
              <a:rPr lang="en-US" sz="1200" dirty="0">
                <a:solidFill>
                  <a:srgbClr val="FFFF00"/>
                </a:solidFill>
              </a:rPr>
              <a:t> </a:t>
            </a:r>
            <a:r>
              <a:rPr lang="en-US" sz="1200" dirty="0" smtClean="0">
                <a:solidFill>
                  <a:srgbClr val="FFFF00"/>
                </a:solidFill>
              </a:rPr>
              <a:t>HTML: </a:t>
            </a:r>
            <a:r>
              <a:rPr lang="vi-VN" sz="1200" dirty="0">
                <a:solidFill>
                  <a:schemeClr val="bg1"/>
                </a:solidFill>
              </a:rPr>
              <a:t>Đầu tiên, chúng ta cần tạo một biểu mẫu HTML bằng cách sử dụng thẻ &lt;form&gt; và các trường input như &lt;input&gt;, &lt;textarea&gt;, &lt;select&gt;, và các trường &lt;button&gt; để người dùng nhập dữ liệu</a:t>
            </a:r>
            <a:r>
              <a:rPr lang="vi-VN" sz="1200" dirty="0" smtClean="0">
                <a:solidFill>
                  <a:schemeClr val="bg1"/>
                </a:solidFill>
              </a:rPr>
              <a:t>.</a:t>
            </a:r>
            <a:endParaRPr lang="en-US" sz="1200" dirty="0" smtClean="0">
              <a:solidFill>
                <a:schemeClr val="bg1"/>
              </a:solidFill>
            </a:endParaRPr>
          </a:p>
          <a:p>
            <a:pPr marL="285750" indent="-285750" algn="just">
              <a:buFont typeface="Arial" panose="020B0604020202020204" pitchFamily="34" charset="0"/>
              <a:buChar char="•"/>
            </a:pPr>
            <a:r>
              <a:rPr lang="en-US" sz="1200" dirty="0" err="1">
                <a:solidFill>
                  <a:srgbClr val="FFFF00"/>
                </a:solidFill>
              </a:rPr>
              <a:t>Viết</a:t>
            </a:r>
            <a:r>
              <a:rPr lang="en-US" sz="1200" dirty="0">
                <a:solidFill>
                  <a:srgbClr val="FFFF00"/>
                </a:solidFill>
              </a:rPr>
              <a:t> </a:t>
            </a:r>
            <a:r>
              <a:rPr lang="en-US" sz="1200" dirty="0" err="1">
                <a:solidFill>
                  <a:srgbClr val="FFFF00"/>
                </a:solidFill>
              </a:rPr>
              <a:t>mã</a:t>
            </a:r>
            <a:r>
              <a:rPr lang="en-US" sz="1200" dirty="0">
                <a:solidFill>
                  <a:srgbClr val="FFFF00"/>
                </a:solidFill>
              </a:rPr>
              <a:t> PHP </a:t>
            </a:r>
            <a:r>
              <a:rPr lang="en-US" sz="1200" dirty="0" err="1">
                <a:solidFill>
                  <a:srgbClr val="FFFF00"/>
                </a:solidFill>
              </a:rPr>
              <a:t>để</a:t>
            </a:r>
            <a:r>
              <a:rPr lang="en-US" sz="1200" dirty="0">
                <a:solidFill>
                  <a:srgbClr val="FFFF00"/>
                </a:solidFill>
              </a:rPr>
              <a:t> </a:t>
            </a:r>
            <a:r>
              <a:rPr lang="en-US" sz="1200" dirty="0" err="1">
                <a:solidFill>
                  <a:srgbClr val="FFFF00"/>
                </a:solidFill>
              </a:rPr>
              <a:t>xử</a:t>
            </a:r>
            <a:r>
              <a:rPr lang="en-US" sz="1200" dirty="0">
                <a:solidFill>
                  <a:srgbClr val="FFFF00"/>
                </a:solidFill>
              </a:rPr>
              <a:t> </a:t>
            </a:r>
            <a:r>
              <a:rPr lang="en-US" sz="1200" dirty="0" err="1">
                <a:solidFill>
                  <a:srgbClr val="FFFF00"/>
                </a:solidFill>
              </a:rPr>
              <a:t>lý</a:t>
            </a:r>
            <a:r>
              <a:rPr lang="en-US" sz="1200" dirty="0">
                <a:solidFill>
                  <a:srgbClr val="FFFF00"/>
                </a:solidFill>
              </a:rPr>
              <a:t> </a:t>
            </a:r>
            <a:r>
              <a:rPr lang="en-US" sz="1200" dirty="0" err="1">
                <a:solidFill>
                  <a:srgbClr val="FFFF00"/>
                </a:solidFill>
              </a:rPr>
              <a:t>biểu</a:t>
            </a:r>
            <a:r>
              <a:rPr lang="en-US" sz="1200" dirty="0">
                <a:solidFill>
                  <a:srgbClr val="FFFF00"/>
                </a:solidFill>
              </a:rPr>
              <a:t> </a:t>
            </a:r>
            <a:r>
              <a:rPr lang="en-US" sz="1200" dirty="0" err="1">
                <a:solidFill>
                  <a:srgbClr val="FFFF00"/>
                </a:solidFill>
              </a:rPr>
              <a:t>mẫu</a:t>
            </a:r>
            <a:r>
              <a:rPr lang="en-US" sz="1200" dirty="0">
                <a:solidFill>
                  <a:srgbClr val="FFFF00"/>
                </a:solidFill>
              </a:rPr>
              <a:t>: </a:t>
            </a:r>
            <a:r>
              <a:rPr lang="vi-VN" sz="1200" dirty="0">
                <a:solidFill>
                  <a:schemeClr val="bg1"/>
                </a:solidFill>
              </a:rPr>
              <a:t>Tiếp theo, chúng ta cần tạo một tập tin PHP để xử lý dữ liệu biểu mẫu đã được gửi từ trang HTML. Tập tin PHP này sẽ lấy dữ liệu từ các trường form, thực hiện xử lý (như lưu vào cơ sở dữ liệu, gửi email, xử lý logic, v.v.) và đưa ra phản hồi cho người dùng</a:t>
            </a:r>
            <a:r>
              <a:rPr lang="vi-VN" sz="1200" dirty="0" smtClean="0">
                <a:solidFill>
                  <a:schemeClr val="bg1"/>
                </a:solidFill>
              </a:rPr>
              <a:t>.</a:t>
            </a:r>
            <a:endParaRPr lang="en-US" sz="1200" dirty="0" smtClean="0">
              <a:solidFill>
                <a:schemeClr val="bg1"/>
              </a:solidFill>
            </a:endParaRPr>
          </a:p>
          <a:p>
            <a:pPr marL="285750" indent="-285750" algn="just">
              <a:buFont typeface="Arial" panose="020B0604020202020204" pitchFamily="34" charset="0"/>
              <a:buChar char="•"/>
            </a:pPr>
            <a:r>
              <a:rPr lang="vi-VN" sz="1200" dirty="0">
                <a:solidFill>
                  <a:srgbClr val="FFFF00"/>
                </a:solidFill>
              </a:rPr>
              <a:t>action="process_form.php": </a:t>
            </a:r>
            <a:r>
              <a:rPr lang="vi-VN" sz="1200" dirty="0">
                <a:solidFill>
                  <a:schemeClr val="bg1"/>
                </a:solidFill>
              </a:rPr>
              <a:t>Xác định URL của tập tin PHP xử lý biểu mẫu khi người dùng nhấn nút "Gửi".</a:t>
            </a:r>
          </a:p>
          <a:p>
            <a:pPr marL="285750" indent="-285750" algn="just">
              <a:buFont typeface="Arial" panose="020B0604020202020204" pitchFamily="34" charset="0"/>
              <a:buChar char="•"/>
            </a:pPr>
            <a:r>
              <a:rPr lang="vi-VN" sz="1200" dirty="0">
                <a:solidFill>
                  <a:srgbClr val="FFFF00"/>
                </a:solidFill>
              </a:rPr>
              <a:t>method="post": </a:t>
            </a:r>
            <a:r>
              <a:rPr lang="vi-VN" sz="1200" dirty="0">
                <a:solidFill>
                  <a:schemeClr val="bg1"/>
                </a:solidFill>
              </a:rPr>
              <a:t>Phương thức HTTP được sử dụng để gửi dữ liệu từ biểu mẫu đến máy chủ (có thể là post hoặc get</a:t>
            </a:r>
            <a:r>
              <a:rPr lang="vi-VN" sz="1200" dirty="0" smtClean="0">
                <a:solidFill>
                  <a:schemeClr val="bg1"/>
                </a:solidFill>
              </a:rPr>
              <a:t>).</a:t>
            </a:r>
            <a:endParaRPr lang="en-US" sz="1200" dirty="0" smtClean="0">
              <a:solidFill>
                <a:schemeClr val="bg1"/>
              </a:solidFill>
            </a:endParaRPr>
          </a:p>
          <a:p>
            <a:pPr marL="285750" indent="-285750" algn="just">
              <a:buFont typeface="Arial" panose="020B0604020202020204" pitchFamily="34" charset="0"/>
              <a:buChar char="•"/>
            </a:pPr>
            <a:r>
              <a:rPr lang="vi-VN" sz="1200" dirty="0">
                <a:solidFill>
                  <a:srgbClr val="FFFF00"/>
                </a:solidFill>
              </a:rPr>
              <a:t>Xử lý và kiểm tra dữ liệu: </a:t>
            </a:r>
            <a:r>
              <a:rPr lang="vi-VN" sz="1200" dirty="0">
                <a:solidFill>
                  <a:schemeClr val="bg1"/>
                </a:solidFill>
              </a:rPr>
              <a:t>Kiểm tra dữ liệu: Bạn nên luôn kiểm tra dữ liệu đầu vào để đảm bảo tính hợp lệ và an toàn (ví dụ: kiểm tra email hợp lệ, ngăn ngừa các cuộc tấn công XSS, SQL injection, v.v.). Xử lý logic: Tùy thuộc vào yêu cầu của dự án, bạn có thể xử lý dữ liệu bằng cách lưu trữ vào cơ sở dữ liệu, gửi email thông báo, thực hiện tính toán, v.v.</a:t>
            </a:r>
            <a:endParaRPr lang="en-US" sz="1200" dirty="0" smtClean="0">
              <a:solidFill>
                <a:schemeClr val="bg1"/>
              </a:solidFill>
            </a:endParaRPr>
          </a:p>
          <a:p>
            <a:pPr marL="285750" indent="-285750" algn="just">
              <a:buFont typeface="Arial" panose="020B0604020202020204" pitchFamily="34" charset="0"/>
              <a:buChar char="•"/>
            </a:pPr>
            <a:endParaRPr lang="en-US" sz="1200" dirty="0" smtClean="0">
              <a:solidFill>
                <a:schemeClr val="bg1"/>
              </a:solidFill>
            </a:endParaRPr>
          </a:p>
        </p:txBody>
      </p:sp>
      <p:pic>
        <p:nvPicPr>
          <p:cNvPr id="9" name="Picture 8"/>
          <p:cNvPicPr>
            <a:picLocks noChangeAspect="1"/>
          </p:cNvPicPr>
          <p:nvPr/>
        </p:nvPicPr>
        <p:blipFill>
          <a:blip r:embed="rId3"/>
          <a:stretch>
            <a:fillRect/>
          </a:stretch>
        </p:blipFill>
        <p:spPr>
          <a:xfrm>
            <a:off x="5332887" y="528260"/>
            <a:ext cx="3617553" cy="2388851"/>
          </a:xfrm>
          <a:prstGeom prst="rect">
            <a:avLst/>
          </a:prstGeom>
        </p:spPr>
      </p:pic>
      <p:pic>
        <p:nvPicPr>
          <p:cNvPr id="12" name="Picture 11"/>
          <p:cNvPicPr>
            <a:picLocks noChangeAspect="1"/>
          </p:cNvPicPr>
          <p:nvPr/>
        </p:nvPicPr>
        <p:blipFill>
          <a:blip r:embed="rId4"/>
          <a:stretch>
            <a:fillRect/>
          </a:stretch>
        </p:blipFill>
        <p:spPr>
          <a:xfrm>
            <a:off x="5005838" y="3088663"/>
            <a:ext cx="4078091" cy="1736965"/>
          </a:xfrm>
          <a:prstGeom prst="rect">
            <a:avLst/>
          </a:prstGeom>
        </p:spPr>
      </p:pic>
    </p:spTree>
    <p:extLst>
      <p:ext uri="{BB962C8B-B14F-4D97-AF65-F5344CB8AC3E}">
        <p14:creationId xmlns:p14="http://schemas.microsoft.com/office/powerpoint/2010/main" val="1681071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6815" y="687469"/>
            <a:ext cx="8902607" cy="4338393"/>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342900" indent="-342900" algn="just">
              <a:buAutoNum type="arabicPeriod"/>
            </a:pPr>
            <a:r>
              <a:rPr lang="en-US" dirty="0" err="1" smtClean="0">
                <a:solidFill>
                  <a:srgbClr val="FFFF00"/>
                </a:solidFill>
              </a:rPr>
              <a:t>Ưu</a:t>
            </a:r>
            <a:r>
              <a:rPr lang="en-US" dirty="0" smtClean="0">
                <a:solidFill>
                  <a:srgbClr val="FFFF00"/>
                </a:solidFill>
              </a:rPr>
              <a:t> </a:t>
            </a:r>
            <a:r>
              <a:rPr lang="en-US" dirty="0" err="1" smtClean="0">
                <a:solidFill>
                  <a:srgbClr val="FFFF00"/>
                </a:solidFill>
              </a:rPr>
              <a:t>điểm</a:t>
            </a:r>
            <a:endParaRPr lang="en-US" dirty="0" smtClean="0">
              <a:solidFill>
                <a:srgbClr val="FFFF00"/>
              </a:solidFill>
            </a:endParaRPr>
          </a:p>
          <a:p>
            <a:pPr marL="342900" indent="-342900" algn="just">
              <a:buFont typeface="Arial" panose="020B0604020202020204" pitchFamily="34" charset="0"/>
              <a:buChar char="•"/>
            </a:pPr>
            <a:r>
              <a:rPr lang="vi-VN" dirty="0"/>
              <a:t>Chi Phí Thấp: Vì PHP là mã nguồn mở và miễn phí, chi phí phát triển và triển khai ứng dụng sử dụng PHP thấp hơn so với nhiều ngôn ngữ lập trình khác.</a:t>
            </a:r>
          </a:p>
          <a:p>
            <a:pPr marL="342900" indent="-342900" algn="just">
              <a:buFont typeface="Arial" panose="020B0604020202020204" pitchFamily="34" charset="0"/>
              <a:buChar char="•"/>
            </a:pPr>
            <a:r>
              <a:rPr lang="vi-VN" dirty="0"/>
              <a:t>Cộng Đồng Hỗ Trợ Lớn: Cộng đồng người dùng và nhà phát triển PHP rất lớn, cung cấp nhiều tài liệu, hướng dẫn, và hỗ trợ. Điều này giúp giải quyết các vấn đề nhanh chóng và hiệu quả.</a:t>
            </a:r>
          </a:p>
          <a:p>
            <a:pPr marL="342900" indent="-342900" algn="just">
              <a:buFont typeface="Arial" panose="020B0604020202020204" pitchFamily="34" charset="0"/>
              <a:buChar char="•"/>
            </a:pPr>
            <a:r>
              <a:rPr lang="vi-VN" dirty="0"/>
              <a:t>Tích Hợp Dễ Dàng: PHP dễ dàng tích hợp với nhiều công nghệ và dịch vụ web khác nhau, từ các hệ quản trị cơ sở dữ liệu đến các API và dịch vụ web.</a:t>
            </a:r>
          </a:p>
          <a:p>
            <a:pPr marL="342900" indent="-342900" algn="just">
              <a:buFont typeface="Arial" panose="020B0604020202020204" pitchFamily="34" charset="0"/>
              <a:buChar char="•"/>
            </a:pPr>
            <a:r>
              <a:rPr lang="vi-VN" dirty="0"/>
              <a:t>Khả Năng Mở Rộng: PHP có thể được mở rộng với các thư viện và framework như Laravel, Symfony, và CodeIgniter, giúp tăng cường chức năng và hiệu suất của các ứng dụng web.</a:t>
            </a:r>
          </a:p>
          <a:p>
            <a:pPr marL="342900" indent="-342900" algn="just">
              <a:buFont typeface="Arial" panose="020B0604020202020204" pitchFamily="34" charset="0"/>
              <a:buChar char="•"/>
            </a:pPr>
            <a:r>
              <a:rPr lang="vi-VN" dirty="0"/>
              <a:t>Bảo Mật: Với các phương thức bảo mật tích hợp và khả năng triển khai các biện pháp bảo mật bổ sung, PHP có thể bảo vệ ứng dụng web khỏi nhiều mối đe dọa bảo mật phổ biến.</a:t>
            </a:r>
            <a:endParaRPr dirty="0"/>
          </a:p>
        </p:txBody>
      </p:sp>
      <p:sp>
        <p:nvSpPr>
          <p:cNvPr id="467" name="Google Shape;467;p46"/>
          <p:cNvSpPr txBox="1">
            <a:spLocks noGrp="1"/>
          </p:cNvSpPr>
          <p:nvPr>
            <p:ph type="title"/>
          </p:nvPr>
        </p:nvSpPr>
        <p:spPr>
          <a:xfrm>
            <a:off x="679953" y="152382"/>
            <a:ext cx="7704000" cy="457200"/>
          </a:xfrm>
          <a:prstGeom prst="rect">
            <a:avLst/>
          </a:prstGeom>
        </p:spPr>
        <p:txBody>
          <a:bodyPr spcFirstLastPara="1" wrap="square" lIns="91425" tIns="91425" rIns="91425" bIns="91425" anchor="ctr" anchorCtr="0">
            <a:noAutofit/>
          </a:bodyPr>
          <a:lstStyle/>
          <a:p>
            <a:pPr lvl="0"/>
            <a:r>
              <a:rPr lang="en" dirty="0" smtClean="0"/>
              <a:t>1.4. </a:t>
            </a:r>
            <a:r>
              <a:rPr lang="vi-VN" dirty="0"/>
              <a:t>Đặc Điểm Và Ưu Điểm Của PHP</a:t>
            </a:r>
            <a:endParaRPr dirty="0"/>
          </a:p>
        </p:txBody>
      </p:sp>
    </p:spTree>
    <p:extLst>
      <p:ext uri="{BB962C8B-B14F-4D97-AF65-F5344CB8AC3E}">
        <p14:creationId xmlns:p14="http://schemas.microsoft.com/office/powerpoint/2010/main" val="29760743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err="1"/>
              <a:t>Biểu</a:t>
            </a:r>
            <a:r>
              <a:rPr lang="en-US" dirty="0"/>
              <a:t> </a:t>
            </a:r>
            <a:r>
              <a:rPr lang="en-US" dirty="0" err="1"/>
              <a:t>mẫu</a:t>
            </a:r>
            <a:r>
              <a:rPr lang="en-US" dirty="0"/>
              <a:t> </a:t>
            </a:r>
            <a:r>
              <a:rPr lang="en-US" dirty="0" err="1"/>
              <a:t>trong</a:t>
            </a:r>
            <a:r>
              <a:rPr lang="en-US" dirty="0"/>
              <a:t> </a:t>
            </a:r>
            <a:r>
              <a:rPr lang="vi-VN" dirty="0"/>
              <a:t>PHP</a:t>
            </a:r>
            <a:endParaRPr dirty="0"/>
          </a:p>
        </p:txBody>
      </p:sp>
      <p:sp>
        <p:nvSpPr>
          <p:cNvPr id="4" name="TextBox 3"/>
          <p:cNvSpPr txBox="1"/>
          <p:nvPr/>
        </p:nvSpPr>
        <p:spPr>
          <a:xfrm>
            <a:off x="2583012" y="457200"/>
            <a:ext cx="5619889" cy="307777"/>
          </a:xfrm>
          <a:prstGeom prst="rect">
            <a:avLst/>
          </a:prstGeom>
          <a:noFill/>
        </p:spPr>
        <p:txBody>
          <a:bodyPr wrap="square" rtlCol="0">
            <a:spAutoFit/>
          </a:bodyPr>
          <a:lstStyle/>
          <a:p>
            <a:r>
              <a:rPr lang="en-US" dirty="0" err="1">
                <a:solidFill>
                  <a:srgbClr val="FFFF00"/>
                </a:solidFill>
              </a:rPr>
              <a:t>Xác</a:t>
            </a:r>
            <a:r>
              <a:rPr lang="en-US" dirty="0">
                <a:solidFill>
                  <a:srgbClr val="FFFF00"/>
                </a:solidFill>
              </a:rPr>
              <a:t> </a:t>
            </a:r>
            <a:r>
              <a:rPr lang="en-US" dirty="0" err="1">
                <a:solidFill>
                  <a:srgbClr val="FFFF00"/>
                </a:solidFill>
              </a:rPr>
              <a:t>thực</a:t>
            </a:r>
            <a:r>
              <a:rPr lang="en-US" dirty="0">
                <a:solidFill>
                  <a:srgbClr val="FFFF00"/>
                </a:solidFill>
              </a:rPr>
              <a:t> </a:t>
            </a:r>
            <a:r>
              <a:rPr lang="en-US" dirty="0" err="1">
                <a:solidFill>
                  <a:srgbClr val="FFFF00"/>
                </a:solidFill>
              </a:rPr>
              <a:t>biểu</a:t>
            </a:r>
            <a:r>
              <a:rPr lang="en-US" dirty="0">
                <a:solidFill>
                  <a:srgbClr val="FFFF00"/>
                </a:solidFill>
              </a:rPr>
              <a:t> </a:t>
            </a:r>
            <a:r>
              <a:rPr lang="en-US" dirty="0" err="1">
                <a:solidFill>
                  <a:srgbClr val="FFFF00"/>
                </a:solidFill>
              </a:rPr>
              <a:t>mẫu</a:t>
            </a:r>
            <a:r>
              <a:rPr lang="en-US" dirty="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7" y="764977"/>
            <a:ext cx="4725517" cy="1938992"/>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Xác thực biểu mẫu trong </a:t>
            </a:r>
            <a:r>
              <a:rPr lang="vi-VN" sz="1200" dirty="0" smtClean="0">
                <a:solidFill>
                  <a:srgbClr val="FFFF00"/>
                </a:solidFill>
              </a:rPr>
              <a:t>PHP</a:t>
            </a:r>
            <a:r>
              <a:rPr lang="en-US" sz="1200" dirty="0" smtClean="0">
                <a:solidFill>
                  <a:srgbClr val="FFFF00"/>
                </a:solidFill>
              </a:rPr>
              <a:t> : </a:t>
            </a:r>
            <a:r>
              <a:rPr lang="vi-VN" sz="1200" dirty="0" smtClean="0">
                <a:solidFill>
                  <a:srgbClr val="FFFF00"/>
                </a:solidFill>
              </a:rPr>
              <a:t> </a:t>
            </a:r>
            <a:r>
              <a:rPr lang="vi-VN" sz="1200" dirty="0">
                <a:solidFill>
                  <a:schemeClr val="bg1"/>
                </a:solidFill>
              </a:rPr>
              <a:t>là một phần quan trọng để đảm bảo rằng dữ liệu nhập vào từ người dùng là hợp lệ và an toàn trước khi xử lý và lưu trữ nó. Dưới đây là một số kỹ thuật và ví dụ cụ thể về cách xác thực biểu mẫu PHP để bảo vệ ứng dụng của bạn khỏi các cuộc tấn công và đảm bảo tính hợp lệ của dữ liệu nhập vào</a:t>
            </a:r>
            <a:r>
              <a:rPr lang="vi-VN" sz="1200" dirty="0" smtClean="0">
                <a:solidFill>
                  <a:schemeClr val="bg1"/>
                </a:solidFill>
              </a:rPr>
              <a:t>.</a:t>
            </a:r>
            <a:endParaRPr lang="en-US" sz="1200" dirty="0" smtClean="0">
              <a:solidFill>
                <a:schemeClr val="bg1"/>
              </a:solidFill>
            </a:endParaRPr>
          </a:p>
          <a:p>
            <a:pPr marL="285750" indent="-285750" algn="just">
              <a:buFont typeface="Arial" panose="020B0604020202020204" pitchFamily="34" charset="0"/>
              <a:buChar char="•"/>
            </a:pPr>
            <a:r>
              <a:rPr lang="en-US" sz="1200" dirty="0" err="1" smtClean="0">
                <a:solidFill>
                  <a:srgbClr val="FFFF00"/>
                </a:solidFill>
              </a:rPr>
              <a:t>Các</a:t>
            </a:r>
            <a:r>
              <a:rPr lang="en-US" sz="1200" dirty="0" smtClean="0">
                <a:solidFill>
                  <a:srgbClr val="FFFF00"/>
                </a:solidFill>
              </a:rPr>
              <a:t> </a:t>
            </a:r>
            <a:r>
              <a:rPr lang="en-US" sz="1200" dirty="0" err="1" smtClean="0">
                <a:solidFill>
                  <a:srgbClr val="FFFF00"/>
                </a:solidFill>
              </a:rPr>
              <a:t>cách</a:t>
            </a:r>
            <a:r>
              <a:rPr lang="en-US" sz="1200" dirty="0" smtClean="0">
                <a:solidFill>
                  <a:srgbClr val="FFFF00"/>
                </a:solidFill>
              </a:rPr>
              <a:t> </a:t>
            </a:r>
            <a:r>
              <a:rPr lang="en-US" sz="1200" dirty="0" err="1" smtClean="0">
                <a:solidFill>
                  <a:srgbClr val="FFFF00"/>
                </a:solidFill>
              </a:rPr>
              <a:t>xác</a:t>
            </a:r>
            <a:r>
              <a:rPr lang="en-US" sz="1200" dirty="0" smtClean="0">
                <a:solidFill>
                  <a:srgbClr val="FFFF00"/>
                </a:solidFill>
              </a:rPr>
              <a:t> </a:t>
            </a:r>
            <a:r>
              <a:rPr lang="en-US" sz="1200" dirty="0" err="1" smtClean="0">
                <a:solidFill>
                  <a:srgbClr val="FFFF00"/>
                </a:solidFill>
              </a:rPr>
              <a:t>thực</a:t>
            </a:r>
            <a:r>
              <a:rPr lang="en-US" sz="1200" dirty="0" smtClean="0">
                <a:solidFill>
                  <a:srgbClr val="FFFF00"/>
                </a:solidFill>
              </a:rPr>
              <a:t> </a:t>
            </a:r>
            <a:r>
              <a:rPr lang="en-US" sz="1200" dirty="0" err="1" smtClean="0">
                <a:solidFill>
                  <a:srgbClr val="FFFF00"/>
                </a:solidFill>
              </a:rPr>
              <a:t>bằng</a:t>
            </a:r>
            <a:r>
              <a:rPr lang="en-US" sz="1200" dirty="0" smtClean="0">
                <a:solidFill>
                  <a:srgbClr val="FFFF00"/>
                </a:solidFill>
              </a:rPr>
              <a:t> :</a:t>
            </a:r>
          </a:p>
          <a:p>
            <a:pPr marL="285750" indent="-285750" algn="just">
              <a:buFont typeface="Arial" panose="020B0604020202020204" pitchFamily="34" charset="0"/>
              <a:buChar char="•"/>
            </a:pPr>
            <a:r>
              <a:rPr lang="en-US" sz="1200" dirty="0">
                <a:solidFill>
                  <a:srgbClr val="FFFF00"/>
                </a:solidFill>
              </a:rPr>
              <a:t>-  </a:t>
            </a:r>
            <a:r>
              <a:rPr lang="en-US" sz="1200" dirty="0" err="1">
                <a:solidFill>
                  <a:srgbClr val="FFFF00"/>
                </a:solidFill>
              </a:rPr>
              <a:t>Xác</a:t>
            </a:r>
            <a:r>
              <a:rPr lang="en-US" sz="1200" dirty="0">
                <a:solidFill>
                  <a:srgbClr val="FFFF00"/>
                </a:solidFill>
              </a:rPr>
              <a:t> </a:t>
            </a:r>
            <a:r>
              <a:rPr lang="en-US" sz="1200" dirty="0" err="1">
                <a:solidFill>
                  <a:srgbClr val="FFFF00"/>
                </a:solidFill>
              </a:rPr>
              <a:t>thực</a:t>
            </a:r>
            <a:r>
              <a:rPr lang="en-US" sz="1200" dirty="0">
                <a:solidFill>
                  <a:srgbClr val="FFFF00"/>
                </a:solidFill>
              </a:rPr>
              <a:t> </a:t>
            </a:r>
            <a:r>
              <a:rPr lang="en-US" sz="1200" dirty="0" err="1">
                <a:solidFill>
                  <a:srgbClr val="FFFF00"/>
                </a:solidFill>
              </a:rPr>
              <a:t>dữ</a:t>
            </a:r>
            <a:r>
              <a:rPr lang="en-US" sz="1200" dirty="0">
                <a:solidFill>
                  <a:srgbClr val="FFFF00"/>
                </a:solidFill>
              </a:rPr>
              <a:t> </a:t>
            </a:r>
            <a:r>
              <a:rPr lang="en-US" sz="1200" dirty="0" err="1">
                <a:solidFill>
                  <a:srgbClr val="FFFF00"/>
                </a:solidFill>
              </a:rPr>
              <a:t>liệu</a:t>
            </a:r>
            <a:r>
              <a:rPr lang="en-US" sz="1200" dirty="0">
                <a:solidFill>
                  <a:srgbClr val="FFFF00"/>
                </a:solidFill>
              </a:rPr>
              <a:t> </a:t>
            </a:r>
            <a:r>
              <a:rPr lang="en-US" sz="1200" dirty="0" err="1">
                <a:solidFill>
                  <a:srgbClr val="FFFF00"/>
                </a:solidFill>
              </a:rPr>
              <a:t>bằng</a:t>
            </a:r>
            <a:r>
              <a:rPr lang="en-US" sz="1200" dirty="0">
                <a:solidFill>
                  <a:srgbClr val="FFFF00"/>
                </a:solidFill>
              </a:rPr>
              <a:t> </a:t>
            </a:r>
            <a:r>
              <a:rPr lang="en-US" sz="1200" dirty="0" smtClean="0">
                <a:solidFill>
                  <a:srgbClr val="FFFF00"/>
                </a:solidFill>
              </a:rPr>
              <a:t>PHP  </a:t>
            </a:r>
            <a:r>
              <a:rPr lang="en-US" sz="1200" dirty="0" err="1" smtClean="0">
                <a:solidFill>
                  <a:srgbClr val="FFFF00"/>
                </a:solidFill>
              </a:rPr>
              <a:t>gồm</a:t>
            </a:r>
            <a:r>
              <a:rPr lang="en-US" sz="1200" dirty="0" smtClean="0">
                <a:solidFill>
                  <a:srgbClr val="FFFF00"/>
                </a:solidFill>
              </a:rPr>
              <a:t> :</a:t>
            </a:r>
          </a:p>
          <a:p>
            <a:pPr marL="285750" indent="-285750" algn="just">
              <a:buFont typeface="Arial" panose="020B0604020202020204" pitchFamily="34" charset="0"/>
              <a:buChar char="•"/>
            </a:pPr>
            <a:r>
              <a:rPr lang="vi-VN" sz="1200" dirty="0">
                <a:solidFill>
                  <a:srgbClr val="FFFF00"/>
                </a:solidFill>
              </a:rPr>
              <a:t>Kiểm tra rỗng và tồn tại của dữ liệu: </a:t>
            </a:r>
            <a:r>
              <a:rPr lang="vi-VN" sz="1200" dirty="0">
                <a:solidFill>
                  <a:schemeClr val="bg1"/>
                </a:solidFill>
              </a:rPr>
              <a:t>Đảm bảo rằng các trường bắt buộc phải được điền và không được để trống</a:t>
            </a:r>
            <a:endParaRPr lang="en-US" sz="1200" dirty="0" smtClean="0">
              <a:solidFill>
                <a:schemeClr val="bg1"/>
              </a:solidFill>
            </a:endParaRPr>
          </a:p>
        </p:txBody>
      </p:sp>
      <p:pic>
        <p:nvPicPr>
          <p:cNvPr id="2" name="Picture 1"/>
          <p:cNvPicPr>
            <a:picLocks noChangeAspect="1"/>
          </p:cNvPicPr>
          <p:nvPr/>
        </p:nvPicPr>
        <p:blipFill>
          <a:blip r:embed="rId3"/>
          <a:stretch>
            <a:fillRect/>
          </a:stretch>
        </p:blipFill>
        <p:spPr>
          <a:xfrm>
            <a:off x="212236" y="2701986"/>
            <a:ext cx="3662408" cy="810118"/>
          </a:xfrm>
          <a:prstGeom prst="rect">
            <a:avLst/>
          </a:prstGeom>
        </p:spPr>
      </p:pic>
      <p:sp>
        <p:nvSpPr>
          <p:cNvPr id="8" name="TextBox 7"/>
          <p:cNvSpPr txBox="1"/>
          <p:nvPr/>
        </p:nvSpPr>
        <p:spPr>
          <a:xfrm>
            <a:off x="-93447" y="3510120"/>
            <a:ext cx="4818959" cy="646331"/>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Kiểm tra độ dài của dữ liệu: </a:t>
            </a:r>
            <a:r>
              <a:rPr lang="vi-VN" sz="1200" dirty="0">
                <a:solidFill>
                  <a:schemeClr val="bg1"/>
                </a:solidFill>
              </a:rPr>
              <a:t>Đối với các trường dữ liệu có độ dài giới hạn, hãy kiểm tra và xác định độ dài tối thiểu và tối đa cho phép</a:t>
            </a:r>
            <a:r>
              <a:rPr lang="vi-VN" sz="1200" dirty="0" smtClean="0">
                <a:solidFill>
                  <a:schemeClr val="bg1"/>
                </a:solidFill>
              </a:rPr>
              <a:t>.</a:t>
            </a:r>
            <a:endParaRPr lang="en-US" sz="1200" dirty="0" smtClean="0">
              <a:solidFill>
                <a:schemeClr val="bg1"/>
              </a:solidFill>
            </a:endParaRPr>
          </a:p>
        </p:txBody>
      </p:sp>
      <p:pic>
        <p:nvPicPr>
          <p:cNvPr id="3" name="Picture 2"/>
          <p:cNvPicPr>
            <a:picLocks noChangeAspect="1"/>
          </p:cNvPicPr>
          <p:nvPr/>
        </p:nvPicPr>
        <p:blipFill>
          <a:blip r:embed="rId4"/>
          <a:stretch>
            <a:fillRect/>
          </a:stretch>
        </p:blipFill>
        <p:spPr>
          <a:xfrm>
            <a:off x="212236" y="4222002"/>
            <a:ext cx="4207592" cy="921498"/>
          </a:xfrm>
          <a:prstGeom prst="rect">
            <a:avLst/>
          </a:prstGeom>
        </p:spPr>
      </p:pic>
      <p:sp>
        <p:nvSpPr>
          <p:cNvPr id="10" name="TextBox 9"/>
          <p:cNvSpPr txBox="1"/>
          <p:nvPr/>
        </p:nvSpPr>
        <p:spPr>
          <a:xfrm>
            <a:off x="4457841" y="726431"/>
            <a:ext cx="4599391"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Xác thực email: </a:t>
            </a:r>
            <a:r>
              <a:rPr lang="vi-VN" sz="1200" dirty="0">
                <a:solidFill>
                  <a:schemeClr val="bg1"/>
                </a:solidFill>
              </a:rPr>
              <a:t>Kiểm tra xem địa chỉ email có đúng định dạng hay không</a:t>
            </a:r>
            <a:endParaRPr lang="en-US" sz="1200" dirty="0" smtClean="0">
              <a:solidFill>
                <a:schemeClr val="bg1"/>
              </a:solidFill>
            </a:endParaRPr>
          </a:p>
        </p:txBody>
      </p:sp>
      <p:pic>
        <p:nvPicPr>
          <p:cNvPr id="5" name="Picture 4"/>
          <p:cNvPicPr>
            <a:picLocks noChangeAspect="1"/>
          </p:cNvPicPr>
          <p:nvPr/>
        </p:nvPicPr>
        <p:blipFill>
          <a:blip r:embed="rId5"/>
          <a:stretch>
            <a:fillRect/>
          </a:stretch>
        </p:blipFill>
        <p:spPr>
          <a:xfrm>
            <a:off x="4818859" y="1188096"/>
            <a:ext cx="2876785" cy="721074"/>
          </a:xfrm>
          <a:prstGeom prst="rect">
            <a:avLst/>
          </a:prstGeom>
        </p:spPr>
      </p:pic>
      <p:sp>
        <p:nvSpPr>
          <p:cNvPr id="13" name="TextBox 12"/>
          <p:cNvSpPr txBox="1"/>
          <p:nvPr/>
        </p:nvSpPr>
        <p:spPr>
          <a:xfrm>
            <a:off x="4457840" y="1946339"/>
            <a:ext cx="4599391"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Kiểm tra số điện thoại</a:t>
            </a:r>
            <a:r>
              <a:rPr lang="vi-VN" sz="1200" dirty="0">
                <a:solidFill>
                  <a:schemeClr val="bg1"/>
                </a:solidFill>
              </a:rPr>
              <a:t>: Xác định xem số điện thoại có phải là số và có đúng định dạng không</a:t>
            </a:r>
            <a:endParaRPr lang="en-US" sz="1200" dirty="0" smtClean="0">
              <a:solidFill>
                <a:schemeClr val="bg1"/>
              </a:solidFill>
            </a:endParaRPr>
          </a:p>
        </p:txBody>
      </p:sp>
      <p:pic>
        <p:nvPicPr>
          <p:cNvPr id="6" name="Picture 5"/>
          <p:cNvPicPr>
            <a:picLocks noChangeAspect="1"/>
          </p:cNvPicPr>
          <p:nvPr/>
        </p:nvPicPr>
        <p:blipFill>
          <a:blip r:embed="rId6"/>
          <a:stretch>
            <a:fillRect/>
          </a:stretch>
        </p:blipFill>
        <p:spPr>
          <a:xfrm>
            <a:off x="4818860" y="2424465"/>
            <a:ext cx="3157111" cy="853497"/>
          </a:xfrm>
          <a:prstGeom prst="rect">
            <a:avLst/>
          </a:prstGeom>
        </p:spPr>
      </p:pic>
      <p:sp>
        <p:nvSpPr>
          <p:cNvPr id="15" name="TextBox 14"/>
          <p:cNvSpPr txBox="1"/>
          <p:nvPr/>
        </p:nvSpPr>
        <p:spPr>
          <a:xfrm>
            <a:off x="4457839" y="3289581"/>
            <a:ext cx="4599391"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Xác thực ngày tháng: </a:t>
            </a:r>
            <a:r>
              <a:rPr lang="vi-VN" sz="1200" dirty="0">
                <a:solidFill>
                  <a:schemeClr val="bg1"/>
                </a:solidFill>
              </a:rPr>
              <a:t>Đảm bảo rằng ngày tháng được nhập có đúng định dạng và là ngày tháng hợp lệ</a:t>
            </a:r>
            <a:r>
              <a:rPr lang="vi-VN" sz="1200" dirty="0">
                <a:solidFill>
                  <a:srgbClr val="FFFF00"/>
                </a:solidFill>
              </a:rPr>
              <a:t>.</a:t>
            </a:r>
            <a:endParaRPr lang="en-US" sz="1200" dirty="0" smtClean="0">
              <a:solidFill>
                <a:schemeClr val="bg1"/>
              </a:solidFill>
            </a:endParaRPr>
          </a:p>
        </p:txBody>
      </p:sp>
      <p:pic>
        <p:nvPicPr>
          <p:cNvPr id="14" name="Picture 13"/>
          <p:cNvPicPr>
            <a:picLocks noChangeAspect="1"/>
          </p:cNvPicPr>
          <p:nvPr/>
        </p:nvPicPr>
        <p:blipFill>
          <a:blip r:embed="rId7"/>
          <a:stretch>
            <a:fillRect/>
          </a:stretch>
        </p:blipFill>
        <p:spPr>
          <a:xfrm>
            <a:off x="4818859" y="3762865"/>
            <a:ext cx="3405524" cy="1380635"/>
          </a:xfrm>
          <a:prstGeom prst="rect">
            <a:avLst/>
          </a:prstGeom>
        </p:spPr>
      </p:pic>
    </p:spTree>
    <p:extLst>
      <p:ext uri="{BB962C8B-B14F-4D97-AF65-F5344CB8AC3E}">
        <p14:creationId xmlns:p14="http://schemas.microsoft.com/office/powerpoint/2010/main" val="22071541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err="1"/>
              <a:t>Biểu</a:t>
            </a:r>
            <a:r>
              <a:rPr lang="en-US" dirty="0"/>
              <a:t> </a:t>
            </a:r>
            <a:r>
              <a:rPr lang="en-US" dirty="0" err="1"/>
              <a:t>mẫu</a:t>
            </a:r>
            <a:r>
              <a:rPr lang="en-US" dirty="0"/>
              <a:t> </a:t>
            </a:r>
            <a:r>
              <a:rPr lang="en-US" dirty="0" err="1"/>
              <a:t>trong</a:t>
            </a:r>
            <a:r>
              <a:rPr lang="en-US" dirty="0"/>
              <a:t> </a:t>
            </a:r>
            <a:r>
              <a:rPr lang="vi-VN" dirty="0"/>
              <a:t>PHP</a:t>
            </a:r>
            <a:endParaRPr dirty="0"/>
          </a:p>
        </p:txBody>
      </p:sp>
      <p:sp>
        <p:nvSpPr>
          <p:cNvPr id="4" name="TextBox 3"/>
          <p:cNvSpPr txBox="1"/>
          <p:nvPr/>
        </p:nvSpPr>
        <p:spPr>
          <a:xfrm>
            <a:off x="2583012" y="457200"/>
            <a:ext cx="5619889" cy="307777"/>
          </a:xfrm>
          <a:prstGeom prst="rect">
            <a:avLst/>
          </a:prstGeom>
          <a:noFill/>
        </p:spPr>
        <p:txBody>
          <a:bodyPr wrap="square" rtlCol="0">
            <a:spAutoFit/>
          </a:bodyPr>
          <a:lstStyle/>
          <a:p>
            <a:r>
              <a:rPr lang="en-US" dirty="0" err="1">
                <a:solidFill>
                  <a:srgbClr val="FFFF00"/>
                </a:solidFill>
              </a:rPr>
              <a:t>Xác</a:t>
            </a:r>
            <a:r>
              <a:rPr lang="en-US" dirty="0">
                <a:solidFill>
                  <a:srgbClr val="FFFF00"/>
                </a:solidFill>
              </a:rPr>
              <a:t> </a:t>
            </a:r>
            <a:r>
              <a:rPr lang="en-US" dirty="0" err="1">
                <a:solidFill>
                  <a:srgbClr val="FFFF00"/>
                </a:solidFill>
              </a:rPr>
              <a:t>thực</a:t>
            </a:r>
            <a:r>
              <a:rPr lang="en-US" dirty="0">
                <a:solidFill>
                  <a:srgbClr val="FFFF00"/>
                </a:solidFill>
              </a:rPr>
              <a:t> </a:t>
            </a:r>
            <a:r>
              <a:rPr lang="en-US" dirty="0" err="1">
                <a:solidFill>
                  <a:srgbClr val="FFFF00"/>
                </a:solidFill>
              </a:rPr>
              <a:t>biểu</a:t>
            </a:r>
            <a:r>
              <a:rPr lang="en-US" dirty="0">
                <a:solidFill>
                  <a:srgbClr val="FFFF00"/>
                </a:solidFill>
              </a:rPr>
              <a:t> </a:t>
            </a:r>
            <a:r>
              <a:rPr lang="en-US" dirty="0" err="1">
                <a:solidFill>
                  <a:srgbClr val="FFFF00"/>
                </a:solidFill>
              </a:rPr>
              <a:t>mẫu</a:t>
            </a:r>
            <a:r>
              <a:rPr lang="en-US" dirty="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7" y="764977"/>
            <a:ext cx="4491911"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err="1" smtClean="0">
                <a:solidFill>
                  <a:srgbClr val="FFFF00"/>
                </a:solidFill>
              </a:rPr>
              <a:t>Các</a:t>
            </a:r>
            <a:r>
              <a:rPr lang="en-US" sz="1200" dirty="0" smtClean="0">
                <a:solidFill>
                  <a:srgbClr val="FFFF00"/>
                </a:solidFill>
              </a:rPr>
              <a:t> </a:t>
            </a:r>
            <a:r>
              <a:rPr lang="en-US" sz="1200" dirty="0" err="1" smtClean="0">
                <a:solidFill>
                  <a:srgbClr val="FFFF00"/>
                </a:solidFill>
              </a:rPr>
              <a:t>cách</a:t>
            </a:r>
            <a:r>
              <a:rPr lang="en-US" sz="1200" dirty="0" smtClean="0">
                <a:solidFill>
                  <a:srgbClr val="FFFF00"/>
                </a:solidFill>
              </a:rPr>
              <a:t> </a:t>
            </a:r>
            <a:r>
              <a:rPr lang="en-US" sz="1200" dirty="0" err="1" smtClean="0">
                <a:solidFill>
                  <a:srgbClr val="FFFF00"/>
                </a:solidFill>
              </a:rPr>
              <a:t>xác</a:t>
            </a:r>
            <a:r>
              <a:rPr lang="en-US" sz="1200" dirty="0" smtClean="0">
                <a:solidFill>
                  <a:srgbClr val="FFFF00"/>
                </a:solidFill>
              </a:rPr>
              <a:t> </a:t>
            </a:r>
            <a:r>
              <a:rPr lang="en-US" sz="1200" dirty="0" err="1" smtClean="0">
                <a:solidFill>
                  <a:srgbClr val="FFFF00"/>
                </a:solidFill>
              </a:rPr>
              <a:t>thực</a:t>
            </a:r>
            <a:r>
              <a:rPr lang="en-US" sz="1200" dirty="0" smtClean="0">
                <a:solidFill>
                  <a:srgbClr val="FFFF00"/>
                </a:solidFill>
              </a:rPr>
              <a:t> </a:t>
            </a:r>
            <a:r>
              <a:rPr lang="en-US" sz="1200" dirty="0" err="1" smtClean="0">
                <a:solidFill>
                  <a:srgbClr val="FFFF00"/>
                </a:solidFill>
              </a:rPr>
              <a:t>bằng</a:t>
            </a:r>
            <a:r>
              <a:rPr lang="en-US" sz="1200" dirty="0" smtClean="0">
                <a:solidFill>
                  <a:srgbClr val="FFFF00"/>
                </a:solidFill>
              </a:rPr>
              <a:t> :</a:t>
            </a:r>
          </a:p>
          <a:p>
            <a:pPr marL="285750" indent="-285750" algn="just">
              <a:buFont typeface="Arial" panose="020B0604020202020204" pitchFamily="34" charset="0"/>
              <a:buChar char="•"/>
            </a:pPr>
            <a:r>
              <a:rPr lang="en-US" sz="1200" dirty="0">
                <a:solidFill>
                  <a:srgbClr val="FFFF00"/>
                </a:solidFill>
              </a:rPr>
              <a:t>-  </a:t>
            </a:r>
            <a:r>
              <a:rPr lang="vi-VN" sz="1200" dirty="0">
                <a:solidFill>
                  <a:srgbClr val="FFFF00"/>
                </a:solidFill>
              </a:rPr>
              <a:t>Hiển thị thông báo lỗi cho người dùng</a:t>
            </a:r>
            <a:r>
              <a:rPr lang="en-US" sz="1200" dirty="0" smtClean="0">
                <a:solidFill>
                  <a:srgbClr val="FFFF00"/>
                </a:solidFill>
              </a:rPr>
              <a:t> </a:t>
            </a:r>
            <a:r>
              <a:rPr lang="en-US" sz="1200" dirty="0" err="1">
                <a:solidFill>
                  <a:srgbClr val="FFFF00"/>
                </a:solidFill>
              </a:rPr>
              <a:t>bằng</a:t>
            </a:r>
            <a:r>
              <a:rPr lang="en-US" sz="1200" dirty="0">
                <a:solidFill>
                  <a:srgbClr val="FFFF00"/>
                </a:solidFill>
              </a:rPr>
              <a:t> </a:t>
            </a:r>
            <a:r>
              <a:rPr lang="en-US" sz="1200" dirty="0" smtClean="0">
                <a:solidFill>
                  <a:srgbClr val="FFFF00"/>
                </a:solidFill>
              </a:rPr>
              <a:t>PHP :</a:t>
            </a:r>
            <a:r>
              <a:rPr lang="vi-VN" sz="1200" dirty="0" smtClean="0">
                <a:solidFill>
                  <a:schemeClr val="bg1"/>
                </a:solidFill>
              </a:rPr>
              <a:t>Sau </a:t>
            </a:r>
            <a:r>
              <a:rPr lang="vi-VN" sz="1200" dirty="0">
                <a:solidFill>
                  <a:schemeClr val="bg1"/>
                </a:solidFill>
              </a:rPr>
              <a:t>khi xác thực dữ liệu, cần hiển thị các thông báo lỗi cho người dùng để họ biết những gì đã sai và cần phải điều chỉnh.</a:t>
            </a:r>
            <a:endParaRPr lang="en-US" sz="1200" dirty="0" smtClean="0">
              <a:solidFill>
                <a:schemeClr val="bg1"/>
              </a:solidFill>
            </a:endParaRPr>
          </a:p>
        </p:txBody>
      </p:sp>
      <p:sp>
        <p:nvSpPr>
          <p:cNvPr id="8" name="TextBox 7"/>
          <p:cNvSpPr txBox="1"/>
          <p:nvPr/>
        </p:nvSpPr>
        <p:spPr>
          <a:xfrm>
            <a:off x="-93447" y="3294026"/>
            <a:ext cx="4818959" cy="830997"/>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Bảo vệ dữ liệu trước khi lưu vào cơ sở dữ liệu</a:t>
            </a:r>
            <a:r>
              <a:rPr lang="vi-VN" sz="1200" dirty="0">
                <a:solidFill>
                  <a:schemeClr val="bg1"/>
                </a:solidFill>
              </a:rPr>
              <a:t>: </a:t>
            </a:r>
            <a:r>
              <a:rPr lang="en-US" sz="1200" dirty="0" smtClean="0">
                <a:solidFill>
                  <a:schemeClr val="bg1"/>
                </a:solidFill>
              </a:rPr>
              <a:t>s</a:t>
            </a:r>
            <a:r>
              <a:rPr lang="vi-VN" sz="1200" dirty="0" smtClean="0">
                <a:solidFill>
                  <a:schemeClr val="bg1"/>
                </a:solidFill>
              </a:rPr>
              <a:t>ử </a:t>
            </a:r>
            <a:r>
              <a:rPr lang="vi-VN" sz="1200" dirty="0">
                <a:solidFill>
                  <a:schemeClr val="bg1"/>
                </a:solidFill>
              </a:rPr>
              <a:t>dụng Prepared Statements: Để ngăn ngừa các cuộc tấn công SQL Injection, luôn sử dụng các câu lệnh Prepared Statements khi thực hiện các truy vấn SQL với dữ liệu từ biểu mẫu.</a:t>
            </a:r>
            <a:endParaRPr lang="en-US" sz="1200" dirty="0" smtClean="0">
              <a:solidFill>
                <a:schemeClr val="bg1"/>
              </a:solidFill>
            </a:endParaRPr>
          </a:p>
        </p:txBody>
      </p:sp>
      <p:pic>
        <p:nvPicPr>
          <p:cNvPr id="7" name="Picture 6"/>
          <p:cNvPicPr>
            <a:picLocks noChangeAspect="1"/>
          </p:cNvPicPr>
          <p:nvPr/>
        </p:nvPicPr>
        <p:blipFill>
          <a:blip r:embed="rId3"/>
          <a:stretch>
            <a:fillRect/>
          </a:stretch>
        </p:blipFill>
        <p:spPr>
          <a:xfrm>
            <a:off x="583763" y="1687657"/>
            <a:ext cx="2610214" cy="1514686"/>
          </a:xfrm>
          <a:prstGeom prst="rect">
            <a:avLst/>
          </a:prstGeom>
        </p:spPr>
      </p:pic>
      <p:pic>
        <p:nvPicPr>
          <p:cNvPr id="9" name="Picture 8"/>
          <p:cNvPicPr>
            <a:picLocks noChangeAspect="1"/>
          </p:cNvPicPr>
          <p:nvPr/>
        </p:nvPicPr>
        <p:blipFill>
          <a:blip r:embed="rId4"/>
          <a:stretch>
            <a:fillRect/>
          </a:stretch>
        </p:blipFill>
        <p:spPr>
          <a:xfrm>
            <a:off x="116800" y="4216706"/>
            <a:ext cx="4398463" cy="802426"/>
          </a:xfrm>
          <a:prstGeom prst="rect">
            <a:avLst/>
          </a:prstGeom>
        </p:spPr>
      </p:pic>
      <p:sp>
        <p:nvSpPr>
          <p:cNvPr id="17" name="TextBox 16"/>
          <p:cNvSpPr txBox="1"/>
          <p:nvPr/>
        </p:nvSpPr>
        <p:spPr>
          <a:xfrm>
            <a:off x="4237160" y="806678"/>
            <a:ext cx="4818959" cy="646331"/>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 Đảm bảo tính bảo mật: </a:t>
            </a:r>
            <a:r>
              <a:rPr lang="vi-VN" sz="1200" dirty="0">
                <a:solidFill>
                  <a:schemeClr val="bg1"/>
                </a:solidFill>
              </a:rPr>
              <a:t>Ngăn chặn Cross-Site Scripting (XSS): Sử dụng htmlspecialchars() để mã hóa các ký tự đặc biệt trong dữ liệu trước khi hiển thị trên trang web.</a:t>
            </a:r>
            <a:endParaRPr lang="en-US" sz="1200" dirty="0" smtClean="0">
              <a:solidFill>
                <a:schemeClr val="bg1"/>
              </a:solidFill>
            </a:endParaRPr>
          </a:p>
        </p:txBody>
      </p:sp>
      <p:pic>
        <p:nvPicPr>
          <p:cNvPr id="16" name="Picture 15"/>
          <p:cNvPicPr>
            <a:picLocks noChangeAspect="1"/>
          </p:cNvPicPr>
          <p:nvPr/>
        </p:nvPicPr>
        <p:blipFill>
          <a:blip r:embed="rId5"/>
          <a:stretch>
            <a:fillRect/>
          </a:stretch>
        </p:blipFill>
        <p:spPr>
          <a:xfrm>
            <a:off x="4078090" y="1785673"/>
            <a:ext cx="4796214" cy="737270"/>
          </a:xfrm>
          <a:prstGeom prst="rect">
            <a:avLst/>
          </a:prstGeom>
        </p:spPr>
      </p:pic>
    </p:spTree>
    <p:extLst>
      <p:ext uri="{BB962C8B-B14F-4D97-AF65-F5344CB8AC3E}">
        <p14:creationId xmlns:p14="http://schemas.microsoft.com/office/powerpoint/2010/main" val="34743134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err="1"/>
              <a:t>Biểu</a:t>
            </a:r>
            <a:r>
              <a:rPr lang="en-US" dirty="0"/>
              <a:t> </a:t>
            </a:r>
            <a:r>
              <a:rPr lang="en-US" dirty="0" err="1"/>
              <a:t>mẫu</a:t>
            </a:r>
            <a:r>
              <a:rPr lang="en-US" dirty="0"/>
              <a:t> </a:t>
            </a:r>
            <a:r>
              <a:rPr lang="en-US" dirty="0" err="1"/>
              <a:t>trong</a:t>
            </a:r>
            <a:r>
              <a:rPr lang="en-US" dirty="0"/>
              <a:t> </a:t>
            </a:r>
            <a:r>
              <a:rPr lang="vi-VN" dirty="0"/>
              <a:t>PHP</a:t>
            </a:r>
            <a:endParaRPr dirty="0"/>
          </a:p>
        </p:txBody>
      </p:sp>
      <p:sp>
        <p:nvSpPr>
          <p:cNvPr id="4" name="TextBox 3"/>
          <p:cNvSpPr txBox="1"/>
          <p:nvPr/>
        </p:nvSpPr>
        <p:spPr>
          <a:xfrm>
            <a:off x="2950107" y="463090"/>
            <a:ext cx="5619889" cy="307777"/>
          </a:xfrm>
          <a:prstGeom prst="rect">
            <a:avLst/>
          </a:prstGeom>
          <a:noFill/>
        </p:spPr>
        <p:txBody>
          <a:bodyPr wrap="square" rtlCol="0">
            <a:spAutoFit/>
          </a:bodyPr>
          <a:lstStyle/>
          <a:p>
            <a:r>
              <a:rPr lang="en-US" dirty="0" err="1" smtClean="0">
                <a:solidFill>
                  <a:srgbClr val="FFFF00"/>
                </a:solidFill>
              </a:rPr>
              <a:t>Yêu</a:t>
            </a:r>
            <a:r>
              <a:rPr lang="en-US" dirty="0" smtClean="0">
                <a:solidFill>
                  <a:srgbClr val="FFFF00"/>
                </a:solidFill>
              </a:rPr>
              <a:t> </a:t>
            </a:r>
            <a:r>
              <a:rPr lang="en-US" dirty="0" err="1" smtClean="0">
                <a:solidFill>
                  <a:srgbClr val="FFFF00"/>
                </a:solidFill>
              </a:rPr>
              <a:t>cầu</a:t>
            </a:r>
            <a:r>
              <a:rPr lang="en-US" dirty="0" smtClean="0">
                <a:solidFill>
                  <a:srgbClr val="FFFF00"/>
                </a:solidFill>
              </a:rPr>
              <a:t> </a:t>
            </a:r>
            <a:r>
              <a:rPr lang="en-US" dirty="0" err="1" smtClean="0">
                <a:solidFill>
                  <a:srgbClr val="FFFF00"/>
                </a:solidFill>
              </a:rPr>
              <a:t>biểu</a:t>
            </a:r>
            <a:r>
              <a:rPr lang="en-US" dirty="0" smtClean="0">
                <a:solidFill>
                  <a:srgbClr val="FFFF00"/>
                </a:solidFill>
              </a:rPr>
              <a:t> </a:t>
            </a:r>
            <a:r>
              <a:rPr lang="en-US" dirty="0" err="1">
                <a:solidFill>
                  <a:srgbClr val="FFFF00"/>
                </a:solidFill>
              </a:rPr>
              <a:t>mẫu</a:t>
            </a:r>
            <a:r>
              <a:rPr lang="en-US" dirty="0">
                <a:solidFill>
                  <a:srgbClr val="FFFF00"/>
                </a:solidFill>
              </a:rPr>
              <a:t>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a:solidFill>
                  <a:srgbClr val="FFFF00"/>
                </a:solidFill>
              </a:rPr>
              <a:t>ví</a:t>
            </a:r>
            <a:r>
              <a:rPr lang="en-US" dirty="0">
                <a:solidFill>
                  <a:srgbClr val="FFFF00"/>
                </a:solidFill>
              </a:rPr>
              <a:t> </a:t>
            </a:r>
            <a:r>
              <a:rPr lang="en-US" dirty="0" err="1">
                <a:solidFill>
                  <a:srgbClr val="FFFF00"/>
                </a:solidFill>
              </a:rPr>
              <a:t>dụ</a:t>
            </a:r>
            <a:r>
              <a:rPr lang="en-US" dirty="0">
                <a:solidFill>
                  <a:srgbClr val="FFFF00"/>
                </a:solidFill>
              </a:rPr>
              <a:t> </a:t>
            </a:r>
            <a:endParaRPr lang="en-US" dirty="0">
              <a:solidFill>
                <a:srgbClr val="FFFF00"/>
              </a:solidFill>
            </a:endParaRPr>
          </a:p>
        </p:txBody>
      </p:sp>
      <p:sp>
        <p:nvSpPr>
          <p:cNvPr id="11" name="TextBox 10"/>
          <p:cNvSpPr txBox="1"/>
          <p:nvPr/>
        </p:nvSpPr>
        <p:spPr>
          <a:xfrm>
            <a:off x="-93447" y="764977"/>
            <a:ext cx="4491911" cy="1569660"/>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Yêu cầu biểu mẫu trong </a:t>
            </a:r>
            <a:r>
              <a:rPr lang="vi-VN" sz="1200" dirty="0" smtClean="0">
                <a:solidFill>
                  <a:srgbClr val="FFFF00"/>
                </a:solidFill>
              </a:rPr>
              <a:t>PHP</a:t>
            </a:r>
            <a:r>
              <a:rPr lang="en-US" sz="1200" dirty="0" smtClean="0">
                <a:solidFill>
                  <a:srgbClr val="FFFF00"/>
                </a:solidFill>
              </a:rPr>
              <a:t>: </a:t>
            </a:r>
            <a:r>
              <a:rPr lang="vi-VN" sz="1200" dirty="0" smtClean="0">
                <a:solidFill>
                  <a:srgbClr val="FFFF00"/>
                </a:solidFill>
              </a:rPr>
              <a:t> </a:t>
            </a:r>
            <a:r>
              <a:rPr lang="vi-VN" sz="1200" dirty="0">
                <a:solidFill>
                  <a:schemeClr val="bg1"/>
                </a:solidFill>
              </a:rPr>
              <a:t>là một phần quan trọng trong việc xác thực và xử lý dữ liệu từ người dùng. Khi người dùng điền thông tin và gửi biểu mẫu từ trang web, bạn cần thực hiện một số kiểm tra để đảm bảo rằng các trường dữ liệu bắt buộc được điền và dữ liệu được nhập đúng định dạng. Dưới đây là một hướng dẫn cụ thể về cách yêu cầu và xác thực biểu mẫu trong </a:t>
            </a:r>
            <a:r>
              <a:rPr lang="vi-VN" sz="1200" dirty="0" smtClean="0">
                <a:solidFill>
                  <a:schemeClr val="bg1"/>
                </a:solidFill>
              </a:rPr>
              <a:t>PHP</a:t>
            </a:r>
            <a:endParaRPr lang="en-US" sz="1200" dirty="0" smtClean="0">
              <a:solidFill>
                <a:schemeClr val="bg1"/>
              </a:solidFill>
            </a:endParaRPr>
          </a:p>
          <a:p>
            <a:pPr marL="285750" indent="-285750" algn="just">
              <a:buFont typeface="Arial" panose="020B0604020202020204" pitchFamily="34" charset="0"/>
              <a:buChar char="•"/>
            </a:pPr>
            <a:r>
              <a:rPr lang="en-US" sz="1200" dirty="0" err="1">
                <a:solidFill>
                  <a:srgbClr val="FFFF00"/>
                </a:solidFill>
              </a:rPr>
              <a:t>Kiểm</a:t>
            </a:r>
            <a:r>
              <a:rPr lang="en-US" sz="1200" dirty="0">
                <a:solidFill>
                  <a:srgbClr val="FFFF00"/>
                </a:solidFill>
              </a:rPr>
              <a:t> </a:t>
            </a:r>
            <a:r>
              <a:rPr lang="en-US" sz="1200" dirty="0" err="1">
                <a:solidFill>
                  <a:srgbClr val="FFFF00"/>
                </a:solidFill>
              </a:rPr>
              <a:t>tra</a:t>
            </a:r>
            <a:r>
              <a:rPr lang="en-US" sz="1200" dirty="0">
                <a:solidFill>
                  <a:srgbClr val="FFFF00"/>
                </a:solidFill>
              </a:rPr>
              <a:t> </a:t>
            </a:r>
            <a:r>
              <a:rPr lang="en-US" sz="1200" dirty="0" err="1">
                <a:solidFill>
                  <a:srgbClr val="FFFF00"/>
                </a:solidFill>
              </a:rPr>
              <a:t>và</a:t>
            </a:r>
            <a:r>
              <a:rPr lang="en-US" sz="1200" dirty="0">
                <a:solidFill>
                  <a:srgbClr val="FFFF00"/>
                </a:solidFill>
              </a:rPr>
              <a:t> </a:t>
            </a:r>
            <a:r>
              <a:rPr lang="en-US" sz="1200" dirty="0" err="1">
                <a:solidFill>
                  <a:srgbClr val="FFFF00"/>
                </a:solidFill>
              </a:rPr>
              <a:t>xác</a:t>
            </a:r>
            <a:r>
              <a:rPr lang="en-US" sz="1200" dirty="0">
                <a:solidFill>
                  <a:srgbClr val="FFFF00"/>
                </a:solidFill>
              </a:rPr>
              <a:t> </a:t>
            </a:r>
            <a:r>
              <a:rPr lang="en-US" sz="1200" dirty="0" err="1">
                <a:solidFill>
                  <a:srgbClr val="FFFF00"/>
                </a:solidFill>
              </a:rPr>
              <a:t>thực</a:t>
            </a:r>
            <a:r>
              <a:rPr lang="en-US" sz="1200" dirty="0">
                <a:solidFill>
                  <a:srgbClr val="FFFF00"/>
                </a:solidFill>
              </a:rPr>
              <a:t> </a:t>
            </a:r>
            <a:r>
              <a:rPr lang="en-US" sz="1200" dirty="0" err="1">
                <a:solidFill>
                  <a:srgbClr val="FFFF00"/>
                </a:solidFill>
              </a:rPr>
              <a:t>dữ</a:t>
            </a:r>
            <a:r>
              <a:rPr lang="en-US" sz="1200" dirty="0">
                <a:solidFill>
                  <a:srgbClr val="FFFF00"/>
                </a:solidFill>
              </a:rPr>
              <a:t> </a:t>
            </a:r>
            <a:r>
              <a:rPr lang="en-US" sz="1200" dirty="0" err="1">
                <a:solidFill>
                  <a:srgbClr val="FFFF00"/>
                </a:solidFill>
              </a:rPr>
              <a:t>liệu</a:t>
            </a:r>
            <a:r>
              <a:rPr lang="en-US" sz="1200" dirty="0">
                <a:solidFill>
                  <a:srgbClr val="FFFF00"/>
                </a:solidFill>
              </a:rPr>
              <a:t> </a:t>
            </a:r>
            <a:r>
              <a:rPr lang="en-US" sz="1200" dirty="0" err="1">
                <a:solidFill>
                  <a:srgbClr val="FFFF00"/>
                </a:solidFill>
              </a:rPr>
              <a:t>từ</a:t>
            </a:r>
            <a:r>
              <a:rPr lang="en-US" sz="1200" dirty="0">
                <a:solidFill>
                  <a:srgbClr val="FFFF00"/>
                </a:solidFill>
              </a:rPr>
              <a:t> </a:t>
            </a:r>
            <a:r>
              <a:rPr lang="en-US" sz="1200" dirty="0" err="1">
                <a:solidFill>
                  <a:srgbClr val="FFFF00"/>
                </a:solidFill>
              </a:rPr>
              <a:t>biểu</a:t>
            </a:r>
            <a:r>
              <a:rPr lang="en-US" sz="1200" dirty="0">
                <a:solidFill>
                  <a:srgbClr val="FFFF00"/>
                </a:solidFill>
              </a:rPr>
              <a:t> </a:t>
            </a:r>
            <a:r>
              <a:rPr lang="en-US" sz="1200" dirty="0" err="1">
                <a:solidFill>
                  <a:srgbClr val="FFFF00"/>
                </a:solidFill>
              </a:rPr>
              <a:t>mẫu</a:t>
            </a:r>
            <a:r>
              <a:rPr lang="en-US" sz="1200" dirty="0">
                <a:solidFill>
                  <a:srgbClr val="FFFF00"/>
                </a:solidFill>
              </a:rPr>
              <a:t> </a:t>
            </a:r>
            <a:r>
              <a:rPr lang="en-US" sz="1200" dirty="0" err="1">
                <a:solidFill>
                  <a:srgbClr val="FFFF00"/>
                </a:solidFill>
              </a:rPr>
              <a:t>Gồm</a:t>
            </a:r>
            <a:endParaRPr lang="en-US" sz="1200" dirty="0" smtClean="0">
              <a:solidFill>
                <a:srgbClr val="FFFF00"/>
              </a:solidFill>
            </a:endParaRPr>
          </a:p>
        </p:txBody>
      </p:sp>
      <p:sp>
        <p:nvSpPr>
          <p:cNvPr id="8" name="TextBox 7"/>
          <p:cNvSpPr txBox="1"/>
          <p:nvPr/>
        </p:nvSpPr>
        <p:spPr>
          <a:xfrm>
            <a:off x="-93447" y="2334637"/>
            <a:ext cx="4818959"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Kiểm tra phương thức gửi biểu mẫu: </a:t>
            </a:r>
            <a:r>
              <a:rPr lang="vi-VN" sz="1200" dirty="0">
                <a:solidFill>
                  <a:schemeClr val="bg1"/>
                </a:solidFill>
              </a:rPr>
              <a:t>Xác định phương thức gửi dữ liệu từ biểu mẫu (POST hoặc GET). </a:t>
            </a:r>
            <a:endParaRPr lang="en-US" sz="1200" dirty="0" smtClean="0">
              <a:solidFill>
                <a:schemeClr val="bg1"/>
              </a:solidFill>
            </a:endParaRPr>
          </a:p>
        </p:txBody>
      </p:sp>
      <p:pic>
        <p:nvPicPr>
          <p:cNvPr id="2" name="Picture 1"/>
          <p:cNvPicPr>
            <a:picLocks noChangeAspect="1"/>
          </p:cNvPicPr>
          <p:nvPr/>
        </p:nvPicPr>
        <p:blipFill>
          <a:blip r:embed="rId3"/>
          <a:stretch>
            <a:fillRect/>
          </a:stretch>
        </p:blipFill>
        <p:spPr>
          <a:xfrm>
            <a:off x="253373" y="2825479"/>
            <a:ext cx="3658111" cy="809738"/>
          </a:xfrm>
          <a:prstGeom prst="rect">
            <a:avLst/>
          </a:prstGeom>
        </p:spPr>
      </p:pic>
      <p:sp>
        <p:nvSpPr>
          <p:cNvPr id="12" name="TextBox 11"/>
          <p:cNvSpPr txBox="1"/>
          <p:nvPr/>
        </p:nvSpPr>
        <p:spPr>
          <a:xfrm>
            <a:off x="-93448" y="3635217"/>
            <a:ext cx="4818959"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Xác thực định dạng dữ liệu: </a:t>
            </a:r>
            <a:r>
              <a:rPr lang="vi-VN" sz="1200" dirty="0">
                <a:solidFill>
                  <a:schemeClr val="bg1"/>
                </a:solidFill>
              </a:rPr>
              <a:t>Kiểm tra xem dữ liệu nhập vào có đúng định dạng hay không (ví dụ: email hợp lệ).</a:t>
            </a:r>
            <a:endParaRPr lang="en-US" sz="1200" dirty="0" smtClean="0">
              <a:solidFill>
                <a:schemeClr val="bg1"/>
              </a:solidFill>
            </a:endParaRPr>
          </a:p>
        </p:txBody>
      </p:sp>
      <p:pic>
        <p:nvPicPr>
          <p:cNvPr id="3" name="Picture 2"/>
          <p:cNvPicPr>
            <a:picLocks noChangeAspect="1"/>
          </p:cNvPicPr>
          <p:nvPr/>
        </p:nvPicPr>
        <p:blipFill>
          <a:blip r:embed="rId4"/>
          <a:stretch>
            <a:fillRect/>
          </a:stretch>
        </p:blipFill>
        <p:spPr>
          <a:xfrm>
            <a:off x="210504" y="4211796"/>
            <a:ext cx="3743847" cy="724001"/>
          </a:xfrm>
          <a:prstGeom prst="rect">
            <a:avLst/>
          </a:prstGeom>
        </p:spPr>
      </p:pic>
      <p:sp>
        <p:nvSpPr>
          <p:cNvPr id="13" name="TextBox 12"/>
          <p:cNvSpPr txBox="1"/>
          <p:nvPr/>
        </p:nvSpPr>
        <p:spPr>
          <a:xfrm>
            <a:off x="4325041" y="3144375"/>
            <a:ext cx="4818959"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Kiểm tra dữ liệu bắt buộc: </a:t>
            </a:r>
            <a:r>
              <a:rPr lang="vi-VN" sz="1200" dirty="0">
                <a:solidFill>
                  <a:schemeClr val="bg1"/>
                </a:solidFill>
              </a:rPr>
              <a:t>Đảm bảo rằng các trường dữ liệu bắt buộc không được để trống</a:t>
            </a:r>
            <a:endParaRPr lang="en-US" sz="1200" dirty="0" smtClean="0">
              <a:solidFill>
                <a:schemeClr val="bg1"/>
              </a:solidFill>
            </a:endParaRPr>
          </a:p>
        </p:txBody>
      </p:sp>
      <p:pic>
        <p:nvPicPr>
          <p:cNvPr id="5" name="Picture 4"/>
          <p:cNvPicPr>
            <a:picLocks noChangeAspect="1"/>
          </p:cNvPicPr>
          <p:nvPr/>
        </p:nvPicPr>
        <p:blipFill>
          <a:blip r:embed="rId5"/>
          <a:stretch>
            <a:fillRect/>
          </a:stretch>
        </p:blipFill>
        <p:spPr>
          <a:xfrm>
            <a:off x="5438897" y="1245636"/>
            <a:ext cx="2945411" cy="1788557"/>
          </a:xfrm>
          <a:prstGeom prst="rect">
            <a:avLst/>
          </a:prstGeom>
        </p:spPr>
      </p:pic>
      <p:sp>
        <p:nvSpPr>
          <p:cNvPr id="15" name="TextBox 14"/>
          <p:cNvSpPr txBox="1"/>
          <p:nvPr/>
        </p:nvSpPr>
        <p:spPr>
          <a:xfrm>
            <a:off x="4402909" y="929819"/>
            <a:ext cx="4818959"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Kiểm tra dữ liệu bắt buộc: </a:t>
            </a:r>
            <a:r>
              <a:rPr lang="vi-VN" sz="1200" dirty="0">
                <a:solidFill>
                  <a:schemeClr val="bg1"/>
                </a:solidFill>
              </a:rPr>
              <a:t>Đảm bảo rằng các trường dữ liệu bắt buộc không được để trống</a:t>
            </a:r>
            <a:endParaRPr lang="en-US" sz="1200" dirty="0" smtClean="0">
              <a:solidFill>
                <a:schemeClr val="bg1"/>
              </a:solidFill>
            </a:endParaRPr>
          </a:p>
        </p:txBody>
      </p:sp>
      <p:pic>
        <p:nvPicPr>
          <p:cNvPr id="6" name="Picture 5"/>
          <p:cNvPicPr>
            <a:picLocks noChangeAspect="1"/>
          </p:cNvPicPr>
          <p:nvPr/>
        </p:nvPicPr>
        <p:blipFill>
          <a:blip r:embed="rId6"/>
          <a:stretch>
            <a:fillRect/>
          </a:stretch>
        </p:blipFill>
        <p:spPr>
          <a:xfrm>
            <a:off x="4956500" y="3609256"/>
            <a:ext cx="2648320" cy="1409897"/>
          </a:xfrm>
          <a:prstGeom prst="rect">
            <a:avLst/>
          </a:prstGeom>
        </p:spPr>
      </p:pic>
    </p:spTree>
    <p:extLst>
      <p:ext uri="{BB962C8B-B14F-4D97-AF65-F5344CB8AC3E}">
        <p14:creationId xmlns:p14="http://schemas.microsoft.com/office/powerpoint/2010/main" val="8823549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err="1"/>
              <a:t>Biểu</a:t>
            </a:r>
            <a:r>
              <a:rPr lang="en-US" dirty="0"/>
              <a:t> </a:t>
            </a:r>
            <a:r>
              <a:rPr lang="en-US" dirty="0" err="1"/>
              <a:t>mẫu</a:t>
            </a:r>
            <a:r>
              <a:rPr lang="en-US" dirty="0"/>
              <a:t> </a:t>
            </a:r>
            <a:r>
              <a:rPr lang="en-US" dirty="0" err="1"/>
              <a:t>trong</a:t>
            </a:r>
            <a:r>
              <a:rPr lang="en-US" dirty="0"/>
              <a:t> </a:t>
            </a:r>
            <a:r>
              <a:rPr lang="vi-VN" dirty="0"/>
              <a:t>PHP</a:t>
            </a:r>
            <a:endParaRPr dirty="0"/>
          </a:p>
        </p:txBody>
      </p:sp>
      <p:sp>
        <p:nvSpPr>
          <p:cNvPr id="4" name="TextBox 3"/>
          <p:cNvSpPr txBox="1"/>
          <p:nvPr/>
        </p:nvSpPr>
        <p:spPr>
          <a:xfrm>
            <a:off x="2950107" y="463090"/>
            <a:ext cx="5619889" cy="307777"/>
          </a:xfrm>
          <a:prstGeom prst="rect">
            <a:avLst/>
          </a:prstGeom>
          <a:noFill/>
        </p:spPr>
        <p:txBody>
          <a:bodyPr wrap="square" rtlCol="0">
            <a:spAutoFit/>
          </a:bodyPr>
          <a:lstStyle/>
          <a:p>
            <a:r>
              <a:rPr lang="en-US" dirty="0" err="1">
                <a:solidFill>
                  <a:srgbClr val="FFFF00"/>
                </a:solidFill>
              </a:rPr>
              <a:t>Biểu</a:t>
            </a:r>
            <a:r>
              <a:rPr lang="en-US" dirty="0">
                <a:solidFill>
                  <a:srgbClr val="FFFF00"/>
                </a:solidFill>
              </a:rPr>
              <a:t> </a:t>
            </a:r>
            <a:r>
              <a:rPr lang="en-US" dirty="0" err="1">
                <a:solidFill>
                  <a:srgbClr val="FFFF00"/>
                </a:solidFill>
              </a:rPr>
              <a:t>mẫu</a:t>
            </a:r>
            <a:r>
              <a:rPr lang="en-US" dirty="0">
                <a:solidFill>
                  <a:srgbClr val="FFFF00"/>
                </a:solidFill>
              </a:rPr>
              <a:t> PHP - </a:t>
            </a:r>
            <a:r>
              <a:rPr lang="en-US" dirty="0" err="1">
                <a:solidFill>
                  <a:srgbClr val="FFFF00"/>
                </a:solidFill>
              </a:rPr>
              <a:t>Xác</a:t>
            </a:r>
            <a:r>
              <a:rPr lang="en-US" dirty="0">
                <a:solidFill>
                  <a:srgbClr val="FFFF00"/>
                </a:solidFill>
              </a:rPr>
              <a:t> </a:t>
            </a:r>
            <a:r>
              <a:rPr lang="en-US" dirty="0" err="1">
                <a:solidFill>
                  <a:srgbClr val="FFFF00"/>
                </a:solidFill>
              </a:rPr>
              <a:t>thực</a:t>
            </a:r>
            <a:r>
              <a:rPr lang="en-US" dirty="0">
                <a:solidFill>
                  <a:srgbClr val="FFFF00"/>
                </a:solidFill>
              </a:rPr>
              <a:t> E-mail </a:t>
            </a:r>
            <a:r>
              <a:rPr lang="en-US" dirty="0" err="1">
                <a:solidFill>
                  <a:srgbClr val="FFFF00"/>
                </a:solidFill>
              </a:rPr>
              <a:t>và</a:t>
            </a:r>
            <a:r>
              <a:rPr lang="en-US" dirty="0">
                <a:solidFill>
                  <a:srgbClr val="FFFF00"/>
                </a:solidFill>
              </a:rPr>
              <a:t> URL </a:t>
            </a:r>
            <a:r>
              <a:rPr lang="en-US" dirty="0" err="1" smtClean="0">
                <a:solidFill>
                  <a:srgbClr val="FFFF00"/>
                </a:solidFill>
              </a:rPr>
              <a:t>trong</a:t>
            </a:r>
            <a:r>
              <a:rPr lang="en-US" dirty="0" smtClean="0">
                <a:solidFill>
                  <a:srgbClr val="FFFF00"/>
                </a:solidFill>
              </a:rPr>
              <a:t>  PHP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93447" y="764977"/>
            <a:ext cx="9090609" cy="646331"/>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Xác thực E-mail và URL trong biểu mẫu PHP </a:t>
            </a:r>
            <a:r>
              <a:rPr lang="en-US" sz="1200" dirty="0" smtClean="0">
                <a:solidFill>
                  <a:srgbClr val="FFFF00"/>
                </a:solidFill>
              </a:rPr>
              <a:t>: </a:t>
            </a:r>
            <a:r>
              <a:rPr lang="vi-VN" sz="1200" dirty="0" smtClean="0">
                <a:solidFill>
                  <a:schemeClr val="bg1"/>
                </a:solidFill>
              </a:rPr>
              <a:t>là </a:t>
            </a:r>
            <a:r>
              <a:rPr lang="vi-VN" sz="1200" dirty="0">
                <a:solidFill>
                  <a:schemeClr val="bg1"/>
                </a:solidFill>
              </a:rPr>
              <a:t>một bước quan trọng để đảm bảo dữ liệu đầu vào của người dùng là hợp lệ. Dưới đây là cách bạn có thể thực hiện việc này bằng cách sử dụng các hàm tích hợp sẵn trong PHP</a:t>
            </a:r>
            <a:r>
              <a:rPr lang="vi-VN" sz="1200" dirty="0">
                <a:solidFill>
                  <a:srgbClr val="FFFF00"/>
                </a:solidFill>
              </a:rPr>
              <a:t>.</a:t>
            </a:r>
          </a:p>
          <a:p>
            <a:pPr marL="285750" indent="-285750" algn="just">
              <a:buFont typeface="Arial" panose="020B0604020202020204" pitchFamily="34" charset="0"/>
              <a:buChar char="•"/>
            </a:pPr>
            <a:endParaRPr lang="vi-VN" sz="1200" dirty="0">
              <a:solidFill>
                <a:srgbClr val="FFFF00"/>
              </a:solidFill>
            </a:endParaRPr>
          </a:p>
        </p:txBody>
      </p:sp>
      <p:sp>
        <p:nvSpPr>
          <p:cNvPr id="14" name="TextBox 13"/>
          <p:cNvSpPr txBox="1"/>
          <p:nvPr/>
        </p:nvSpPr>
        <p:spPr>
          <a:xfrm>
            <a:off x="-93448" y="1360695"/>
            <a:ext cx="8984470"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PHP - Xác thực tên: </a:t>
            </a:r>
            <a:r>
              <a:rPr lang="vi-VN" sz="1200" dirty="0">
                <a:solidFill>
                  <a:schemeClr val="bg1"/>
                </a:solidFill>
              </a:rPr>
              <a:t>Mã bên dưới hiển thị một cách đơn giản để kiểm tra xem trường tên chỉ chứa các chữ cái, dấu gạch ngang, dấu nháy đơn và khoảng trắng. Nếu giá trị của trường tên không hợp lệ thì lưu thông báo </a:t>
            </a:r>
            <a:r>
              <a:rPr lang="vi-VN" sz="1200" dirty="0" smtClean="0">
                <a:solidFill>
                  <a:schemeClr val="bg1"/>
                </a:solidFill>
              </a:rPr>
              <a:t>lỗi</a:t>
            </a:r>
            <a:endParaRPr lang="vi-VN" sz="1200" dirty="0">
              <a:solidFill>
                <a:srgbClr val="FFFF00"/>
              </a:solidFill>
            </a:endParaRPr>
          </a:p>
        </p:txBody>
      </p:sp>
      <p:pic>
        <p:nvPicPr>
          <p:cNvPr id="7" name="Picture 6"/>
          <p:cNvPicPr>
            <a:picLocks noChangeAspect="1"/>
          </p:cNvPicPr>
          <p:nvPr/>
        </p:nvPicPr>
        <p:blipFill>
          <a:blip r:embed="rId3"/>
          <a:stretch>
            <a:fillRect/>
          </a:stretch>
        </p:blipFill>
        <p:spPr>
          <a:xfrm>
            <a:off x="311992" y="1970815"/>
            <a:ext cx="4086795" cy="933580"/>
          </a:xfrm>
          <a:prstGeom prst="rect">
            <a:avLst/>
          </a:prstGeom>
        </p:spPr>
      </p:pic>
      <p:sp>
        <p:nvSpPr>
          <p:cNvPr id="16" name="TextBox 15"/>
          <p:cNvSpPr txBox="1"/>
          <p:nvPr/>
        </p:nvSpPr>
        <p:spPr>
          <a:xfrm>
            <a:off x="-93448" y="3052850"/>
            <a:ext cx="9063547" cy="461665"/>
          </a:xfrm>
          <a:prstGeom prst="rect">
            <a:avLst/>
          </a:prstGeom>
          <a:noFill/>
        </p:spPr>
        <p:txBody>
          <a:bodyPr wrap="square" rtlCol="0">
            <a:spAutoFit/>
          </a:bodyPr>
          <a:lstStyle/>
          <a:p>
            <a:pPr marL="285750" indent="-285750" algn="just">
              <a:buFont typeface="Arial" panose="020B0604020202020204" pitchFamily="34" charset="0"/>
              <a:buChar char="•"/>
            </a:pPr>
            <a:r>
              <a:rPr lang="vi-VN" sz="1200" dirty="0">
                <a:solidFill>
                  <a:srgbClr val="FFFF00"/>
                </a:solidFill>
              </a:rPr>
              <a:t>PHP - Xác thực URL: </a:t>
            </a:r>
            <a:r>
              <a:rPr lang="vi-VN" sz="1200" dirty="0">
                <a:solidFill>
                  <a:schemeClr val="bg1"/>
                </a:solidFill>
              </a:rPr>
              <a:t>Mã bên dưới hiển thị cách kiểm tra xem cú pháp địa chỉ URL có hợp lệ hay không (biểu thức chính quy này cũng cho phép dấu gạch ngang trong URL). Nếu cú ​​pháp địa chỉ URL không hợp lệ thì hãy lưu thông báo lỗi</a:t>
            </a:r>
          </a:p>
        </p:txBody>
      </p:sp>
      <p:pic>
        <p:nvPicPr>
          <p:cNvPr id="9" name="Picture 8"/>
          <p:cNvPicPr>
            <a:picLocks noChangeAspect="1"/>
          </p:cNvPicPr>
          <p:nvPr/>
        </p:nvPicPr>
        <p:blipFill>
          <a:blip r:embed="rId4"/>
          <a:stretch>
            <a:fillRect/>
          </a:stretch>
        </p:blipFill>
        <p:spPr>
          <a:xfrm>
            <a:off x="311992" y="3662970"/>
            <a:ext cx="7263512" cy="808873"/>
          </a:xfrm>
          <a:prstGeom prst="rect">
            <a:avLst/>
          </a:prstGeom>
        </p:spPr>
      </p:pic>
    </p:spTree>
    <p:extLst>
      <p:ext uri="{BB962C8B-B14F-4D97-AF65-F5344CB8AC3E}">
        <p14:creationId xmlns:p14="http://schemas.microsoft.com/office/powerpoint/2010/main" val="22399686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a:t>PHP Advanced</a:t>
            </a:r>
            <a:endParaRPr dirty="0"/>
          </a:p>
        </p:txBody>
      </p:sp>
      <p:sp>
        <p:nvSpPr>
          <p:cNvPr id="4" name="TextBox 3"/>
          <p:cNvSpPr txBox="1"/>
          <p:nvPr/>
        </p:nvSpPr>
        <p:spPr>
          <a:xfrm>
            <a:off x="3837809" y="437673"/>
            <a:ext cx="1735359" cy="307777"/>
          </a:xfrm>
          <a:prstGeom prst="rect">
            <a:avLst/>
          </a:prstGeom>
          <a:noFill/>
        </p:spPr>
        <p:txBody>
          <a:bodyPr wrap="square" rtlCol="0">
            <a:spAutoFit/>
          </a:bodyPr>
          <a:lstStyle/>
          <a:p>
            <a:r>
              <a:rPr lang="en-US" dirty="0">
                <a:solidFill>
                  <a:srgbClr val="FFFF00"/>
                </a:solidFill>
              </a:rPr>
              <a:t>Cookie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66857" y="884064"/>
            <a:ext cx="4007793" cy="1015663"/>
          </a:xfrm>
          <a:prstGeom prst="rect">
            <a:avLst/>
          </a:prstGeom>
          <a:noFill/>
        </p:spPr>
        <p:txBody>
          <a:bodyPr wrap="square" rtlCol="0">
            <a:spAutoFit/>
          </a:bodyPr>
          <a:lstStyle/>
          <a:p>
            <a:pPr algn="just"/>
            <a:r>
              <a:rPr lang="vi-VN" sz="1200" dirty="0" smtClean="0">
                <a:solidFill>
                  <a:srgbClr val="FFFF00"/>
                </a:solidFill>
              </a:rPr>
              <a:t>Cookie </a:t>
            </a:r>
            <a:r>
              <a:rPr lang="vi-VN" sz="1200" dirty="0">
                <a:solidFill>
                  <a:srgbClr val="FFFF00"/>
                </a:solidFill>
              </a:rPr>
              <a:t>trong </a:t>
            </a:r>
            <a:r>
              <a:rPr lang="vi-VN" sz="1200" dirty="0" smtClean="0">
                <a:solidFill>
                  <a:srgbClr val="FFFF00"/>
                </a:solidFill>
              </a:rPr>
              <a:t>PHP</a:t>
            </a:r>
            <a:r>
              <a:rPr lang="en-US" sz="1200" dirty="0" smtClean="0">
                <a:solidFill>
                  <a:srgbClr val="FFFF00"/>
                </a:solidFill>
              </a:rPr>
              <a:t>: </a:t>
            </a:r>
            <a:r>
              <a:rPr lang="vi-VN" sz="1200" dirty="0" smtClean="0">
                <a:solidFill>
                  <a:srgbClr val="FFFF00"/>
                </a:solidFill>
              </a:rPr>
              <a:t> </a:t>
            </a:r>
            <a:r>
              <a:rPr lang="vi-VN" sz="1200" dirty="0">
                <a:solidFill>
                  <a:schemeClr val="bg1"/>
                </a:solidFill>
              </a:rPr>
              <a:t>là một cách hữu hiệu để lưu trữ dữ liệu nhỏ ở phía trình duyệt người dùng và truy xuất lại dữ liệu đó khi người dùng truy cập lại trang web. Dưới đây là các bước cơ bản để làm việc với cookie trong PHP</a:t>
            </a:r>
          </a:p>
        </p:txBody>
      </p:sp>
      <p:sp>
        <p:nvSpPr>
          <p:cNvPr id="10" name="TextBox 9"/>
          <p:cNvSpPr txBox="1"/>
          <p:nvPr/>
        </p:nvSpPr>
        <p:spPr>
          <a:xfrm>
            <a:off x="166856" y="1818759"/>
            <a:ext cx="3891211" cy="830997"/>
          </a:xfrm>
          <a:prstGeom prst="rect">
            <a:avLst/>
          </a:prstGeom>
          <a:noFill/>
        </p:spPr>
        <p:txBody>
          <a:bodyPr wrap="square" rtlCol="0">
            <a:spAutoFit/>
          </a:bodyPr>
          <a:lstStyle/>
          <a:p>
            <a:pPr algn="just"/>
            <a:r>
              <a:rPr lang="vi-VN" sz="1200" dirty="0">
                <a:solidFill>
                  <a:srgbClr val="FFFF00"/>
                </a:solidFill>
              </a:rPr>
              <a:t>Tạo và thiết lập cookie: </a:t>
            </a:r>
            <a:r>
              <a:rPr lang="vi-VN" sz="1200" dirty="0">
                <a:solidFill>
                  <a:schemeClr val="bg1"/>
                </a:solidFill>
              </a:rPr>
              <a:t>có thể sử dụng hàm setcookie() để tạo và thiết lập cookie. Hàm này cần được gọi trước khi bất kỳ nội dung nào được gửi đến trình duyệt.</a:t>
            </a:r>
          </a:p>
        </p:txBody>
      </p:sp>
      <p:pic>
        <p:nvPicPr>
          <p:cNvPr id="2" name="Picture 1"/>
          <p:cNvPicPr>
            <a:picLocks noChangeAspect="1"/>
          </p:cNvPicPr>
          <p:nvPr/>
        </p:nvPicPr>
        <p:blipFill>
          <a:blip r:embed="rId3"/>
          <a:stretch>
            <a:fillRect/>
          </a:stretch>
        </p:blipFill>
        <p:spPr>
          <a:xfrm>
            <a:off x="217812" y="2636202"/>
            <a:ext cx="3509470" cy="396440"/>
          </a:xfrm>
          <a:prstGeom prst="rect">
            <a:avLst/>
          </a:prstGeom>
        </p:spPr>
      </p:pic>
      <p:sp>
        <p:nvSpPr>
          <p:cNvPr id="13" name="TextBox 12"/>
          <p:cNvSpPr txBox="1"/>
          <p:nvPr/>
        </p:nvSpPr>
        <p:spPr>
          <a:xfrm>
            <a:off x="217812" y="3122786"/>
            <a:ext cx="3720115" cy="646331"/>
          </a:xfrm>
          <a:prstGeom prst="rect">
            <a:avLst/>
          </a:prstGeom>
          <a:noFill/>
        </p:spPr>
        <p:txBody>
          <a:bodyPr wrap="square" rtlCol="0">
            <a:spAutoFit/>
          </a:bodyPr>
          <a:lstStyle/>
          <a:p>
            <a:pPr algn="just"/>
            <a:r>
              <a:rPr lang="vi-VN" sz="1200" dirty="0">
                <a:solidFill>
                  <a:srgbClr val="FFFF00"/>
                </a:solidFill>
              </a:rPr>
              <a:t>Truy xuất cookie: </a:t>
            </a:r>
            <a:r>
              <a:rPr lang="vi-VN" sz="1200" dirty="0">
                <a:solidFill>
                  <a:schemeClr val="bg1"/>
                </a:solidFill>
              </a:rPr>
              <a:t>Sau khi cookie đã được thiết lập, bạn có thể truy xuất giá trị của nó bằng cách sử dụng biến siêu toàn cục $_COOKIE.</a:t>
            </a:r>
          </a:p>
        </p:txBody>
      </p:sp>
      <p:pic>
        <p:nvPicPr>
          <p:cNvPr id="6" name="Picture 5"/>
          <p:cNvPicPr>
            <a:picLocks noChangeAspect="1"/>
          </p:cNvPicPr>
          <p:nvPr/>
        </p:nvPicPr>
        <p:blipFill>
          <a:blip r:embed="rId4"/>
          <a:stretch>
            <a:fillRect/>
          </a:stretch>
        </p:blipFill>
        <p:spPr>
          <a:xfrm>
            <a:off x="217812" y="3859261"/>
            <a:ext cx="3952007" cy="1103597"/>
          </a:xfrm>
          <a:prstGeom prst="rect">
            <a:avLst/>
          </a:prstGeom>
        </p:spPr>
      </p:pic>
      <p:sp>
        <p:nvSpPr>
          <p:cNvPr id="15" name="TextBox 14"/>
          <p:cNvSpPr txBox="1"/>
          <p:nvPr/>
        </p:nvSpPr>
        <p:spPr>
          <a:xfrm>
            <a:off x="4461651" y="904584"/>
            <a:ext cx="4595581" cy="461665"/>
          </a:xfrm>
          <a:prstGeom prst="rect">
            <a:avLst/>
          </a:prstGeom>
          <a:noFill/>
        </p:spPr>
        <p:txBody>
          <a:bodyPr wrap="square" rtlCol="0">
            <a:spAutoFit/>
          </a:bodyPr>
          <a:lstStyle/>
          <a:p>
            <a:pPr algn="just"/>
            <a:r>
              <a:rPr lang="vi-VN" sz="1200" dirty="0">
                <a:solidFill>
                  <a:srgbClr val="FFFF00"/>
                </a:solidFill>
              </a:rPr>
              <a:t>Xóa cookie:  </a:t>
            </a:r>
            <a:r>
              <a:rPr lang="vi-VN" sz="1200" dirty="0">
                <a:solidFill>
                  <a:schemeClr val="bg1"/>
                </a:solidFill>
              </a:rPr>
              <a:t>Để xóa một cookie, chỉ cần thiết lập lại cookie đó với một thời gian hết hạn trong quá khứ.</a:t>
            </a:r>
          </a:p>
        </p:txBody>
      </p:sp>
      <p:pic>
        <p:nvPicPr>
          <p:cNvPr id="8" name="Picture 7"/>
          <p:cNvPicPr>
            <a:picLocks noChangeAspect="1"/>
          </p:cNvPicPr>
          <p:nvPr/>
        </p:nvPicPr>
        <p:blipFill>
          <a:blip r:embed="rId5"/>
          <a:stretch>
            <a:fillRect/>
          </a:stretch>
        </p:blipFill>
        <p:spPr>
          <a:xfrm>
            <a:off x="4369423" y="1430151"/>
            <a:ext cx="4687809" cy="469576"/>
          </a:xfrm>
          <a:prstGeom prst="rect">
            <a:avLst/>
          </a:prstGeom>
        </p:spPr>
      </p:pic>
      <p:sp>
        <p:nvSpPr>
          <p:cNvPr id="17" name="TextBox 16"/>
          <p:cNvSpPr txBox="1"/>
          <p:nvPr/>
        </p:nvSpPr>
        <p:spPr>
          <a:xfrm>
            <a:off x="4415536" y="1963629"/>
            <a:ext cx="4595581" cy="3231654"/>
          </a:xfrm>
          <a:prstGeom prst="rect">
            <a:avLst/>
          </a:prstGeom>
          <a:noFill/>
        </p:spPr>
        <p:txBody>
          <a:bodyPr wrap="square" rtlCol="0">
            <a:spAutoFit/>
          </a:bodyPr>
          <a:lstStyle/>
          <a:p>
            <a:pPr algn="just"/>
            <a:r>
              <a:rPr lang="vi-VN" sz="1200" dirty="0">
                <a:solidFill>
                  <a:srgbClr val="FFFF00"/>
                </a:solidFill>
              </a:rPr>
              <a:t>Các tham số của hàm setcookie</a:t>
            </a:r>
            <a:r>
              <a:rPr lang="vi-VN" sz="1200" dirty="0" smtClean="0">
                <a:solidFill>
                  <a:srgbClr val="FFFF00"/>
                </a:solidFill>
              </a:rPr>
              <a:t>()</a:t>
            </a:r>
            <a:r>
              <a:rPr lang="en-US" sz="1200" dirty="0">
                <a:solidFill>
                  <a:srgbClr val="FFFF00"/>
                </a:solidFill>
              </a:rPr>
              <a:t> : </a:t>
            </a:r>
            <a:r>
              <a:rPr lang="en-US" sz="1200" dirty="0" err="1">
                <a:solidFill>
                  <a:schemeClr val="bg1"/>
                </a:solidFill>
              </a:rPr>
              <a:t>setcookie</a:t>
            </a:r>
            <a:r>
              <a:rPr lang="en-US" sz="1200" dirty="0">
                <a:solidFill>
                  <a:schemeClr val="bg1"/>
                </a:solidFill>
              </a:rPr>
              <a:t>(name, value, expire, path, domain, secure, </a:t>
            </a:r>
            <a:r>
              <a:rPr lang="en-US" sz="1200" dirty="0" err="1">
                <a:solidFill>
                  <a:schemeClr val="bg1"/>
                </a:solidFill>
              </a:rPr>
              <a:t>httponly</a:t>
            </a:r>
            <a:r>
              <a:rPr lang="en-US" sz="1200" dirty="0" smtClean="0">
                <a:solidFill>
                  <a:schemeClr val="bg1"/>
                </a:solidFill>
              </a:rPr>
              <a:t>);</a:t>
            </a:r>
          </a:p>
          <a:p>
            <a:pPr algn="just"/>
            <a:r>
              <a:rPr lang="vi-VN" sz="1200" dirty="0">
                <a:solidFill>
                  <a:srgbClr val="FFFF00"/>
                </a:solidFill>
              </a:rPr>
              <a:t>name: </a:t>
            </a:r>
            <a:r>
              <a:rPr lang="vi-VN" sz="1200" dirty="0">
                <a:solidFill>
                  <a:schemeClr val="bg1"/>
                </a:solidFill>
              </a:rPr>
              <a:t>Tên của cookie.</a:t>
            </a:r>
          </a:p>
          <a:p>
            <a:pPr algn="just"/>
            <a:r>
              <a:rPr lang="vi-VN" sz="1200" dirty="0">
                <a:solidFill>
                  <a:srgbClr val="FFFF00"/>
                </a:solidFill>
              </a:rPr>
              <a:t>value: </a:t>
            </a:r>
            <a:r>
              <a:rPr lang="vi-VN" sz="1200" dirty="0">
                <a:solidFill>
                  <a:schemeClr val="bg1"/>
                </a:solidFill>
              </a:rPr>
              <a:t>Giá trị của cookie.</a:t>
            </a:r>
          </a:p>
          <a:p>
            <a:pPr algn="just"/>
            <a:r>
              <a:rPr lang="vi-VN" sz="1200" dirty="0">
                <a:solidFill>
                  <a:srgbClr val="FFFF00"/>
                </a:solidFill>
              </a:rPr>
              <a:t>expire: </a:t>
            </a:r>
            <a:r>
              <a:rPr lang="vi-VN" sz="1200" dirty="0">
                <a:solidFill>
                  <a:schemeClr val="bg1"/>
                </a:solidFill>
              </a:rPr>
              <a:t>Thời gian hết hạn của cookie (tính bằng giây kể từ thời điểm hiện tại). Nếu không thiết lập, cookie sẽ hết hạn khi phiên kết thúc (trình duyệt đóng lại).</a:t>
            </a:r>
          </a:p>
          <a:p>
            <a:pPr algn="just"/>
            <a:r>
              <a:rPr lang="vi-VN" sz="1200" dirty="0">
                <a:solidFill>
                  <a:srgbClr val="FFFF00"/>
                </a:solidFill>
              </a:rPr>
              <a:t>path: </a:t>
            </a:r>
            <a:r>
              <a:rPr lang="vi-VN" sz="1200" dirty="0">
                <a:solidFill>
                  <a:schemeClr val="bg1"/>
                </a:solidFill>
              </a:rPr>
              <a:t>Đường dẫn trên máy chủ mà cookie sẽ có hiệu lực. Nếu được thiết lập là "/", cookie sẽ có hiệu lực trên toàn bộ trang web.</a:t>
            </a:r>
          </a:p>
          <a:p>
            <a:pPr algn="just"/>
            <a:r>
              <a:rPr lang="vi-VN" sz="1200" dirty="0">
                <a:solidFill>
                  <a:srgbClr val="FFFF00"/>
                </a:solidFill>
              </a:rPr>
              <a:t>domain: </a:t>
            </a:r>
            <a:r>
              <a:rPr lang="vi-VN" sz="1200" dirty="0">
                <a:solidFill>
                  <a:schemeClr val="bg1"/>
                </a:solidFill>
              </a:rPr>
              <a:t>Tên miền mà cookie sẽ có hiệu lực. Nếu được thiết lập là "example.com", cookie sẽ có hiệu lực trên toàn bộ tên miền.</a:t>
            </a:r>
          </a:p>
          <a:p>
            <a:pPr algn="just"/>
            <a:r>
              <a:rPr lang="vi-VN" sz="1200" dirty="0">
                <a:solidFill>
                  <a:srgbClr val="FFFF00"/>
                </a:solidFill>
              </a:rPr>
              <a:t>secure: </a:t>
            </a:r>
            <a:r>
              <a:rPr lang="vi-VN" sz="1200" dirty="0">
                <a:solidFill>
                  <a:schemeClr val="bg1"/>
                </a:solidFill>
              </a:rPr>
              <a:t>Nếu được thiết lập thành true, cookie chỉ được truyền qua kết nối HTTPS.</a:t>
            </a:r>
          </a:p>
          <a:p>
            <a:pPr algn="just"/>
            <a:r>
              <a:rPr lang="vi-VN" sz="1200" dirty="0">
                <a:solidFill>
                  <a:srgbClr val="FFFF00"/>
                </a:solidFill>
              </a:rPr>
              <a:t>httponly: </a:t>
            </a:r>
            <a:r>
              <a:rPr lang="vi-VN" sz="1200" dirty="0">
                <a:solidFill>
                  <a:schemeClr val="bg1"/>
                </a:solidFill>
              </a:rPr>
              <a:t>Nếu được thiết lập thành true, cookie sẽ chỉ được truy cập thông qua HTTP(S) và không thể truy cập qua JavaScript (giúp ngăn ngừa XSS).</a:t>
            </a:r>
            <a:endParaRPr lang="en-US" sz="1200" dirty="0">
              <a:solidFill>
                <a:schemeClr val="bg1"/>
              </a:solidFill>
            </a:endParaRPr>
          </a:p>
          <a:p>
            <a:pPr algn="just"/>
            <a:endParaRPr lang="vi-VN" sz="1200" dirty="0">
              <a:solidFill>
                <a:schemeClr val="bg1"/>
              </a:solidFill>
            </a:endParaRPr>
          </a:p>
        </p:txBody>
      </p:sp>
    </p:spTree>
    <p:extLst>
      <p:ext uri="{BB962C8B-B14F-4D97-AF65-F5344CB8AC3E}">
        <p14:creationId xmlns:p14="http://schemas.microsoft.com/office/powerpoint/2010/main" val="28650697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a:t>PHP Advanced</a:t>
            </a:r>
            <a:endParaRPr dirty="0"/>
          </a:p>
        </p:txBody>
      </p:sp>
      <p:sp>
        <p:nvSpPr>
          <p:cNvPr id="4" name="TextBox 3"/>
          <p:cNvSpPr txBox="1"/>
          <p:nvPr/>
        </p:nvSpPr>
        <p:spPr>
          <a:xfrm>
            <a:off x="3837809" y="437673"/>
            <a:ext cx="2195896" cy="307777"/>
          </a:xfrm>
          <a:prstGeom prst="rect">
            <a:avLst/>
          </a:prstGeom>
          <a:noFill/>
        </p:spPr>
        <p:txBody>
          <a:bodyPr wrap="square" rtlCol="0">
            <a:spAutoFit/>
          </a:bodyPr>
          <a:lstStyle/>
          <a:p>
            <a:r>
              <a:rPr lang="en-US" dirty="0">
                <a:solidFill>
                  <a:srgbClr val="FFFF00"/>
                </a:solidFill>
              </a:rPr>
              <a:t>PHP Sessions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53508" y="745450"/>
            <a:ext cx="4007793" cy="1569660"/>
          </a:xfrm>
          <a:prstGeom prst="rect">
            <a:avLst/>
          </a:prstGeom>
          <a:noFill/>
        </p:spPr>
        <p:txBody>
          <a:bodyPr wrap="square" rtlCol="0">
            <a:spAutoFit/>
          </a:bodyPr>
          <a:lstStyle/>
          <a:p>
            <a:pPr algn="just"/>
            <a:r>
              <a:rPr lang="vi-VN" sz="1200" dirty="0">
                <a:solidFill>
                  <a:srgbClr val="FFFF00"/>
                </a:solidFill>
              </a:rPr>
              <a:t>PHP </a:t>
            </a:r>
            <a:r>
              <a:rPr lang="vi-VN" sz="1200" dirty="0" smtClean="0">
                <a:solidFill>
                  <a:srgbClr val="FFFF00"/>
                </a:solidFill>
              </a:rPr>
              <a:t>Sessions</a:t>
            </a:r>
            <a:r>
              <a:rPr lang="en-US" sz="1200" dirty="0" smtClean="0">
                <a:solidFill>
                  <a:srgbClr val="FFFF00"/>
                </a:solidFill>
              </a:rPr>
              <a:t> :</a:t>
            </a:r>
            <a:r>
              <a:rPr lang="vi-VN" sz="1200" dirty="0" smtClean="0">
                <a:solidFill>
                  <a:srgbClr val="FFFF00"/>
                </a:solidFill>
              </a:rPr>
              <a:t> </a:t>
            </a:r>
            <a:r>
              <a:rPr lang="vi-VN" sz="1200" dirty="0">
                <a:solidFill>
                  <a:schemeClr val="bg1"/>
                </a:solidFill>
              </a:rPr>
              <a:t>là một cách mạnh mẽ để lưu trữ thông tin trên toàn bộ các trang của một trang web cho một người dùng cụ thể. Không giống như cookies, các session không lưu trữ thông tin trực tiếp trên trình duyệt của người dùng mà lưu trữ trên máy chủ. Chỉ có một định danh session duy nhất (session ID) được gửi đến trình duyệt người dùng để xác định session đó</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Dưới đây là cách có thể làm việc với PHP sessions.</a:t>
            </a:r>
          </a:p>
        </p:txBody>
      </p:sp>
      <p:sp>
        <p:nvSpPr>
          <p:cNvPr id="12" name="TextBox 11"/>
          <p:cNvSpPr txBox="1"/>
          <p:nvPr/>
        </p:nvSpPr>
        <p:spPr>
          <a:xfrm>
            <a:off x="153508" y="2266112"/>
            <a:ext cx="4007793" cy="646331"/>
          </a:xfrm>
          <a:prstGeom prst="rect">
            <a:avLst/>
          </a:prstGeom>
          <a:noFill/>
        </p:spPr>
        <p:txBody>
          <a:bodyPr wrap="square" rtlCol="0">
            <a:spAutoFit/>
          </a:bodyPr>
          <a:lstStyle/>
          <a:p>
            <a:pPr algn="just"/>
            <a:r>
              <a:rPr lang="vi-VN" sz="1200" dirty="0">
                <a:solidFill>
                  <a:srgbClr val="FFFF00"/>
                </a:solidFill>
              </a:rPr>
              <a:t>Bắt đầu một session: </a:t>
            </a:r>
            <a:r>
              <a:rPr lang="vi-VN" sz="1200" dirty="0">
                <a:solidFill>
                  <a:schemeClr val="bg1"/>
                </a:solidFill>
              </a:rPr>
              <a:t>Để bắt đầu một session, sử dụng hàm session_start(). Điều này phải được gọi ở đầu tệp PHP trước bất kỳ nội dung nào khác.</a:t>
            </a:r>
          </a:p>
        </p:txBody>
      </p:sp>
      <p:pic>
        <p:nvPicPr>
          <p:cNvPr id="5" name="Picture 4"/>
          <p:cNvPicPr>
            <a:picLocks noChangeAspect="1"/>
          </p:cNvPicPr>
          <p:nvPr/>
        </p:nvPicPr>
        <p:blipFill>
          <a:blip r:embed="rId3"/>
          <a:stretch>
            <a:fillRect/>
          </a:stretch>
        </p:blipFill>
        <p:spPr>
          <a:xfrm>
            <a:off x="234299" y="2966453"/>
            <a:ext cx="1360896" cy="617052"/>
          </a:xfrm>
          <a:prstGeom prst="rect">
            <a:avLst/>
          </a:prstGeom>
        </p:spPr>
      </p:pic>
      <p:sp>
        <p:nvSpPr>
          <p:cNvPr id="16" name="TextBox 15"/>
          <p:cNvSpPr txBox="1"/>
          <p:nvPr/>
        </p:nvSpPr>
        <p:spPr>
          <a:xfrm>
            <a:off x="153507" y="3602605"/>
            <a:ext cx="4007793" cy="646331"/>
          </a:xfrm>
          <a:prstGeom prst="rect">
            <a:avLst/>
          </a:prstGeom>
          <a:noFill/>
        </p:spPr>
        <p:txBody>
          <a:bodyPr wrap="square" rtlCol="0">
            <a:spAutoFit/>
          </a:bodyPr>
          <a:lstStyle/>
          <a:p>
            <a:pPr algn="just"/>
            <a:r>
              <a:rPr lang="vi-VN" sz="1200" dirty="0">
                <a:solidFill>
                  <a:srgbClr val="FFFF00"/>
                </a:solidFill>
              </a:rPr>
              <a:t>Lưu trữ dữ liệu vào session: </a:t>
            </a:r>
            <a:r>
              <a:rPr lang="vi-VN" sz="1200" dirty="0">
                <a:solidFill>
                  <a:schemeClr val="bg1"/>
                </a:solidFill>
              </a:rPr>
              <a:t>có thể lưu trữ dữ liệu vào session bằng cách gán các giá trị vào biến siêu toàn cục $_SESSION.</a:t>
            </a:r>
          </a:p>
        </p:txBody>
      </p:sp>
      <p:pic>
        <p:nvPicPr>
          <p:cNvPr id="7" name="Picture 6"/>
          <p:cNvPicPr>
            <a:picLocks noChangeAspect="1"/>
          </p:cNvPicPr>
          <p:nvPr/>
        </p:nvPicPr>
        <p:blipFill>
          <a:blip r:embed="rId4"/>
          <a:stretch>
            <a:fillRect/>
          </a:stretch>
        </p:blipFill>
        <p:spPr>
          <a:xfrm>
            <a:off x="234298" y="4248936"/>
            <a:ext cx="2487571" cy="857700"/>
          </a:xfrm>
          <a:prstGeom prst="rect">
            <a:avLst/>
          </a:prstGeom>
        </p:spPr>
      </p:pic>
      <p:sp>
        <p:nvSpPr>
          <p:cNvPr id="18" name="TextBox 17"/>
          <p:cNvSpPr txBox="1"/>
          <p:nvPr/>
        </p:nvSpPr>
        <p:spPr>
          <a:xfrm>
            <a:off x="4363974" y="745450"/>
            <a:ext cx="4007793" cy="646331"/>
          </a:xfrm>
          <a:prstGeom prst="rect">
            <a:avLst/>
          </a:prstGeom>
          <a:noFill/>
        </p:spPr>
        <p:txBody>
          <a:bodyPr wrap="square" rtlCol="0">
            <a:spAutoFit/>
          </a:bodyPr>
          <a:lstStyle/>
          <a:p>
            <a:pPr algn="just"/>
            <a:r>
              <a:rPr lang="vi-VN" sz="1200" dirty="0">
                <a:solidFill>
                  <a:srgbClr val="FFFF00"/>
                </a:solidFill>
              </a:rPr>
              <a:t>Truy xuất dữ liệu từ session: </a:t>
            </a:r>
            <a:r>
              <a:rPr lang="vi-VN" sz="1200" dirty="0">
                <a:solidFill>
                  <a:schemeClr val="bg1"/>
                </a:solidFill>
              </a:rPr>
              <a:t>có thể truy xuất dữ liệu từ session bằng cách truy cập các giá trị trong biến $_SESSION.</a:t>
            </a:r>
          </a:p>
        </p:txBody>
      </p:sp>
      <p:pic>
        <p:nvPicPr>
          <p:cNvPr id="9" name="Picture 8"/>
          <p:cNvPicPr>
            <a:picLocks noChangeAspect="1"/>
          </p:cNvPicPr>
          <p:nvPr/>
        </p:nvPicPr>
        <p:blipFill>
          <a:blip r:embed="rId5"/>
          <a:stretch>
            <a:fillRect/>
          </a:stretch>
        </p:blipFill>
        <p:spPr>
          <a:xfrm>
            <a:off x="4438511" y="1471844"/>
            <a:ext cx="3070070" cy="1207331"/>
          </a:xfrm>
          <a:prstGeom prst="rect">
            <a:avLst/>
          </a:prstGeom>
        </p:spPr>
      </p:pic>
      <p:sp>
        <p:nvSpPr>
          <p:cNvPr id="19" name="TextBox 18"/>
          <p:cNvSpPr txBox="1"/>
          <p:nvPr/>
        </p:nvSpPr>
        <p:spPr>
          <a:xfrm>
            <a:off x="4438511" y="2757028"/>
            <a:ext cx="4007793" cy="461665"/>
          </a:xfrm>
          <a:prstGeom prst="rect">
            <a:avLst/>
          </a:prstGeom>
          <a:noFill/>
        </p:spPr>
        <p:txBody>
          <a:bodyPr wrap="square" rtlCol="0">
            <a:spAutoFit/>
          </a:bodyPr>
          <a:lstStyle/>
          <a:p>
            <a:pPr algn="just"/>
            <a:r>
              <a:rPr lang="vi-VN" sz="1200" dirty="0">
                <a:solidFill>
                  <a:srgbClr val="FFFF00"/>
                </a:solidFill>
              </a:rPr>
              <a:t>Xóa dữ liệu session:  </a:t>
            </a:r>
            <a:r>
              <a:rPr lang="vi-VN" sz="1200" dirty="0">
                <a:solidFill>
                  <a:schemeClr val="bg1"/>
                </a:solidFill>
              </a:rPr>
              <a:t>có thể xóa một biến session cụ thể hoặc xóa tất cả các biến session.</a:t>
            </a:r>
          </a:p>
        </p:txBody>
      </p:sp>
      <p:pic>
        <p:nvPicPr>
          <p:cNvPr id="14" name="Picture 13"/>
          <p:cNvPicPr>
            <a:picLocks noChangeAspect="1"/>
          </p:cNvPicPr>
          <p:nvPr/>
        </p:nvPicPr>
        <p:blipFill>
          <a:blip r:embed="rId6"/>
          <a:stretch>
            <a:fillRect/>
          </a:stretch>
        </p:blipFill>
        <p:spPr>
          <a:xfrm>
            <a:off x="4438511" y="3271122"/>
            <a:ext cx="3734321" cy="1705213"/>
          </a:xfrm>
          <a:prstGeom prst="rect">
            <a:avLst/>
          </a:prstGeom>
        </p:spPr>
      </p:pic>
    </p:spTree>
    <p:extLst>
      <p:ext uri="{BB962C8B-B14F-4D97-AF65-F5344CB8AC3E}">
        <p14:creationId xmlns:p14="http://schemas.microsoft.com/office/powerpoint/2010/main" val="26519136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a:t>PHP Advanced</a:t>
            </a:r>
            <a:endParaRPr dirty="0"/>
          </a:p>
        </p:txBody>
      </p:sp>
      <p:sp>
        <p:nvSpPr>
          <p:cNvPr id="4" name="TextBox 3"/>
          <p:cNvSpPr txBox="1"/>
          <p:nvPr/>
        </p:nvSpPr>
        <p:spPr>
          <a:xfrm>
            <a:off x="3837809" y="437673"/>
            <a:ext cx="2195896"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Filters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53508" y="745450"/>
            <a:ext cx="4007793" cy="1015663"/>
          </a:xfrm>
          <a:prstGeom prst="rect">
            <a:avLst/>
          </a:prstGeom>
          <a:noFill/>
        </p:spPr>
        <p:txBody>
          <a:bodyPr wrap="square" rtlCol="0">
            <a:spAutoFit/>
          </a:bodyPr>
          <a:lstStyle/>
          <a:p>
            <a:pPr algn="just"/>
            <a:r>
              <a:rPr lang="vi-VN" sz="1200" dirty="0">
                <a:solidFill>
                  <a:srgbClr val="FFFF00"/>
                </a:solidFill>
              </a:rPr>
              <a:t>PHP </a:t>
            </a:r>
            <a:r>
              <a:rPr lang="vi-VN" sz="1200" dirty="0" smtClean="0">
                <a:solidFill>
                  <a:srgbClr val="FFFF00"/>
                </a:solidFill>
              </a:rPr>
              <a:t>Filters</a:t>
            </a:r>
            <a:r>
              <a:rPr lang="en-US" sz="1200" dirty="0" smtClean="0">
                <a:solidFill>
                  <a:srgbClr val="FFFF00"/>
                </a:solidFill>
              </a:rPr>
              <a:t>:</a:t>
            </a:r>
            <a:r>
              <a:rPr lang="vi-VN" sz="1200" dirty="0" smtClean="0">
                <a:solidFill>
                  <a:srgbClr val="FFFF00"/>
                </a:solidFill>
              </a:rPr>
              <a:t> </a:t>
            </a:r>
            <a:r>
              <a:rPr lang="vi-VN" sz="1200" dirty="0">
                <a:solidFill>
                  <a:schemeClr val="bg1"/>
                </a:solidFill>
              </a:rPr>
              <a:t>là một công cụ mạnh mẽ giúp bạn xác thực và làm sạch dữ liệu đầu vào, như dữ liệu từ biểu mẫu người dùng, URL, cookie, và nhiều nguồn khác. PHP cung cấp các hàm và bộ lọc tích hợp sẵn để xử lý các công việc này một cách dễ dàng và an toàn.</a:t>
            </a:r>
          </a:p>
        </p:txBody>
      </p:sp>
      <p:sp>
        <p:nvSpPr>
          <p:cNvPr id="13" name="TextBox 12"/>
          <p:cNvSpPr txBox="1"/>
          <p:nvPr/>
        </p:nvSpPr>
        <p:spPr>
          <a:xfrm>
            <a:off x="153508" y="1748260"/>
            <a:ext cx="4007793" cy="1569660"/>
          </a:xfrm>
          <a:prstGeom prst="rect">
            <a:avLst/>
          </a:prstGeom>
          <a:noFill/>
        </p:spPr>
        <p:txBody>
          <a:bodyPr wrap="square" rtlCol="0">
            <a:spAutoFit/>
          </a:bodyPr>
          <a:lstStyle/>
          <a:p>
            <a:pPr algn="just"/>
            <a:r>
              <a:rPr lang="vi-VN" sz="1200" dirty="0">
                <a:solidFill>
                  <a:srgbClr val="FFFF00"/>
                </a:solidFill>
              </a:rPr>
              <a:t>Các hàm chính trong PHP Filters</a:t>
            </a:r>
          </a:p>
          <a:p>
            <a:pPr algn="just"/>
            <a:r>
              <a:rPr lang="vi-VN" sz="1200" dirty="0">
                <a:solidFill>
                  <a:srgbClr val="FFFF00"/>
                </a:solidFill>
              </a:rPr>
              <a:t>filter_var(): </a:t>
            </a:r>
            <a:r>
              <a:rPr lang="vi-VN" sz="1200" dirty="0">
                <a:solidFill>
                  <a:schemeClr val="bg1"/>
                </a:solidFill>
              </a:rPr>
              <a:t>Dùng để xác thực hoặc làm sạch một biến.</a:t>
            </a:r>
          </a:p>
          <a:p>
            <a:pPr algn="just"/>
            <a:r>
              <a:rPr lang="vi-VN" sz="1200" dirty="0">
                <a:solidFill>
                  <a:srgbClr val="FFFF00"/>
                </a:solidFill>
              </a:rPr>
              <a:t>filter_input(): </a:t>
            </a:r>
            <a:r>
              <a:rPr lang="vi-VN" sz="1200" dirty="0">
                <a:solidFill>
                  <a:schemeClr val="bg1"/>
                </a:solidFill>
              </a:rPr>
              <a:t>Dùng để lấy và lọc dữ liệu đầu vào từ các nguồn như INPUT_GET, INPUT_POST</a:t>
            </a:r>
            <a:r>
              <a:rPr lang="vi-VN" sz="1200" dirty="0">
                <a:solidFill>
                  <a:srgbClr val="FFFF00"/>
                </a:solidFill>
              </a:rPr>
              <a:t>, </a:t>
            </a:r>
            <a:r>
              <a:rPr lang="vi-VN" sz="1200" dirty="0">
                <a:solidFill>
                  <a:schemeClr val="bg1"/>
                </a:solidFill>
              </a:rPr>
              <a:t>INPUT_COOKIE, INPUT_SERVER, INPUT_ENV.</a:t>
            </a:r>
          </a:p>
          <a:p>
            <a:pPr algn="just"/>
            <a:r>
              <a:rPr lang="vi-VN" sz="1200" dirty="0">
                <a:solidFill>
                  <a:srgbClr val="FFFF00"/>
                </a:solidFill>
              </a:rPr>
              <a:t>filter_input_array(): </a:t>
            </a:r>
            <a:r>
              <a:rPr lang="vi-VN" sz="1200" dirty="0">
                <a:solidFill>
                  <a:schemeClr val="bg1"/>
                </a:solidFill>
              </a:rPr>
              <a:t>Dùng để lấy và lọc nhiều biến từ một nguồn đầu vào.</a:t>
            </a:r>
          </a:p>
          <a:p>
            <a:pPr algn="just"/>
            <a:r>
              <a:rPr lang="vi-VN" sz="1200" dirty="0">
                <a:solidFill>
                  <a:srgbClr val="FFFF00"/>
                </a:solidFill>
              </a:rPr>
              <a:t>filter_var_array(): </a:t>
            </a:r>
            <a:r>
              <a:rPr lang="vi-VN" sz="1200" dirty="0">
                <a:solidFill>
                  <a:schemeClr val="bg1"/>
                </a:solidFill>
              </a:rPr>
              <a:t>Dùng để lọc nhiều biến.</a:t>
            </a:r>
          </a:p>
        </p:txBody>
      </p:sp>
      <p:sp>
        <p:nvSpPr>
          <p:cNvPr id="15" name="TextBox 14"/>
          <p:cNvSpPr txBox="1"/>
          <p:nvPr/>
        </p:nvSpPr>
        <p:spPr>
          <a:xfrm>
            <a:off x="4244947" y="745450"/>
            <a:ext cx="4007793" cy="2492990"/>
          </a:xfrm>
          <a:prstGeom prst="rect">
            <a:avLst/>
          </a:prstGeom>
          <a:noFill/>
        </p:spPr>
        <p:txBody>
          <a:bodyPr wrap="square" rtlCol="0">
            <a:spAutoFit/>
          </a:bodyPr>
          <a:lstStyle/>
          <a:p>
            <a:pPr algn="just"/>
            <a:r>
              <a:rPr lang="vi-VN" sz="1200" dirty="0">
                <a:solidFill>
                  <a:srgbClr val="FFFF00"/>
                </a:solidFill>
              </a:rPr>
              <a:t> Các bộ lọc phổ biến</a:t>
            </a:r>
          </a:p>
          <a:p>
            <a:pPr algn="just"/>
            <a:r>
              <a:rPr lang="vi-VN" sz="1200" dirty="0">
                <a:solidFill>
                  <a:srgbClr val="FFFF00"/>
                </a:solidFill>
              </a:rPr>
              <a:t>FILTER_VALIDATE_INT: </a:t>
            </a:r>
            <a:r>
              <a:rPr lang="vi-VN" sz="1200" dirty="0">
                <a:solidFill>
                  <a:schemeClr val="bg1"/>
                </a:solidFill>
              </a:rPr>
              <a:t>Xác thực số nguyên.</a:t>
            </a:r>
          </a:p>
          <a:p>
            <a:pPr algn="just"/>
            <a:r>
              <a:rPr lang="vi-VN" sz="1200" dirty="0">
                <a:solidFill>
                  <a:srgbClr val="FFFF00"/>
                </a:solidFill>
              </a:rPr>
              <a:t>FILTER_VALIDATE_BOOLEAN: </a:t>
            </a:r>
            <a:r>
              <a:rPr lang="vi-VN" sz="1200" dirty="0">
                <a:solidFill>
                  <a:schemeClr val="bg1"/>
                </a:solidFill>
              </a:rPr>
              <a:t>Xác thực giá trị boolean.</a:t>
            </a:r>
          </a:p>
          <a:p>
            <a:pPr algn="just"/>
            <a:r>
              <a:rPr lang="vi-VN" sz="1200" dirty="0">
                <a:solidFill>
                  <a:srgbClr val="FFFF00"/>
                </a:solidFill>
              </a:rPr>
              <a:t>FILTER_VALIDATE_FLOAT: </a:t>
            </a:r>
            <a:r>
              <a:rPr lang="vi-VN" sz="1200" dirty="0">
                <a:solidFill>
                  <a:schemeClr val="bg1"/>
                </a:solidFill>
              </a:rPr>
              <a:t>Xác thực số thực (float).</a:t>
            </a:r>
          </a:p>
          <a:p>
            <a:pPr algn="just"/>
            <a:r>
              <a:rPr lang="vi-VN" sz="1200" dirty="0">
                <a:solidFill>
                  <a:srgbClr val="FFFF00"/>
                </a:solidFill>
              </a:rPr>
              <a:t>FILTER_VALIDATE_URL: </a:t>
            </a:r>
            <a:r>
              <a:rPr lang="vi-VN" sz="1200" dirty="0">
                <a:solidFill>
                  <a:schemeClr val="bg1"/>
                </a:solidFill>
              </a:rPr>
              <a:t>Xác thực URL.</a:t>
            </a:r>
          </a:p>
          <a:p>
            <a:pPr algn="just"/>
            <a:r>
              <a:rPr lang="vi-VN" sz="1200" dirty="0">
                <a:solidFill>
                  <a:srgbClr val="FFFF00"/>
                </a:solidFill>
              </a:rPr>
              <a:t>FILTER_VALIDATE_EMAIL: </a:t>
            </a:r>
            <a:r>
              <a:rPr lang="vi-VN" sz="1200" dirty="0">
                <a:solidFill>
                  <a:schemeClr val="bg1"/>
                </a:solidFill>
              </a:rPr>
              <a:t>Xác thực email.</a:t>
            </a:r>
          </a:p>
          <a:p>
            <a:pPr algn="just"/>
            <a:r>
              <a:rPr lang="vi-VN" sz="1200" dirty="0">
                <a:solidFill>
                  <a:srgbClr val="FFFF00"/>
                </a:solidFill>
              </a:rPr>
              <a:t>FILTER_SANITIZE_STRING: </a:t>
            </a:r>
            <a:r>
              <a:rPr lang="vi-VN" sz="1200" dirty="0">
                <a:solidFill>
                  <a:schemeClr val="bg1"/>
                </a:solidFill>
              </a:rPr>
              <a:t>Làm sạch chuỗi (loại bỏ các thẻ HTML).</a:t>
            </a:r>
          </a:p>
          <a:p>
            <a:pPr algn="just"/>
            <a:r>
              <a:rPr lang="vi-VN" sz="1200" dirty="0">
                <a:solidFill>
                  <a:srgbClr val="FFFF00"/>
                </a:solidFill>
              </a:rPr>
              <a:t>FILTER_SANITIZE_EMAIL: </a:t>
            </a:r>
            <a:r>
              <a:rPr lang="vi-VN" sz="1200" dirty="0">
                <a:solidFill>
                  <a:schemeClr val="bg1"/>
                </a:solidFill>
              </a:rPr>
              <a:t>Làm sạch email</a:t>
            </a:r>
            <a:r>
              <a:rPr lang="vi-VN" sz="1200" dirty="0">
                <a:solidFill>
                  <a:srgbClr val="FFFF00"/>
                </a:solidFill>
              </a:rPr>
              <a:t>.</a:t>
            </a:r>
          </a:p>
          <a:p>
            <a:pPr algn="just"/>
            <a:r>
              <a:rPr lang="vi-VN" sz="1200" dirty="0">
                <a:solidFill>
                  <a:srgbClr val="FFFF00"/>
                </a:solidFill>
              </a:rPr>
              <a:t>FILTER_SANITIZE_URL: </a:t>
            </a:r>
            <a:r>
              <a:rPr lang="vi-VN" sz="1200" dirty="0">
                <a:solidFill>
                  <a:schemeClr val="bg1"/>
                </a:solidFill>
              </a:rPr>
              <a:t>Làm sạch URL</a:t>
            </a:r>
            <a:r>
              <a:rPr lang="vi-VN" sz="1200" dirty="0">
                <a:solidFill>
                  <a:srgbClr val="FFFF00"/>
                </a:solidFill>
              </a:rPr>
              <a:t>.</a:t>
            </a:r>
          </a:p>
          <a:p>
            <a:pPr algn="just"/>
            <a:r>
              <a:rPr lang="vi-VN" sz="1200" dirty="0">
                <a:solidFill>
                  <a:srgbClr val="FFFF00"/>
                </a:solidFill>
              </a:rPr>
              <a:t>FILTER_SANITIZE_NUMBER_INT: </a:t>
            </a:r>
            <a:r>
              <a:rPr lang="vi-VN" sz="1200" dirty="0">
                <a:solidFill>
                  <a:schemeClr val="bg1"/>
                </a:solidFill>
              </a:rPr>
              <a:t>Làm sạch số nguyên (loại bỏ các ký tự không phải số).</a:t>
            </a:r>
          </a:p>
        </p:txBody>
      </p:sp>
      <p:pic>
        <p:nvPicPr>
          <p:cNvPr id="2" name="Picture 1"/>
          <p:cNvPicPr>
            <a:picLocks noChangeAspect="1"/>
          </p:cNvPicPr>
          <p:nvPr/>
        </p:nvPicPr>
        <p:blipFill>
          <a:blip r:embed="rId3"/>
          <a:stretch>
            <a:fillRect/>
          </a:stretch>
        </p:blipFill>
        <p:spPr>
          <a:xfrm>
            <a:off x="1963125" y="3656528"/>
            <a:ext cx="3962953" cy="704948"/>
          </a:xfrm>
          <a:prstGeom prst="rect">
            <a:avLst/>
          </a:prstGeom>
        </p:spPr>
      </p:pic>
    </p:spTree>
    <p:extLst>
      <p:ext uri="{BB962C8B-B14F-4D97-AF65-F5344CB8AC3E}">
        <p14:creationId xmlns:p14="http://schemas.microsoft.com/office/powerpoint/2010/main" val="23364408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a:t>PHP Advanced</a:t>
            </a:r>
            <a:endParaRPr dirty="0"/>
          </a:p>
        </p:txBody>
      </p:sp>
      <p:sp>
        <p:nvSpPr>
          <p:cNvPr id="4" name="TextBox 3"/>
          <p:cNvSpPr txBox="1"/>
          <p:nvPr/>
        </p:nvSpPr>
        <p:spPr>
          <a:xfrm>
            <a:off x="3370598" y="437673"/>
            <a:ext cx="2696480" cy="307777"/>
          </a:xfrm>
          <a:prstGeom prst="rect">
            <a:avLst/>
          </a:prstGeom>
          <a:noFill/>
        </p:spPr>
        <p:txBody>
          <a:bodyPr wrap="square" rtlCol="0">
            <a:spAutoFit/>
          </a:bodyPr>
          <a:lstStyle/>
          <a:p>
            <a:r>
              <a:rPr lang="en-US" dirty="0">
                <a:solidFill>
                  <a:srgbClr val="FFFF00"/>
                </a:solidFill>
              </a:rPr>
              <a:t>PHP Filters </a:t>
            </a:r>
            <a:r>
              <a:rPr lang="en-US" dirty="0" smtClean="0">
                <a:solidFill>
                  <a:srgbClr val="FFFF00"/>
                </a:solidFill>
              </a:rPr>
              <a:t>Advanced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1" name="TextBox 10"/>
          <p:cNvSpPr txBox="1"/>
          <p:nvPr/>
        </p:nvSpPr>
        <p:spPr>
          <a:xfrm>
            <a:off x="153508" y="745450"/>
            <a:ext cx="4007793" cy="1200329"/>
          </a:xfrm>
          <a:prstGeom prst="rect">
            <a:avLst/>
          </a:prstGeom>
          <a:noFill/>
        </p:spPr>
        <p:txBody>
          <a:bodyPr wrap="square" rtlCol="0">
            <a:spAutoFit/>
          </a:bodyPr>
          <a:lstStyle/>
          <a:p>
            <a:pPr algn="just"/>
            <a:r>
              <a:rPr lang="vi-VN" sz="1200" dirty="0">
                <a:solidFill>
                  <a:srgbClr val="FFFF00"/>
                </a:solidFill>
              </a:rPr>
              <a:t>PHP Filters nâng </a:t>
            </a:r>
            <a:r>
              <a:rPr lang="vi-VN" sz="1200" dirty="0" smtClean="0">
                <a:solidFill>
                  <a:srgbClr val="FFFF00"/>
                </a:solidFill>
              </a:rPr>
              <a:t>cao</a:t>
            </a:r>
            <a:r>
              <a:rPr lang="en-US" sz="1200" dirty="0" smtClean="0">
                <a:solidFill>
                  <a:srgbClr val="FFFF00"/>
                </a:solidFill>
              </a:rPr>
              <a:t> :</a:t>
            </a:r>
            <a:r>
              <a:rPr lang="vi-VN" sz="1200" dirty="0" smtClean="0">
                <a:solidFill>
                  <a:srgbClr val="FFFF00"/>
                </a:solidFill>
              </a:rPr>
              <a:t> </a:t>
            </a:r>
            <a:r>
              <a:rPr lang="vi-VN" sz="1200" dirty="0">
                <a:solidFill>
                  <a:schemeClr val="bg1"/>
                </a:solidFill>
              </a:rPr>
              <a:t>cung cấp một loạt các tùy chọn để kiểm tra, xác thực và làm sạch dữ liệu một cách chi tiết và hiệu quả hơn. Chúng ta có thể kết hợp các bộ lọc với các tùy chọn và các lá cờ (flags) để xử lý dữ liệu phức tạp hơn. Dưới đây là một số kỹ thuật nâng cao trong PHP Filter</a:t>
            </a:r>
          </a:p>
        </p:txBody>
      </p:sp>
      <p:sp>
        <p:nvSpPr>
          <p:cNvPr id="8" name="TextBox 7"/>
          <p:cNvSpPr txBox="1"/>
          <p:nvPr/>
        </p:nvSpPr>
        <p:spPr>
          <a:xfrm>
            <a:off x="153508" y="1945779"/>
            <a:ext cx="4007793" cy="646331"/>
          </a:xfrm>
          <a:prstGeom prst="rect">
            <a:avLst/>
          </a:prstGeom>
          <a:noFill/>
        </p:spPr>
        <p:txBody>
          <a:bodyPr wrap="square" rtlCol="0">
            <a:spAutoFit/>
          </a:bodyPr>
          <a:lstStyle/>
          <a:p>
            <a:pPr algn="just"/>
            <a:r>
              <a:rPr lang="vi-VN" sz="1200" dirty="0">
                <a:solidFill>
                  <a:srgbClr val="FFFF00"/>
                </a:solidFill>
              </a:rPr>
              <a:t>Sử dụng các tùy chọn và cờ (flags): </a:t>
            </a:r>
            <a:r>
              <a:rPr lang="vi-VN" sz="1200" dirty="0">
                <a:solidFill>
                  <a:schemeClr val="bg1"/>
                </a:solidFill>
              </a:rPr>
              <a:t>Các bộ lọc có thể được tinh chỉnh với các tùy chọn và cờ để kiểm soát cách thức chúng hoạt động.</a:t>
            </a:r>
          </a:p>
        </p:txBody>
      </p:sp>
      <p:pic>
        <p:nvPicPr>
          <p:cNvPr id="3" name="Picture 2"/>
          <p:cNvPicPr>
            <a:picLocks noChangeAspect="1"/>
          </p:cNvPicPr>
          <p:nvPr/>
        </p:nvPicPr>
        <p:blipFill>
          <a:blip r:embed="rId3"/>
          <a:stretch>
            <a:fillRect/>
          </a:stretch>
        </p:blipFill>
        <p:spPr>
          <a:xfrm>
            <a:off x="246955" y="2780183"/>
            <a:ext cx="3810342" cy="1674528"/>
          </a:xfrm>
          <a:prstGeom prst="rect">
            <a:avLst/>
          </a:prstGeom>
        </p:spPr>
      </p:pic>
      <p:sp>
        <p:nvSpPr>
          <p:cNvPr id="10" name="TextBox 9"/>
          <p:cNvSpPr txBox="1"/>
          <p:nvPr/>
        </p:nvSpPr>
        <p:spPr>
          <a:xfrm>
            <a:off x="4450743" y="750152"/>
            <a:ext cx="4007793" cy="830997"/>
          </a:xfrm>
          <a:prstGeom prst="rect">
            <a:avLst/>
          </a:prstGeom>
          <a:noFill/>
        </p:spPr>
        <p:txBody>
          <a:bodyPr wrap="square" rtlCol="0">
            <a:spAutoFit/>
          </a:bodyPr>
          <a:lstStyle/>
          <a:p>
            <a:pPr algn="just"/>
            <a:r>
              <a:rPr lang="vi-VN" sz="1200" dirty="0">
                <a:solidFill>
                  <a:srgbClr val="FFFF00"/>
                </a:solidFill>
              </a:rPr>
              <a:t>Làm sạch chuỗi với các cờ: </a:t>
            </a:r>
            <a:r>
              <a:rPr lang="vi-VN" sz="1200" dirty="0">
                <a:solidFill>
                  <a:schemeClr val="bg1"/>
                </a:solidFill>
              </a:rPr>
              <a:t>Sử dụng bộ lọc FILTER_SANITIZE_STRING với cờ FILTER_FLAG_STRIP_HIGH để làm sạch một chuỗi và loại bỏ các ký tự ASCII có giá trị lớn hơn 127</a:t>
            </a:r>
          </a:p>
        </p:txBody>
      </p:sp>
      <p:pic>
        <p:nvPicPr>
          <p:cNvPr id="5" name="Picture 4"/>
          <p:cNvPicPr>
            <a:picLocks noChangeAspect="1"/>
          </p:cNvPicPr>
          <p:nvPr/>
        </p:nvPicPr>
        <p:blipFill>
          <a:blip r:embed="rId4"/>
          <a:stretch>
            <a:fillRect/>
          </a:stretch>
        </p:blipFill>
        <p:spPr>
          <a:xfrm>
            <a:off x="4593554" y="1581149"/>
            <a:ext cx="3864981" cy="1093337"/>
          </a:xfrm>
          <a:prstGeom prst="rect">
            <a:avLst/>
          </a:prstGeom>
        </p:spPr>
      </p:pic>
    </p:spTree>
    <p:extLst>
      <p:ext uri="{BB962C8B-B14F-4D97-AF65-F5344CB8AC3E}">
        <p14:creationId xmlns:p14="http://schemas.microsoft.com/office/powerpoint/2010/main" val="19709826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a:t>1.6. </a:t>
            </a:r>
            <a:r>
              <a:rPr lang="en-US" dirty="0"/>
              <a:t>PHP Advanced</a:t>
            </a:r>
            <a:endParaRPr dirty="0"/>
          </a:p>
        </p:txBody>
      </p:sp>
      <p:sp>
        <p:nvSpPr>
          <p:cNvPr id="4" name="TextBox 3"/>
          <p:cNvSpPr txBox="1"/>
          <p:nvPr/>
        </p:nvSpPr>
        <p:spPr>
          <a:xfrm>
            <a:off x="3370598" y="437673"/>
            <a:ext cx="2696480" cy="307777"/>
          </a:xfrm>
          <a:prstGeom prst="rect">
            <a:avLst/>
          </a:prstGeom>
          <a:noFill/>
        </p:spPr>
        <p:txBody>
          <a:bodyPr wrap="square" rtlCol="0">
            <a:spAutoFit/>
          </a:bodyPr>
          <a:lstStyle/>
          <a:p>
            <a:r>
              <a:rPr lang="en-US" dirty="0">
                <a:solidFill>
                  <a:srgbClr val="FFFF00"/>
                </a:solidFill>
              </a:rPr>
              <a:t>PHP Filters </a:t>
            </a:r>
            <a:r>
              <a:rPr lang="en-US" dirty="0" smtClean="0">
                <a:solidFill>
                  <a:srgbClr val="FFFF00"/>
                </a:solidFill>
              </a:rPr>
              <a:t>Advanced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2" name="TextBox 11"/>
          <p:cNvSpPr txBox="1"/>
          <p:nvPr/>
        </p:nvSpPr>
        <p:spPr>
          <a:xfrm>
            <a:off x="102886" y="661375"/>
            <a:ext cx="3320824" cy="646331"/>
          </a:xfrm>
          <a:prstGeom prst="rect">
            <a:avLst/>
          </a:prstGeom>
          <a:noFill/>
        </p:spPr>
        <p:txBody>
          <a:bodyPr wrap="square" rtlCol="0">
            <a:spAutoFit/>
          </a:bodyPr>
          <a:lstStyle/>
          <a:p>
            <a:pPr algn="just"/>
            <a:r>
              <a:rPr lang="vi-VN" sz="1200" dirty="0">
                <a:solidFill>
                  <a:srgbClr val="FFFF00"/>
                </a:solidFill>
              </a:rPr>
              <a:t>Xác thực nhiều giá trị cùng một lúc: </a:t>
            </a:r>
            <a:r>
              <a:rPr lang="vi-VN" sz="1200" dirty="0">
                <a:solidFill>
                  <a:schemeClr val="bg1"/>
                </a:solidFill>
              </a:rPr>
              <a:t>Sử dụng filter_var_array() để xác thực nhiều giá trị cùng một lúc.</a:t>
            </a:r>
          </a:p>
        </p:txBody>
      </p:sp>
      <p:pic>
        <p:nvPicPr>
          <p:cNvPr id="6" name="Picture 5"/>
          <p:cNvPicPr>
            <a:picLocks noChangeAspect="1"/>
          </p:cNvPicPr>
          <p:nvPr/>
        </p:nvPicPr>
        <p:blipFill>
          <a:blip r:embed="rId3"/>
          <a:stretch>
            <a:fillRect/>
          </a:stretch>
        </p:blipFill>
        <p:spPr>
          <a:xfrm>
            <a:off x="170841" y="1286231"/>
            <a:ext cx="2759243" cy="2498820"/>
          </a:xfrm>
          <a:prstGeom prst="rect">
            <a:avLst/>
          </a:prstGeom>
        </p:spPr>
      </p:pic>
      <p:sp>
        <p:nvSpPr>
          <p:cNvPr id="13" name="TextBox 12"/>
          <p:cNvSpPr txBox="1"/>
          <p:nvPr/>
        </p:nvSpPr>
        <p:spPr>
          <a:xfrm>
            <a:off x="4159842" y="2726573"/>
            <a:ext cx="4731180" cy="830997"/>
          </a:xfrm>
          <a:prstGeom prst="rect">
            <a:avLst/>
          </a:prstGeom>
          <a:noFill/>
        </p:spPr>
        <p:txBody>
          <a:bodyPr wrap="square" rtlCol="0">
            <a:spAutoFit/>
          </a:bodyPr>
          <a:lstStyle/>
          <a:p>
            <a:pPr algn="just"/>
            <a:r>
              <a:rPr lang="vi-VN" sz="1200" dirty="0">
                <a:solidFill>
                  <a:srgbClr val="FFFF00"/>
                </a:solidFill>
              </a:rPr>
              <a:t>Xác thực URL có thành phần query: </a:t>
            </a:r>
            <a:r>
              <a:rPr lang="vi-VN" sz="1200" dirty="0">
                <a:solidFill>
                  <a:schemeClr val="bg1"/>
                </a:solidFill>
              </a:rPr>
              <a:t>Sử dụng bộ lọc FILTER_VALIDATE_URL với </a:t>
            </a:r>
            <a:r>
              <a:rPr lang="vi-VN" sz="1200" dirty="0" smtClean="0">
                <a:solidFill>
                  <a:schemeClr val="bg1"/>
                </a:solidFill>
              </a:rPr>
              <a:t>cờ</a:t>
            </a:r>
            <a:r>
              <a:rPr lang="en-US" sz="1200" dirty="0" smtClean="0">
                <a:solidFill>
                  <a:schemeClr val="bg1"/>
                </a:solidFill>
              </a:rPr>
              <a:t> </a:t>
            </a:r>
            <a:r>
              <a:rPr lang="vi-VN" sz="1200" dirty="0" smtClean="0">
                <a:solidFill>
                  <a:schemeClr val="bg1"/>
                </a:solidFill>
              </a:rPr>
              <a:t>FILTER_FLAG_QUERY_REQUIRED </a:t>
            </a:r>
            <a:r>
              <a:rPr lang="vi-VN" sz="1200" dirty="0">
                <a:solidFill>
                  <a:schemeClr val="bg1"/>
                </a:solidFill>
              </a:rPr>
              <a:t>để xác thực rằng một URL có thành phần query.</a:t>
            </a:r>
          </a:p>
        </p:txBody>
      </p:sp>
      <p:pic>
        <p:nvPicPr>
          <p:cNvPr id="2" name="Picture 1"/>
          <p:cNvPicPr>
            <a:picLocks noChangeAspect="1"/>
          </p:cNvPicPr>
          <p:nvPr/>
        </p:nvPicPr>
        <p:blipFill>
          <a:blip r:embed="rId4"/>
          <a:stretch>
            <a:fillRect/>
          </a:stretch>
        </p:blipFill>
        <p:spPr>
          <a:xfrm>
            <a:off x="4227797" y="1519761"/>
            <a:ext cx="3207544" cy="1117234"/>
          </a:xfrm>
          <a:prstGeom prst="rect">
            <a:avLst/>
          </a:prstGeom>
        </p:spPr>
      </p:pic>
      <p:sp>
        <p:nvSpPr>
          <p:cNvPr id="14" name="TextBox 13"/>
          <p:cNvSpPr txBox="1"/>
          <p:nvPr/>
        </p:nvSpPr>
        <p:spPr>
          <a:xfrm>
            <a:off x="102886" y="3785051"/>
            <a:ext cx="3574737" cy="646331"/>
          </a:xfrm>
          <a:prstGeom prst="rect">
            <a:avLst/>
          </a:prstGeom>
          <a:noFill/>
        </p:spPr>
        <p:txBody>
          <a:bodyPr wrap="square" rtlCol="0">
            <a:spAutoFit/>
          </a:bodyPr>
          <a:lstStyle/>
          <a:p>
            <a:pPr algn="just"/>
            <a:r>
              <a:rPr lang="vi-VN" sz="1200" dirty="0">
                <a:solidFill>
                  <a:srgbClr val="FFFF00"/>
                </a:solidFill>
              </a:rPr>
              <a:t>Làm sạch email: </a:t>
            </a:r>
            <a:r>
              <a:rPr lang="vi-VN" sz="1200" dirty="0">
                <a:solidFill>
                  <a:schemeClr val="bg1"/>
                </a:solidFill>
              </a:rPr>
              <a:t>Sử dụng bộ lọc FILTER_SANITIZE_EMAIL để làm sạch một địa chỉ email</a:t>
            </a:r>
            <a:r>
              <a:rPr lang="vi-VN" sz="1200" dirty="0">
                <a:solidFill>
                  <a:srgbClr val="FFFF00"/>
                </a:solidFill>
              </a:rPr>
              <a:t>.</a:t>
            </a:r>
            <a:endParaRPr lang="vi-VN" sz="1200" dirty="0">
              <a:solidFill>
                <a:schemeClr val="bg1"/>
              </a:solidFill>
            </a:endParaRPr>
          </a:p>
        </p:txBody>
      </p:sp>
      <p:pic>
        <p:nvPicPr>
          <p:cNvPr id="7" name="Picture 6"/>
          <p:cNvPicPr>
            <a:picLocks noChangeAspect="1"/>
          </p:cNvPicPr>
          <p:nvPr/>
        </p:nvPicPr>
        <p:blipFill>
          <a:blip r:embed="rId5"/>
          <a:stretch>
            <a:fillRect/>
          </a:stretch>
        </p:blipFill>
        <p:spPr>
          <a:xfrm>
            <a:off x="170841" y="4431382"/>
            <a:ext cx="3479255" cy="622119"/>
          </a:xfrm>
          <a:prstGeom prst="rect">
            <a:avLst/>
          </a:prstGeom>
        </p:spPr>
      </p:pic>
      <p:sp>
        <p:nvSpPr>
          <p:cNvPr id="15" name="TextBox 14"/>
          <p:cNvSpPr txBox="1"/>
          <p:nvPr/>
        </p:nvSpPr>
        <p:spPr>
          <a:xfrm>
            <a:off x="4312242" y="1136941"/>
            <a:ext cx="4731180" cy="461665"/>
          </a:xfrm>
          <a:prstGeom prst="rect">
            <a:avLst/>
          </a:prstGeom>
          <a:noFill/>
        </p:spPr>
        <p:txBody>
          <a:bodyPr wrap="square" rtlCol="0">
            <a:spAutoFit/>
          </a:bodyPr>
          <a:lstStyle/>
          <a:p>
            <a:pPr algn="just"/>
            <a:r>
              <a:rPr lang="vi-VN" sz="1200" dirty="0">
                <a:solidFill>
                  <a:srgbClr val="FFFF00"/>
                </a:solidFill>
              </a:rPr>
              <a:t>Xác thực địa chỉ IP</a:t>
            </a:r>
            <a:r>
              <a:rPr lang="vi-VN" sz="1200" dirty="0" smtClean="0">
                <a:solidFill>
                  <a:srgbClr val="FFFF00"/>
                </a:solidFill>
              </a:rPr>
              <a:t>:</a:t>
            </a:r>
            <a:r>
              <a:rPr lang="en-US" sz="1200" dirty="0" smtClean="0">
                <a:solidFill>
                  <a:srgbClr val="FFFF00"/>
                </a:solidFill>
              </a:rPr>
              <a:t> </a:t>
            </a:r>
            <a:r>
              <a:rPr lang="vi-VN" sz="1200" dirty="0" smtClean="0">
                <a:solidFill>
                  <a:schemeClr val="bg1"/>
                </a:solidFill>
              </a:rPr>
              <a:t>Sử </a:t>
            </a:r>
            <a:r>
              <a:rPr lang="vi-VN" sz="1200" dirty="0">
                <a:solidFill>
                  <a:schemeClr val="bg1"/>
                </a:solidFill>
              </a:rPr>
              <a:t>dụng bộ lọc FILTER_VALIDATE_IP để xác thực địa chỉ IP.</a:t>
            </a:r>
          </a:p>
        </p:txBody>
      </p:sp>
      <p:pic>
        <p:nvPicPr>
          <p:cNvPr id="9" name="Picture 8"/>
          <p:cNvPicPr>
            <a:picLocks noChangeAspect="1"/>
          </p:cNvPicPr>
          <p:nvPr/>
        </p:nvPicPr>
        <p:blipFill>
          <a:blip r:embed="rId6"/>
          <a:stretch>
            <a:fillRect/>
          </a:stretch>
        </p:blipFill>
        <p:spPr>
          <a:xfrm>
            <a:off x="4010473" y="3579729"/>
            <a:ext cx="5032949" cy="1353323"/>
          </a:xfrm>
          <a:prstGeom prst="rect">
            <a:avLst/>
          </a:prstGeom>
        </p:spPr>
      </p:pic>
    </p:spTree>
    <p:extLst>
      <p:ext uri="{BB962C8B-B14F-4D97-AF65-F5344CB8AC3E}">
        <p14:creationId xmlns:p14="http://schemas.microsoft.com/office/powerpoint/2010/main" val="41303991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smtClean="0"/>
              <a:t>1.6. </a:t>
            </a:r>
            <a:r>
              <a:rPr lang="en-US" dirty="0"/>
              <a:t>PHP Advanced</a:t>
            </a:r>
            <a:endParaRPr dirty="0"/>
          </a:p>
        </p:txBody>
      </p:sp>
      <p:sp>
        <p:nvSpPr>
          <p:cNvPr id="4" name="TextBox 3"/>
          <p:cNvSpPr txBox="1"/>
          <p:nvPr/>
        </p:nvSpPr>
        <p:spPr>
          <a:xfrm>
            <a:off x="3370598" y="437673"/>
            <a:ext cx="3230436" cy="307777"/>
          </a:xfrm>
          <a:prstGeom prst="rect">
            <a:avLst/>
          </a:prstGeom>
          <a:noFill/>
        </p:spPr>
        <p:txBody>
          <a:bodyPr wrap="square" rtlCol="0">
            <a:spAutoFit/>
          </a:bodyPr>
          <a:lstStyle/>
          <a:p>
            <a:r>
              <a:rPr lang="en-US" dirty="0">
                <a:solidFill>
                  <a:srgbClr val="FFFF00"/>
                </a:solidFill>
              </a:rPr>
              <a:t>PHP Callback </a:t>
            </a:r>
            <a:r>
              <a:rPr lang="en-US" dirty="0" smtClean="0">
                <a:solidFill>
                  <a:srgbClr val="FFFF00"/>
                </a:solidFill>
              </a:rPr>
              <a:t>Functions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2" name="TextBox 11"/>
          <p:cNvSpPr txBox="1"/>
          <p:nvPr/>
        </p:nvSpPr>
        <p:spPr>
          <a:xfrm>
            <a:off x="102886" y="661375"/>
            <a:ext cx="3461272" cy="1200329"/>
          </a:xfrm>
          <a:prstGeom prst="rect">
            <a:avLst/>
          </a:prstGeom>
          <a:noFill/>
        </p:spPr>
        <p:txBody>
          <a:bodyPr wrap="square" rtlCol="0">
            <a:spAutoFit/>
          </a:bodyPr>
          <a:lstStyle/>
          <a:p>
            <a:pPr algn="just"/>
            <a:r>
              <a:rPr lang="vi-VN" sz="1200" dirty="0">
                <a:solidFill>
                  <a:srgbClr val="FFFF00"/>
                </a:solidFill>
              </a:rPr>
              <a:t>Hàm callback trong </a:t>
            </a:r>
            <a:r>
              <a:rPr lang="vi-VN" sz="1200" dirty="0" smtClean="0">
                <a:solidFill>
                  <a:srgbClr val="FFFF00"/>
                </a:solidFill>
              </a:rPr>
              <a:t>PHP</a:t>
            </a:r>
            <a:r>
              <a:rPr lang="en-US" sz="1200" dirty="0" smtClean="0">
                <a:solidFill>
                  <a:srgbClr val="FFFF00"/>
                </a:solidFill>
              </a:rPr>
              <a:t>:</a:t>
            </a:r>
            <a:r>
              <a:rPr lang="vi-VN" sz="1200" dirty="0" smtClean="0">
                <a:solidFill>
                  <a:srgbClr val="FFFF00"/>
                </a:solidFill>
              </a:rPr>
              <a:t> </a:t>
            </a:r>
            <a:r>
              <a:rPr lang="vi-VN" sz="1200" dirty="0">
                <a:solidFill>
                  <a:schemeClr val="bg1"/>
                </a:solidFill>
              </a:rPr>
              <a:t>là một khái niệm mạnh mẽ và linh hoạt, cho phép bạn truyền một hàm dưới dạng tham số cho các hàm khác. Điều này rất hữu ích khi bạn muốn thực hiện các thao tác cụ thể trên dữ liệu mà vẫn giữ cho mã nguồn của bạn linh hoạt và tái sử dụng được.</a:t>
            </a:r>
          </a:p>
        </p:txBody>
      </p:sp>
      <p:sp>
        <p:nvSpPr>
          <p:cNvPr id="13" name="TextBox 12"/>
          <p:cNvSpPr txBox="1"/>
          <p:nvPr/>
        </p:nvSpPr>
        <p:spPr>
          <a:xfrm>
            <a:off x="3818154" y="702805"/>
            <a:ext cx="4731180" cy="646331"/>
          </a:xfrm>
          <a:prstGeom prst="rect">
            <a:avLst/>
          </a:prstGeom>
          <a:noFill/>
        </p:spPr>
        <p:txBody>
          <a:bodyPr wrap="square" rtlCol="0">
            <a:spAutoFit/>
          </a:bodyPr>
          <a:lstStyle/>
          <a:p>
            <a:pPr algn="just"/>
            <a:r>
              <a:rPr lang="vi-VN" sz="1200" dirty="0">
                <a:solidFill>
                  <a:srgbClr val="FFFF00"/>
                </a:solidFill>
              </a:rPr>
              <a:t>Sử dụng hàm callback với usort: </a:t>
            </a:r>
            <a:r>
              <a:rPr lang="vi-VN" sz="1200" dirty="0">
                <a:solidFill>
                  <a:schemeClr val="bg1"/>
                </a:solidFill>
              </a:rPr>
              <a:t>usort là một hàm dùng để sắp xếp một mảng bằng cách sử dụng một hàm callback do người dùng xác định để so sánh các phần tử.</a:t>
            </a:r>
          </a:p>
        </p:txBody>
      </p:sp>
      <p:sp>
        <p:nvSpPr>
          <p:cNvPr id="14" name="TextBox 13"/>
          <p:cNvSpPr txBox="1"/>
          <p:nvPr/>
        </p:nvSpPr>
        <p:spPr>
          <a:xfrm>
            <a:off x="102886" y="1805998"/>
            <a:ext cx="3574737" cy="830997"/>
          </a:xfrm>
          <a:prstGeom prst="rect">
            <a:avLst/>
          </a:prstGeom>
          <a:noFill/>
        </p:spPr>
        <p:txBody>
          <a:bodyPr wrap="square" rtlCol="0">
            <a:spAutoFit/>
          </a:bodyPr>
          <a:lstStyle/>
          <a:p>
            <a:pPr algn="just"/>
            <a:endParaRPr lang="vi-VN" sz="1200" dirty="0">
              <a:solidFill>
                <a:srgbClr val="FFFF00"/>
              </a:solidFill>
            </a:endParaRPr>
          </a:p>
          <a:p>
            <a:pPr algn="just"/>
            <a:r>
              <a:rPr lang="vi-VN" sz="1200" dirty="0">
                <a:solidFill>
                  <a:srgbClr val="FFFF00"/>
                </a:solidFill>
              </a:rPr>
              <a:t>Hàm callback : </a:t>
            </a:r>
            <a:r>
              <a:rPr lang="vi-VN" sz="1200" dirty="0">
                <a:solidFill>
                  <a:schemeClr val="bg1"/>
                </a:solidFill>
              </a:rPr>
              <a:t>là một hàm được truyền như một tham số vào một hàm khác, sau đó hàm đó có thể gọi hàm callback tại một thời điểm nào đó.</a:t>
            </a:r>
          </a:p>
        </p:txBody>
      </p:sp>
      <p:sp>
        <p:nvSpPr>
          <p:cNvPr id="15" name="TextBox 14"/>
          <p:cNvSpPr txBox="1"/>
          <p:nvPr/>
        </p:nvSpPr>
        <p:spPr>
          <a:xfrm>
            <a:off x="87679" y="2599153"/>
            <a:ext cx="3676712" cy="646331"/>
          </a:xfrm>
          <a:prstGeom prst="rect">
            <a:avLst/>
          </a:prstGeom>
          <a:noFill/>
        </p:spPr>
        <p:txBody>
          <a:bodyPr wrap="square" rtlCol="0">
            <a:spAutoFit/>
          </a:bodyPr>
          <a:lstStyle/>
          <a:p>
            <a:pPr algn="just"/>
            <a:r>
              <a:rPr lang="vi-VN" sz="1200" dirty="0">
                <a:solidFill>
                  <a:srgbClr val="FFFF00"/>
                </a:solidFill>
              </a:rPr>
              <a:t>Sử dụng hàm callback với array_map: </a:t>
            </a:r>
            <a:r>
              <a:rPr lang="vi-VN" sz="1200" dirty="0">
                <a:solidFill>
                  <a:schemeClr val="bg1"/>
                </a:solidFill>
              </a:rPr>
              <a:t>array_map là một hàm dùng để áp dụng một hàm callback cho mỗi phần tử của một hoặc nhiều mảng.</a:t>
            </a:r>
          </a:p>
        </p:txBody>
      </p:sp>
      <p:pic>
        <p:nvPicPr>
          <p:cNvPr id="3" name="Picture 2"/>
          <p:cNvPicPr>
            <a:picLocks noChangeAspect="1"/>
          </p:cNvPicPr>
          <p:nvPr/>
        </p:nvPicPr>
        <p:blipFill>
          <a:blip r:embed="rId3"/>
          <a:stretch>
            <a:fillRect/>
          </a:stretch>
        </p:blipFill>
        <p:spPr>
          <a:xfrm>
            <a:off x="102886" y="3245484"/>
            <a:ext cx="3715268" cy="1762371"/>
          </a:xfrm>
          <a:prstGeom prst="rect">
            <a:avLst/>
          </a:prstGeom>
        </p:spPr>
      </p:pic>
      <p:pic>
        <p:nvPicPr>
          <p:cNvPr id="5" name="Picture 4"/>
          <p:cNvPicPr>
            <a:picLocks noChangeAspect="1"/>
          </p:cNvPicPr>
          <p:nvPr/>
        </p:nvPicPr>
        <p:blipFill>
          <a:blip r:embed="rId4"/>
          <a:stretch>
            <a:fillRect/>
          </a:stretch>
        </p:blipFill>
        <p:spPr>
          <a:xfrm>
            <a:off x="3897016" y="1378625"/>
            <a:ext cx="1961068" cy="1774654"/>
          </a:xfrm>
          <a:prstGeom prst="rect">
            <a:avLst/>
          </a:prstGeom>
        </p:spPr>
      </p:pic>
      <p:sp>
        <p:nvSpPr>
          <p:cNvPr id="16" name="TextBox 15"/>
          <p:cNvSpPr txBox="1"/>
          <p:nvPr/>
        </p:nvSpPr>
        <p:spPr>
          <a:xfrm>
            <a:off x="3837085" y="3187148"/>
            <a:ext cx="5120029" cy="461665"/>
          </a:xfrm>
          <a:prstGeom prst="rect">
            <a:avLst/>
          </a:prstGeom>
          <a:noFill/>
        </p:spPr>
        <p:txBody>
          <a:bodyPr wrap="square" rtlCol="0">
            <a:spAutoFit/>
          </a:bodyPr>
          <a:lstStyle/>
          <a:p>
            <a:pPr algn="just"/>
            <a:r>
              <a:rPr lang="vi-VN" sz="1200" dirty="0">
                <a:solidFill>
                  <a:srgbClr val="FFFF00"/>
                </a:solidFill>
              </a:rPr>
              <a:t>Sử dụng hàm callback với array_filter: </a:t>
            </a:r>
            <a:r>
              <a:rPr lang="vi-VN" sz="1200" dirty="0">
                <a:solidFill>
                  <a:schemeClr val="bg1"/>
                </a:solidFill>
              </a:rPr>
              <a:t>array_filter là một hàm dùng để lọc các phần tử của một mảng bằng cách sử dụng một hàm callback.</a:t>
            </a:r>
          </a:p>
        </p:txBody>
      </p:sp>
      <p:pic>
        <p:nvPicPr>
          <p:cNvPr id="8" name="Picture 7"/>
          <p:cNvPicPr>
            <a:picLocks noChangeAspect="1"/>
          </p:cNvPicPr>
          <p:nvPr/>
        </p:nvPicPr>
        <p:blipFill>
          <a:blip r:embed="rId5"/>
          <a:stretch>
            <a:fillRect/>
          </a:stretch>
        </p:blipFill>
        <p:spPr>
          <a:xfrm>
            <a:off x="3951275" y="3648813"/>
            <a:ext cx="2988409" cy="1435319"/>
          </a:xfrm>
          <a:prstGeom prst="rect">
            <a:avLst/>
          </a:prstGeom>
        </p:spPr>
      </p:pic>
    </p:spTree>
    <p:extLst>
      <p:ext uri="{BB962C8B-B14F-4D97-AF65-F5344CB8AC3E}">
        <p14:creationId xmlns:p14="http://schemas.microsoft.com/office/powerpoint/2010/main" val="1718045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26815" y="556187"/>
            <a:ext cx="8902607" cy="4469676"/>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indent="0" algn="just">
              <a:buNone/>
            </a:pPr>
            <a:r>
              <a:rPr lang="vi-VN" dirty="0">
                <a:solidFill>
                  <a:srgbClr val="FFFF00"/>
                </a:solidFill>
              </a:rPr>
              <a:t>PHP là một ngôn ngữ lập trình linh hoạt và mạnh mẽ, được sử dụng rộng rãi trong nhiều loại ứng dụng web khác nhau. Dưới đây là một số ứng dụng phổ biến của PHP</a:t>
            </a:r>
            <a:r>
              <a:rPr lang="vi-VN" dirty="0" smtClean="0">
                <a:solidFill>
                  <a:srgbClr val="FFFF00"/>
                </a:solidFill>
              </a:rPr>
              <a:t>:</a:t>
            </a:r>
            <a:endParaRPr lang="en-US" dirty="0" smtClean="0">
              <a:solidFill>
                <a:srgbClr val="FFFF00"/>
              </a:solidFill>
            </a:endParaRPr>
          </a:p>
          <a:p>
            <a:pPr marL="0" indent="0" algn="just">
              <a:buNone/>
            </a:pPr>
            <a:r>
              <a:rPr lang="en-US" dirty="0" smtClean="0">
                <a:solidFill>
                  <a:srgbClr val="FFFF00"/>
                </a:solidFill>
              </a:rPr>
              <a:t>1. </a:t>
            </a:r>
            <a:r>
              <a:rPr lang="en-US" dirty="0" err="1" smtClean="0">
                <a:solidFill>
                  <a:srgbClr val="FFFF00"/>
                </a:solidFill>
              </a:rPr>
              <a:t>Xây</a:t>
            </a:r>
            <a:r>
              <a:rPr lang="en-US" dirty="0" smtClean="0">
                <a:solidFill>
                  <a:srgbClr val="FFFF00"/>
                </a:solidFill>
              </a:rPr>
              <a:t> </a:t>
            </a:r>
            <a:r>
              <a:rPr lang="en-US" dirty="0" err="1">
                <a:solidFill>
                  <a:srgbClr val="FFFF00"/>
                </a:solidFill>
              </a:rPr>
              <a:t>Dựng</a:t>
            </a:r>
            <a:r>
              <a:rPr lang="en-US" dirty="0">
                <a:solidFill>
                  <a:srgbClr val="FFFF00"/>
                </a:solidFill>
              </a:rPr>
              <a:t> </a:t>
            </a:r>
            <a:r>
              <a:rPr lang="en-US" dirty="0" err="1">
                <a:solidFill>
                  <a:srgbClr val="FFFF00"/>
                </a:solidFill>
              </a:rPr>
              <a:t>Trang</a:t>
            </a:r>
            <a:r>
              <a:rPr lang="en-US" dirty="0">
                <a:solidFill>
                  <a:srgbClr val="FFFF00"/>
                </a:solidFill>
              </a:rPr>
              <a:t> Web </a:t>
            </a:r>
            <a:r>
              <a:rPr lang="en-US" dirty="0" err="1">
                <a:solidFill>
                  <a:srgbClr val="FFFF00"/>
                </a:solidFill>
              </a:rPr>
              <a:t>Động</a:t>
            </a:r>
            <a:r>
              <a:rPr lang="en-US" dirty="0" smtClean="0">
                <a:solidFill>
                  <a:srgbClr val="FFFF00"/>
                </a:solidFill>
              </a:rPr>
              <a:t>:</a:t>
            </a:r>
          </a:p>
          <a:p>
            <a:pPr marL="285750" indent="-285750" algn="just">
              <a:buFont typeface="Arial" panose="020B0604020202020204" pitchFamily="34" charset="0"/>
              <a:buChar char="•"/>
            </a:pPr>
            <a:r>
              <a:rPr lang="vi-VN" dirty="0">
                <a:solidFill>
                  <a:schemeClr val="bg1"/>
                </a:solidFill>
              </a:rPr>
              <a:t>Thương Mại Điện Tử: PHP được sử dụng để tạo ra các trang web thương mại điện tử, nơi sản phẩm và dịch vụ có thể được bán trực tuyến. Các hệ thống giỏ hàng, thanh toán và quản lý đơn hàng thường được xây dựng bằng PHP.</a:t>
            </a:r>
          </a:p>
          <a:p>
            <a:pPr marL="285750" indent="-285750" algn="just">
              <a:buFont typeface="Arial" panose="020B0604020202020204" pitchFamily="34" charset="0"/>
              <a:buChar char="•"/>
            </a:pPr>
            <a:r>
              <a:rPr lang="vi-VN" dirty="0">
                <a:solidFill>
                  <a:schemeClr val="bg1"/>
                </a:solidFill>
              </a:rPr>
              <a:t>Blog: Nhiều nền tảng blog nổi tiếng như WordPress (viết bằng PHP) cho phép người dùng dễ dàng tạo và quản lý blog cá nhân hoặc chuyên nghiệp.</a:t>
            </a:r>
          </a:p>
          <a:p>
            <a:pPr marL="285750" indent="-285750" algn="just">
              <a:buFont typeface="Arial" panose="020B0604020202020204" pitchFamily="34" charset="0"/>
              <a:buChar char="•"/>
            </a:pPr>
            <a:r>
              <a:rPr lang="vi-VN" dirty="0">
                <a:solidFill>
                  <a:schemeClr val="bg1"/>
                </a:solidFill>
              </a:rPr>
              <a:t>Diễn Đàn (Forums): PHP được sử dụng để xây dựng các diễn đàn trực tuyến, nơi người dùng có thể thảo luận và chia sẻ thông tin.</a:t>
            </a:r>
            <a:endParaRPr lang="en-US" dirty="0" smtClean="0">
              <a:solidFill>
                <a:schemeClr val="bg1"/>
              </a:solidFill>
            </a:endParaRPr>
          </a:p>
          <a:p>
            <a:pPr marL="0" indent="0" algn="just">
              <a:buNone/>
            </a:pPr>
            <a:r>
              <a:rPr lang="en-US" dirty="0" smtClean="0">
                <a:solidFill>
                  <a:srgbClr val="FFFF00"/>
                </a:solidFill>
              </a:rPr>
              <a:t>2. </a:t>
            </a:r>
            <a:r>
              <a:rPr lang="en-US" dirty="0" err="1" smtClean="0">
                <a:solidFill>
                  <a:srgbClr val="FFFF00"/>
                </a:solidFill>
              </a:rPr>
              <a:t>Hệ</a:t>
            </a:r>
            <a:r>
              <a:rPr lang="en-US" dirty="0" smtClean="0">
                <a:solidFill>
                  <a:srgbClr val="FFFF00"/>
                </a:solidFill>
              </a:rPr>
              <a:t> </a:t>
            </a:r>
            <a:r>
              <a:rPr lang="en-US" dirty="0" err="1">
                <a:solidFill>
                  <a:srgbClr val="FFFF00"/>
                </a:solidFill>
              </a:rPr>
              <a:t>Thống</a:t>
            </a:r>
            <a:r>
              <a:rPr lang="en-US" dirty="0">
                <a:solidFill>
                  <a:srgbClr val="FFFF00"/>
                </a:solidFill>
              </a:rPr>
              <a:t> </a:t>
            </a:r>
            <a:r>
              <a:rPr lang="en-US" dirty="0" err="1">
                <a:solidFill>
                  <a:srgbClr val="FFFF00"/>
                </a:solidFill>
              </a:rPr>
              <a:t>Quản</a:t>
            </a:r>
            <a:r>
              <a:rPr lang="en-US" dirty="0">
                <a:solidFill>
                  <a:srgbClr val="FFFF00"/>
                </a:solidFill>
              </a:rPr>
              <a:t> </a:t>
            </a:r>
            <a:r>
              <a:rPr lang="en-US" dirty="0" err="1">
                <a:solidFill>
                  <a:srgbClr val="FFFF00"/>
                </a:solidFill>
              </a:rPr>
              <a:t>Trị</a:t>
            </a:r>
            <a:r>
              <a:rPr lang="en-US" dirty="0">
                <a:solidFill>
                  <a:srgbClr val="FFFF00"/>
                </a:solidFill>
              </a:rPr>
              <a:t> </a:t>
            </a:r>
            <a:r>
              <a:rPr lang="en-US" dirty="0" err="1">
                <a:solidFill>
                  <a:srgbClr val="FFFF00"/>
                </a:solidFill>
              </a:rPr>
              <a:t>Nội</a:t>
            </a:r>
            <a:r>
              <a:rPr lang="en-US" dirty="0">
                <a:solidFill>
                  <a:srgbClr val="FFFF00"/>
                </a:solidFill>
              </a:rPr>
              <a:t> Dung (CMS</a:t>
            </a:r>
            <a:r>
              <a:rPr lang="en-US" dirty="0" smtClean="0">
                <a:solidFill>
                  <a:srgbClr val="FFFF00"/>
                </a:solidFill>
              </a:rPr>
              <a:t>):</a:t>
            </a:r>
          </a:p>
          <a:p>
            <a:pPr marL="285750" indent="-285750" algn="just">
              <a:buFont typeface="Arial" panose="020B0604020202020204" pitchFamily="34" charset="0"/>
              <a:buChar char="•"/>
            </a:pPr>
            <a:r>
              <a:rPr lang="vi-VN" dirty="0">
                <a:solidFill>
                  <a:schemeClr val="bg1"/>
                </a:solidFill>
              </a:rPr>
              <a:t>WordPress: Một trong những hệ thống quản trị nội dung phổ biến nhất, được xây dựng bằng PHP, cho phép người dùng dễ dàng tạo và quản lý các trang web.</a:t>
            </a:r>
          </a:p>
          <a:p>
            <a:pPr marL="285750" indent="-285750" algn="just">
              <a:buFont typeface="Arial" panose="020B0604020202020204" pitchFamily="34" charset="0"/>
              <a:buChar char="•"/>
            </a:pPr>
            <a:r>
              <a:rPr lang="vi-VN" dirty="0">
                <a:solidFill>
                  <a:schemeClr val="bg1"/>
                </a:solidFill>
              </a:rPr>
              <a:t>Joomla: Một CMS mạnh mẽ khác sử dụng PHP, hỗ trợ việc xây dựng các trang web phức tạp với nhiều tính năng mở rộng.</a:t>
            </a:r>
          </a:p>
          <a:p>
            <a:pPr marL="285750" indent="-285750" algn="just">
              <a:buFont typeface="Arial" panose="020B0604020202020204" pitchFamily="34" charset="0"/>
              <a:buChar char="•"/>
            </a:pPr>
            <a:r>
              <a:rPr lang="vi-VN" dirty="0">
                <a:solidFill>
                  <a:schemeClr val="bg1"/>
                </a:solidFill>
              </a:rPr>
              <a:t>Drupal: Một CMS linh hoạt và mạnh mẽ, cũng được xây dựng bằng PHP, thường được sử dụng cho các trang web và ứng dụng web lớn</a:t>
            </a:r>
            <a:r>
              <a:rPr lang="vi-VN" dirty="0" smtClean="0">
                <a:solidFill>
                  <a:schemeClr val="bg1"/>
                </a:solidFill>
              </a:rPr>
              <a:t>.</a:t>
            </a:r>
          </a:p>
          <a:p>
            <a:pPr marL="0" indent="0" algn="just">
              <a:buNone/>
            </a:pPr>
            <a:r>
              <a:rPr lang="en-US" dirty="0" smtClean="0">
                <a:solidFill>
                  <a:srgbClr val="FFFF00"/>
                </a:solidFill>
              </a:rPr>
              <a:t>3.Frameworks:</a:t>
            </a:r>
            <a:endParaRPr dirty="0">
              <a:solidFill>
                <a:srgbClr val="FFFF00"/>
              </a:solidFill>
            </a:endParaRPr>
          </a:p>
        </p:txBody>
      </p:sp>
      <p:sp>
        <p:nvSpPr>
          <p:cNvPr id="467" name="Google Shape;467;p46"/>
          <p:cNvSpPr txBox="1">
            <a:spLocks noGrp="1"/>
          </p:cNvSpPr>
          <p:nvPr>
            <p:ph type="title"/>
          </p:nvPr>
        </p:nvSpPr>
        <p:spPr>
          <a:xfrm>
            <a:off x="673279" y="98986"/>
            <a:ext cx="7704000" cy="457200"/>
          </a:xfrm>
          <a:prstGeom prst="rect">
            <a:avLst/>
          </a:prstGeom>
        </p:spPr>
        <p:txBody>
          <a:bodyPr spcFirstLastPara="1" wrap="square" lIns="91425" tIns="91425" rIns="91425" bIns="91425" anchor="ctr" anchorCtr="0">
            <a:noAutofit/>
          </a:bodyPr>
          <a:lstStyle/>
          <a:p>
            <a:pPr lvl="0"/>
            <a:r>
              <a:rPr lang="en" dirty="0" smtClean="0"/>
              <a:t>1.5. </a:t>
            </a:r>
            <a:r>
              <a:rPr lang="en-US" dirty="0" err="1"/>
              <a:t>Các</a:t>
            </a:r>
            <a:r>
              <a:rPr lang="en-US" dirty="0"/>
              <a:t> </a:t>
            </a:r>
            <a:r>
              <a:rPr lang="en-US" dirty="0" err="1"/>
              <a:t>ứng</a:t>
            </a:r>
            <a:r>
              <a:rPr lang="en-US" dirty="0"/>
              <a:t> </a:t>
            </a:r>
            <a:r>
              <a:rPr lang="en-US" dirty="0" err="1"/>
              <a:t>dụng</a:t>
            </a:r>
            <a:r>
              <a:rPr lang="en-US" dirty="0"/>
              <a:t> </a:t>
            </a:r>
            <a:r>
              <a:rPr lang="en-US" dirty="0" err="1"/>
              <a:t>của</a:t>
            </a:r>
            <a:r>
              <a:rPr lang="en-US" dirty="0"/>
              <a:t> PHP</a:t>
            </a:r>
            <a:endParaRPr dirty="0"/>
          </a:p>
        </p:txBody>
      </p:sp>
    </p:spTree>
    <p:extLst>
      <p:ext uri="{BB962C8B-B14F-4D97-AF65-F5344CB8AC3E}">
        <p14:creationId xmlns:p14="http://schemas.microsoft.com/office/powerpoint/2010/main" val="21704539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smtClean="0"/>
              <a:t>1.6. </a:t>
            </a:r>
            <a:r>
              <a:rPr lang="en-US" dirty="0"/>
              <a:t>PHP Advanced</a:t>
            </a:r>
            <a:endParaRPr dirty="0"/>
          </a:p>
        </p:txBody>
      </p:sp>
      <p:sp>
        <p:nvSpPr>
          <p:cNvPr id="4" name="TextBox 3"/>
          <p:cNvSpPr txBox="1"/>
          <p:nvPr/>
        </p:nvSpPr>
        <p:spPr>
          <a:xfrm>
            <a:off x="3370598" y="437673"/>
            <a:ext cx="3230436" cy="307777"/>
          </a:xfrm>
          <a:prstGeom prst="rect">
            <a:avLst/>
          </a:prstGeom>
          <a:noFill/>
        </p:spPr>
        <p:txBody>
          <a:bodyPr wrap="square" rtlCol="0">
            <a:spAutoFit/>
          </a:bodyPr>
          <a:lstStyle/>
          <a:p>
            <a:r>
              <a:rPr lang="en-US" dirty="0">
                <a:solidFill>
                  <a:srgbClr val="FFFF00"/>
                </a:solidFill>
              </a:rPr>
              <a:t>PHP Callback </a:t>
            </a:r>
            <a:r>
              <a:rPr lang="en-US" dirty="0" smtClean="0">
                <a:solidFill>
                  <a:srgbClr val="FFFF00"/>
                </a:solidFill>
              </a:rPr>
              <a:t>Functions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2" name="TextBox 11"/>
          <p:cNvSpPr txBox="1"/>
          <p:nvPr/>
        </p:nvSpPr>
        <p:spPr>
          <a:xfrm>
            <a:off x="102886" y="661375"/>
            <a:ext cx="3461272" cy="830997"/>
          </a:xfrm>
          <a:prstGeom prst="rect">
            <a:avLst/>
          </a:prstGeom>
          <a:noFill/>
        </p:spPr>
        <p:txBody>
          <a:bodyPr wrap="square" rtlCol="0">
            <a:spAutoFit/>
          </a:bodyPr>
          <a:lstStyle/>
          <a:p>
            <a:pPr algn="just"/>
            <a:r>
              <a:rPr lang="vi-VN" sz="1200" dirty="0">
                <a:solidFill>
                  <a:srgbClr val="FFFF00"/>
                </a:solidFill>
              </a:rPr>
              <a:t>Sử dụng hàm callback với array_filter: </a:t>
            </a:r>
            <a:r>
              <a:rPr lang="vi-VN" sz="1200" dirty="0">
                <a:solidFill>
                  <a:schemeClr val="bg1"/>
                </a:solidFill>
              </a:rPr>
              <a:t>array_filter là một hàm dùng để lọc các phần tử của một mảng bằng cách sử dụng một hàm callback.</a:t>
            </a:r>
          </a:p>
        </p:txBody>
      </p:sp>
      <p:pic>
        <p:nvPicPr>
          <p:cNvPr id="2" name="Picture 1"/>
          <p:cNvPicPr>
            <a:picLocks noChangeAspect="1"/>
          </p:cNvPicPr>
          <p:nvPr/>
        </p:nvPicPr>
        <p:blipFill>
          <a:blip r:embed="rId3"/>
          <a:stretch>
            <a:fillRect/>
          </a:stretch>
        </p:blipFill>
        <p:spPr>
          <a:xfrm>
            <a:off x="170459" y="1492372"/>
            <a:ext cx="3000807" cy="1412594"/>
          </a:xfrm>
          <a:prstGeom prst="rect">
            <a:avLst/>
          </a:prstGeom>
        </p:spPr>
      </p:pic>
      <p:sp>
        <p:nvSpPr>
          <p:cNvPr id="17" name="TextBox 16"/>
          <p:cNvSpPr txBox="1"/>
          <p:nvPr/>
        </p:nvSpPr>
        <p:spPr>
          <a:xfrm>
            <a:off x="63774" y="2904966"/>
            <a:ext cx="3461272" cy="646331"/>
          </a:xfrm>
          <a:prstGeom prst="rect">
            <a:avLst/>
          </a:prstGeom>
          <a:noFill/>
        </p:spPr>
        <p:txBody>
          <a:bodyPr wrap="square" rtlCol="0">
            <a:spAutoFit/>
          </a:bodyPr>
          <a:lstStyle/>
          <a:p>
            <a:pPr algn="just"/>
            <a:r>
              <a:rPr lang="vi-VN" sz="1200" dirty="0">
                <a:solidFill>
                  <a:srgbClr val="FFFF00"/>
                </a:solidFill>
              </a:rPr>
              <a:t>Sử dụng hàm callback ẩn danh:  </a:t>
            </a:r>
            <a:r>
              <a:rPr lang="vi-VN" sz="1200" dirty="0">
                <a:solidFill>
                  <a:schemeClr val="bg1"/>
                </a:solidFill>
              </a:rPr>
              <a:t>có thể sử dụng hàm ẩn danh (anonymous functions) làm callback.</a:t>
            </a:r>
          </a:p>
        </p:txBody>
      </p:sp>
      <p:sp>
        <p:nvSpPr>
          <p:cNvPr id="18" name="TextBox 17"/>
          <p:cNvSpPr txBox="1"/>
          <p:nvPr/>
        </p:nvSpPr>
        <p:spPr>
          <a:xfrm>
            <a:off x="3920495" y="745450"/>
            <a:ext cx="5150086" cy="830997"/>
          </a:xfrm>
          <a:prstGeom prst="rect">
            <a:avLst/>
          </a:prstGeom>
          <a:noFill/>
        </p:spPr>
        <p:txBody>
          <a:bodyPr wrap="square" rtlCol="0">
            <a:spAutoFit/>
          </a:bodyPr>
          <a:lstStyle/>
          <a:p>
            <a:pPr algn="just"/>
            <a:r>
              <a:rPr lang="vi-VN" sz="1200" dirty="0">
                <a:solidFill>
                  <a:srgbClr val="FFFF00"/>
                </a:solidFill>
              </a:rPr>
              <a:t>Sử dụng call_user_func và call_user_func_array: </a:t>
            </a:r>
            <a:r>
              <a:rPr lang="vi-VN" sz="1200" dirty="0">
                <a:solidFill>
                  <a:schemeClr val="bg1"/>
                </a:solidFill>
              </a:rPr>
              <a:t>call_user_func và call_user_func_array là hai hàm dùng để gọi một hàm callback với các tham số</a:t>
            </a:r>
            <a:r>
              <a:rPr lang="vi-VN" sz="1200" dirty="0" smtClean="0">
                <a:solidFill>
                  <a:schemeClr val="bg1"/>
                </a:solidFill>
              </a:rPr>
              <a:t>.</a:t>
            </a:r>
            <a:endParaRPr lang="en-US" sz="1200" dirty="0" smtClean="0">
              <a:solidFill>
                <a:schemeClr val="bg1"/>
              </a:solidFill>
            </a:endParaRPr>
          </a:p>
          <a:p>
            <a:pPr algn="just"/>
            <a:r>
              <a:rPr lang="vi-VN" sz="1200" dirty="0">
                <a:solidFill>
                  <a:schemeClr val="bg1"/>
                </a:solidFill>
              </a:rPr>
              <a:t>call_user_func</a:t>
            </a:r>
          </a:p>
        </p:txBody>
      </p:sp>
      <p:pic>
        <p:nvPicPr>
          <p:cNvPr id="6" name="Picture 5"/>
          <p:cNvPicPr>
            <a:picLocks noChangeAspect="1"/>
          </p:cNvPicPr>
          <p:nvPr/>
        </p:nvPicPr>
        <p:blipFill>
          <a:blip r:embed="rId4"/>
          <a:stretch>
            <a:fillRect/>
          </a:stretch>
        </p:blipFill>
        <p:spPr>
          <a:xfrm>
            <a:off x="134679" y="3525415"/>
            <a:ext cx="3429479" cy="1438476"/>
          </a:xfrm>
          <a:prstGeom prst="rect">
            <a:avLst/>
          </a:prstGeom>
        </p:spPr>
      </p:pic>
      <p:pic>
        <p:nvPicPr>
          <p:cNvPr id="7" name="Picture 6"/>
          <p:cNvPicPr>
            <a:picLocks noChangeAspect="1"/>
          </p:cNvPicPr>
          <p:nvPr/>
        </p:nvPicPr>
        <p:blipFill>
          <a:blip r:embed="rId5"/>
          <a:stretch>
            <a:fillRect/>
          </a:stretch>
        </p:blipFill>
        <p:spPr>
          <a:xfrm>
            <a:off x="3997926" y="1593981"/>
            <a:ext cx="2661792" cy="1082903"/>
          </a:xfrm>
          <a:prstGeom prst="rect">
            <a:avLst/>
          </a:prstGeom>
        </p:spPr>
      </p:pic>
      <p:sp>
        <p:nvSpPr>
          <p:cNvPr id="19" name="TextBox 18"/>
          <p:cNvSpPr txBox="1"/>
          <p:nvPr/>
        </p:nvSpPr>
        <p:spPr>
          <a:xfrm>
            <a:off x="3920495" y="2676884"/>
            <a:ext cx="5150086" cy="276999"/>
          </a:xfrm>
          <a:prstGeom prst="rect">
            <a:avLst/>
          </a:prstGeom>
          <a:noFill/>
        </p:spPr>
        <p:txBody>
          <a:bodyPr wrap="square" rtlCol="0">
            <a:spAutoFit/>
          </a:bodyPr>
          <a:lstStyle/>
          <a:p>
            <a:pPr algn="just"/>
            <a:r>
              <a:rPr lang="vi-VN" sz="1200" dirty="0">
                <a:solidFill>
                  <a:schemeClr val="bg1"/>
                </a:solidFill>
              </a:rPr>
              <a:t>call_user_func_array</a:t>
            </a:r>
          </a:p>
        </p:txBody>
      </p:sp>
      <p:pic>
        <p:nvPicPr>
          <p:cNvPr id="10" name="Picture 9"/>
          <p:cNvPicPr>
            <a:picLocks noChangeAspect="1"/>
          </p:cNvPicPr>
          <p:nvPr/>
        </p:nvPicPr>
        <p:blipFill>
          <a:blip r:embed="rId6"/>
          <a:stretch>
            <a:fillRect/>
          </a:stretch>
        </p:blipFill>
        <p:spPr>
          <a:xfrm>
            <a:off x="3997926" y="3031023"/>
            <a:ext cx="3210373" cy="1457528"/>
          </a:xfrm>
          <a:prstGeom prst="rect">
            <a:avLst/>
          </a:prstGeom>
        </p:spPr>
      </p:pic>
    </p:spTree>
    <p:extLst>
      <p:ext uri="{BB962C8B-B14F-4D97-AF65-F5344CB8AC3E}">
        <p14:creationId xmlns:p14="http://schemas.microsoft.com/office/powerpoint/2010/main" val="34262112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smtClean="0"/>
              <a:t>1.6. </a:t>
            </a:r>
            <a:r>
              <a:rPr lang="en-US" dirty="0"/>
              <a:t>PHP Advanced</a:t>
            </a:r>
            <a:endParaRPr dirty="0"/>
          </a:p>
        </p:txBody>
      </p:sp>
      <p:sp>
        <p:nvSpPr>
          <p:cNvPr id="4" name="TextBox 3"/>
          <p:cNvSpPr txBox="1"/>
          <p:nvPr/>
        </p:nvSpPr>
        <p:spPr>
          <a:xfrm>
            <a:off x="3370598" y="437673"/>
            <a:ext cx="3230436" cy="307777"/>
          </a:xfrm>
          <a:prstGeom prst="rect">
            <a:avLst/>
          </a:prstGeom>
          <a:noFill/>
        </p:spPr>
        <p:txBody>
          <a:bodyPr wrap="square" rtlCol="0">
            <a:spAutoFit/>
          </a:bodyPr>
          <a:lstStyle/>
          <a:p>
            <a:r>
              <a:rPr lang="en-US" dirty="0">
                <a:solidFill>
                  <a:srgbClr val="FFFF00"/>
                </a:solidFill>
              </a:rPr>
              <a:t>PHP and JSON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2" name="TextBox 11"/>
          <p:cNvSpPr txBox="1"/>
          <p:nvPr/>
        </p:nvSpPr>
        <p:spPr>
          <a:xfrm>
            <a:off x="102886" y="837782"/>
            <a:ext cx="8788136" cy="646331"/>
          </a:xfrm>
          <a:prstGeom prst="rect">
            <a:avLst/>
          </a:prstGeom>
          <a:noFill/>
        </p:spPr>
        <p:txBody>
          <a:bodyPr wrap="square" rtlCol="0">
            <a:spAutoFit/>
          </a:bodyPr>
          <a:lstStyle/>
          <a:p>
            <a:pPr algn="just"/>
            <a:r>
              <a:rPr lang="vi-VN" sz="1200" dirty="0">
                <a:solidFill>
                  <a:srgbClr val="FFFF00"/>
                </a:solidFill>
              </a:rPr>
              <a:t>Đọc và Ghi dữ liệu JSON từ tệp tin trong PHP</a:t>
            </a:r>
          </a:p>
          <a:p>
            <a:pPr algn="just"/>
            <a:r>
              <a:rPr lang="vi-VN" sz="1200" dirty="0">
                <a:solidFill>
                  <a:srgbClr val="FFFF00"/>
                </a:solidFill>
              </a:rPr>
              <a:t>a. Đọc dữ liệu JSON từ tệp tin: </a:t>
            </a:r>
            <a:r>
              <a:rPr lang="vi-VN" sz="1200" dirty="0">
                <a:solidFill>
                  <a:schemeClr val="bg1"/>
                </a:solidFill>
              </a:rPr>
              <a:t>Để đọc dữ liệu từ một tệp JSON trong PHP, bạn có thể sử dụng file_get_contents() để đọc nội dung của tệp và sau đó sử dụng json_decode() để chuyển đổi thành mảng hoặc đối tượng.</a:t>
            </a:r>
          </a:p>
        </p:txBody>
      </p:sp>
      <p:sp>
        <p:nvSpPr>
          <p:cNvPr id="14" name="TextBox 13"/>
          <p:cNvSpPr txBox="1"/>
          <p:nvPr/>
        </p:nvSpPr>
        <p:spPr>
          <a:xfrm>
            <a:off x="102886" y="2911891"/>
            <a:ext cx="8788136" cy="461665"/>
          </a:xfrm>
          <a:prstGeom prst="rect">
            <a:avLst/>
          </a:prstGeom>
          <a:noFill/>
        </p:spPr>
        <p:txBody>
          <a:bodyPr wrap="square" rtlCol="0">
            <a:spAutoFit/>
          </a:bodyPr>
          <a:lstStyle/>
          <a:p>
            <a:pPr algn="just"/>
            <a:r>
              <a:rPr lang="vi-VN" sz="1200" dirty="0">
                <a:solidFill>
                  <a:srgbClr val="FFFF00"/>
                </a:solidFill>
              </a:rPr>
              <a:t>b. Ghi dữ liệu JSON vào tệp tin: </a:t>
            </a:r>
            <a:r>
              <a:rPr lang="vi-VN" sz="1200" dirty="0">
                <a:solidFill>
                  <a:schemeClr val="bg1"/>
                </a:solidFill>
              </a:rPr>
              <a:t>Để ghi dữ liệu từ một mảng PHP hoặc đối tượng thành một tệp JSON, bạn sử dụng json_encode() để chuyển đổi và file_put_contents() để ghi vào tệp.</a:t>
            </a:r>
          </a:p>
        </p:txBody>
      </p:sp>
      <p:pic>
        <p:nvPicPr>
          <p:cNvPr id="22" name="Picture 21"/>
          <p:cNvPicPr>
            <a:picLocks noChangeAspect="1"/>
          </p:cNvPicPr>
          <p:nvPr/>
        </p:nvPicPr>
        <p:blipFill>
          <a:blip r:embed="rId3"/>
          <a:stretch>
            <a:fillRect/>
          </a:stretch>
        </p:blipFill>
        <p:spPr>
          <a:xfrm>
            <a:off x="276124" y="1576445"/>
            <a:ext cx="4135689" cy="1172319"/>
          </a:xfrm>
          <a:prstGeom prst="rect">
            <a:avLst/>
          </a:prstGeom>
        </p:spPr>
      </p:pic>
      <p:pic>
        <p:nvPicPr>
          <p:cNvPr id="23" name="Picture 22"/>
          <p:cNvPicPr>
            <a:picLocks noChangeAspect="1"/>
          </p:cNvPicPr>
          <p:nvPr/>
        </p:nvPicPr>
        <p:blipFill>
          <a:blip r:embed="rId4"/>
          <a:stretch>
            <a:fillRect/>
          </a:stretch>
        </p:blipFill>
        <p:spPr>
          <a:xfrm>
            <a:off x="4411813" y="1576445"/>
            <a:ext cx="4734586" cy="1133633"/>
          </a:xfrm>
          <a:prstGeom prst="rect">
            <a:avLst/>
          </a:prstGeom>
        </p:spPr>
      </p:pic>
      <p:pic>
        <p:nvPicPr>
          <p:cNvPr id="24" name="Picture 23"/>
          <p:cNvPicPr>
            <a:picLocks noChangeAspect="1"/>
          </p:cNvPicPr>
          <p:nvPr/>
        </p:nvPicPr>
        <p:blipFill>
          <a:blip r:embed="rId5"/>
          <a:stretch>
            <a:fillRect/>
          </a:stretch>
        </p:blipFill>
        <p:spPr>
          <a:xfrm>
            <a:off x="1374938" y="3373888"/>
            <a:ext cx="2836017" cy="1769612"/>
          </a:xfrm>
          <a:prstGeom prst="rect">
            <a:avLst/>
          </a:prstGeom>
        </p:spPr>
      </p:pic>
    </p:spTree>
    <p:extLst>
      <p:ext uri="{BB962C8B-B14F-4D97-AF65-F5344CB8AC3E}">
        <p14:creationId xmlns:p14="http://schemas.microsoft.com/office/powerpoint/2010/main" val="29832783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46697" y="0"/>
            <a:ext cx="8144325" cy="457200"/>
          </a:xfrm>
          <a:prstGeom prst="rect">
            <a:avLst/>
          </a:prstGeom>
        </p:spPr>
        <p:txBody>
          <a:bodyPr spcFirstLastPara="1" wrap="square" lIns="91425" tIns="91425" rIns="91425" bIns="91425" anchor="ctr" anchorCtr="0">
            <a:noAutofit/>
          </a:bodyPr>
          <a:lstStyle/>
          <a:p>
            <a:pPr lvl="0"/>
            <a:r>
              <a:rPr lang="en" dirty="0" smtClean="0"/>
              <a:t>1.6. </a:t>
            </a:r>
            <a:r>
              <a:rPr lang="en-US" dirty="0"/>
              <a:t>PHP Advanced</a:t>
            </a:r>
            <a:endParaRPr dirty="0"/>
          </a:p>
        </p:txBody>
      </p:sp>
      <p:sp>
        <p:nvSpPr>
          <p:cNvPr id="4" name="TextBox 3"/>
          <p:cNvSpPr txBox="1"/>
          <p:nvPr/>
        </p:nvSpPr>
        <p:spPr>
          <a:xfrm>
            <a:off x="3370598" y="437673"/>
            <a:ext cx="3230436" cy="307777"/>
          </a:xfrm>
          <a:prstGeom prst="rect">
            <a:avLst/>
          </a:prstGeom>
          <a:noFill/>
        </p:spPr>
        <p:txBody>
          <a:bodyPr wrap="square" rtlCol="0">
            <a:spAutoFit/>
          </a:bodyPr>
          <a:lstStyle/>
          <a:p>
            <a:r>
              <a:rPr lang="en-US" dirty="0">
                <a:solidFill>
                  <a:srgbClr val="FFFF00"/>
                </a:solidFill>
              </a:rPr>
              <a:t>PHP </a:t>
            </a:r>
            <a:r>
              <a:rPr lang="en-US" dirty="0" smtClean="0">
                <a:solidFill>
                  <a:srgbClr val="FFFF00"/>
                </a:solidFill>
              </a:rPr>
              <a:t>Exceptions </a:t>
            </a:r>
            <a:r>
              <a:rPr lang="en-US" dirty="0" err="1" smtClean="0">
                <a:solidFill>
                  <a:srgbClr val="FFFF00"/>
                </a:solidFill>
              </a:rPr>
              <a:t>và</a:t>
            </a:r>
            <a:r>
              <a:rPr lang="en-US" dirty="0" smtClean="0">
                <a:solidFill>
                  <a:srgbClr val="FFFF00"/>
                </a:solidFill>
              </a:rPr>
              <a:t> </a:t>
            </a:r>
            <a:r>
              <a:rPr lang="en-US" dirty="0" err="1" smtClean="0">
                <a:solidFill>
                  <a:srgbClr val="FFFF00"/>
                </a:solidFill>
              </a:rPr>
              <a:t>ví</a:t>
            </a:r>
            <a:r>
              <a:rPr lang="en-US" dirty="0" smtClean="0">
                <a:solidFill>
                  <a:srgbClr val="FFFF00"/>
                </a:solidFill>
              </a:rPr>
              <a:t> </a:t>
            </a:r>
            <a:r>
              <a:rPr lang="en-US" dirty="0" err="1" smtClean="0">
                <a:solidFill>
                  <a:srgbClr val="FFFF00"/>
                </a:solidFill>
              </a:rPr>
              <a:t>dụ</a:t>
            </a:r>
            <a:r>
              <a:rPr lang="en-US" dirty="0" smtClean="0">
                <a:solidFill>
                  <a:srgbClr val="FFFF00"/>
                </a:solidFill>
              </a:rPr>
              <a:t> </a:t>
            </a:r>
            <a:endParaRPr lang="en-US" dirty="0">
              <a:solidFill>
                <a:srgbClr val="FFFF00"/>
              </a:solidFill>
            </a:endParaRPr>
          </a:p>
        </p:txBody>
      </p:sp>
      <p:sp>
        <p:nvSpPr>
          <p:cNvPr id="12" name="TextBox 11"/>
          <p:cNvSpPr txBox="1"/>
          <p:nvPr/>
        </p:nvSpPr>
        <p:spPr>
          <a:xfrm>
            <a:off x="102886" y="661375"/>
            <a:ext cx="3461272" cy="1015663"/>
          </a:xfrm>
          <a:prstGeom prst="rect">
            <a:avLst/>
          </a:prstGeom>
          <a:noFill/>
        </p:spPr>
        <p:txBody>
          <a:bodyPr wrap="square" rtlCol="0">
            <a:spAutoFit/>
          </a:bodyPr>
          <a:lstStyle/>
          <a:p>
            <a:pPr algn="just"/>
            <a:r>
              <a:rPr lang="vi-VN" sz="1200" dirty="0">
                <a:solidFill>
                  <a:srgbClr val="FFFF00"/>
                </a:solidFill>
              </a:rPr>
              <a:t>Trong PHP, Exceptions </a:t>
            </a:r>
            <a:r>
              <a:rPr lang="vi-VN" sz="1200" dirty="0">
                <a:solidFill>
                  <a:schemeClr val="bg1"/>
                </a:solidFill>
              </a:rPr>
              <a:t>là một cơ chế cho phép bạn quản lý và xử lý các lỗi và ngoại lệ trong quá trình thực thi của ứng dụng. Đây là một phần quan trọng trong việc xử lý lỗi và đảm bảo tính ổn định của ứng dụng.</a:t>
            </a:r>
          </a:p>
        </p:txBody>
      </p:sp>
      <p:sp>
        <p:nvSpPr>
          <p:cNvPr id="17" name="TextBox 16"/>
          <p:cNvSpPr txBox="1"/>
          <p:nvPr/>
        </p:nvSpPr>
        <p:spPr>
          <a:xfrm>
            <a:off x="102886" y="1630146"/>
            <a:ext cx="3461272" cy="2308324"/>
          </a:xfrm>
          <a:prstGeom prst="rect">
            <a:avLst/>
          </a:prstGeom>
          <a:noFill/>
        </p:spPr>
        <p:txBody>
          <a:bodyPr wrap="square" rtlCol="0">
            <a:spAutoFit/>
          </a:bodyPr>
          <a:lstStyle/>
          <a:p>
            <a:pPr algn="just"/>
            <a:r>
              <a:rPr lang="vi-VN" sz="1200" dirty="0">
                <a:solidFill>
                  <a:srgbClr val="FFFF00"/>
                </a:solidFill>
              </a:rPr>
              <a:t>Các Khái Niệm Cơ Bản</a:t>
            </a:r>
          </a:p>
          <a:p>
            <a:pPr algn="just"/>
            <a:r>
              <a:rPr lang="vi-VN" sz="1200" dirty="0">
                <a:solidFill>
                  <a:srgbClr val="FFFF00"/>
                </a:solidFill>
              </a:rPr>
              <a:t>Throwing Exceptions: </a:t>
            </a:r>
            <a:r>
              <a:rPr lang="vi-VN" sz="1200" dirty="0">
                <a:solidFill>
                  <a:schemeClr val="bg1"/>
                </a:solidFill>
              </a:rPr>
              <a:t>Đây là hành động tạo ra một ngoại lệ. Bạn có thể ném một ngoại lệ bằng cách sử dụng từ khóa throw</a:t>
            </a:r>
            <a:r>
              <a:rPr lang="vi-VN" sz="1200" dirty="0">
                <a:solidFill>
                  <a:srgbClr val="FFFF00"/>
                </a:solidFill>
              </a:rPr>
              <a:t>.</a:t>
            </a:r>
          </a:p>
          <a:p>
            <a:pPr algn="just"/>
            <a:r>
              <a:rPr lang="vi-VN" sz="1200" dirty="0">
                <a:solidFill>
                  <a:srgbClr val="FFFF00"/>
                </a:solidFill>
              </a:rPr>
              <a:t>Catching Exceptions: </a:t>
            </a:r>
            <a:r>
              <a:rPr lang="vi-VN" sz="1200" dirty="0">
                <a:solidFill>
                  <a:schemeClr val="bg1"/>
                </a:solidFill>
              </a:rPr>
              <a:t>Để xử lý một ngoại lệ, bạn sử dụng các khối try và catch. Một khối try định nghĩa một khoảng mã có thể ném ra ngoại lệ, trong khi một khối catch xử lý ngoại lệ đó nếu nó được ném ra trong khối try.</a:t>
            </a:r>
          </a:p>
          <a:p>
            <a:pPr algn="just"/>
            <a:r>
              <a:rPr lang="vi-VN" sz="1200" dirty="0">
                <a:solidFill>
                  <a:srgbClr val="FFFF00"/>
                </a:solidFill>
              </a:rPr>
              <a:t>Finally Block: </a:t>
            </a:r>
            <a:r>
              <a:rPr lang="vi-VN" sz="1200" dirty="0">
                <a:solidFill>
                  <a:schemeClr val="bg1"/>
                </a:solidFill>
              </a:rPr>
              <a:t>Bạn có thể sử dụng khối finally để thực hiện mã sau khi các khối try và catch đã hoàn thành.</a:t>
            </a:r>
          </a:p>
        </p:txBody>
      </p:sp>
      <p:sp>
        <p:nvSpPr>
          <p:cNvPr id="18" name="TextBox 17"/>
          <p:cNvSpPr txBox="1"/>
          <p:nvPr/>
        </p:nvSpPr>
        <p:spPr>
          <a:xfrm>
            <a:off x="3903922" y="2645808"/>
            <a:ext cx="5150086" cy="276999"/>
          </a:xfrm>
          <a:prstGeom prst="rect">
            <a:avLst/>
          </a:prstGeom>
          <a:noFill/>
        </p:spPr>
        <p:txBody>
          <a:bodyPr wrap="square" rtlCol="0">
            <a:spAutoFit/>
          </a:bodyPr>
          <a:lstStyle/>
          <a:p>
            <a:pPr algn="just"/>
            <a:r>
              <a:rPr lang="vi-VN" sz="1200" dirty="0">
                <a:solidFill>
                  <a:srgbClr val="FFFF00"/>
                </a:solidFill>
              </a:rPr>
              <a:t> Sử Dụng Finally để Giải Phóng Tài Nguyên</a:t>
            </a:r>
            <a:endParaRPr lang="vi-VN" sz="1200" dirty="0">
              <a:solidFill>
                <a:schemeClr val="bg1"/>
              </a:solidFill>
            </a:endParaRPr>
          </a:p>
        </p:txBody>
      </p:sp>
      <p:pic>
        <p:nvPicPr>
          <p:cNvPr id="3" name="Picture 2"/>
          <p:cNvPicPr>
            <a:picLocks noChangeAspect="1"/>
          </p:cNvPicPr>
          <p:nvPr/>
        </p:nvPicPr>
        <p:blipFill>
          <a:blip r:embed="rId3"/>
          <a:stretch>
            <a:fillRect/>
          </a:stretch>
        </p:blipFill>
        <p:spPr>
          <a:xfrm>
            <a:off x="3993914" y="1153826"/>
            <a:ext cx="3301263" cy="1416267"/>
          </a:xfrm>
          <a:prstGeom prst="rect">
            <a:avLst/>
          </a:prstGeom>
        </p:spPr>
      </p:pic>
      <p:sp>
        <p:nvSpPr>
          <p:cNvPr id="13" name="TextBox 12"/>
          <p:cNvSpPr txBox="1"/>
          <p:nvPr/>
        </p:nvSpPr>
        <p:spPr>
          <a:xfrm>
            <a:off x="4025991" y="692161"/>
            <a:ext cx="5150086" cy="461665"/>
          </a:xfrm>
          <a:prstGeom prst="rect">
            <a:avLst/>
          </a:prstGeom>
          <a:noFill/>
        </p:spPr>
        <p:txBody>
          <a:bodyPr wrap="square" rtlCol="0">
            <a:spAutoFit/>
          </a:bodyPr>
          <a:lstStyle/>
          <a:p>
            <a:pPr algn="just"/>
            <a:r>
              <a:rPr lang="vi-VN" sz="1200" dirty="0">
                <a:solidFill>
                  <a:srgbClr val="FFFF00"/>
                </a:solidFill>
              </a:rPr>
              <a:t>Ví dụ Về PHP </a:t>
            </a:r>
            <a:r>
              <a:rPr lang="vi-VN" sz="1200" dirty="0" smtClean="0">
                <a:solidFill>
                  <a:srgbClr val="FFFF00"/>
                </a:solidFill>
              </a:rPr>
              <a:t>Exceptions</a:t>
            </a:r>
            <a:endParaRPr lang="en-US" sz="1200" dirty="0" smtClean="0">
              <a:solidFill>
                <a:srgbClr val="FFFF00"/>
              </a:solidFill>
            </a:endParaRPr>
          </a:p>
          <a:p>
            <a:pPr algn="just"/>
            <a:r>
              <a:rPr lang="vi-VN" sz="1200" dirty="0">
                <a:solidFill>
                  <a:schemeClr val="bg1"/>
                </a:solidFill>
              </a:rPr>
              <a:t>Ném và Bắt Ngoại Lệ Đơn Giản</a:t>
            </a:r>
          </a:p>
        </p:txBody>
      </p:sp>
      <p:pic>
        <p:nvPicPr>
          <p:cNvPr id="5" name="Picture 4"/>
          <p:cNvPicPr>
            <a:picLocks noChangeAspect="1"/>
          </p:cNvPicPr>
          <p:nvPr/>
        </p:nvPicPr>
        <p:blipFill>
          <a:blip r:embed="rId4"/>
          <a:stretch>
            <a:fillRect/>
          </a:stretch>
        </p:blipFill>
        <p:spPr>
          <a:xfrm>
            <a:off x="3993914" y="2978469"/>
            <a:ext cx="2713911" cy="2077838"/>
          </a:xfrm>
          <a:prstGeom prst="rect">
            <a:avLst/>
          </a:prstGeom>
        </p:spPr>
      </p:pic>
    </p:spTree>
    <p:extLst>
      <p:ext uri="{BB962C8B-B14F-4D97-AF65-F5344CB8AC3E}">
        <p14:creationId xmlns:p14="http://schemas.microsoft.com/office/powerpoint/2010/main" val="17402721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370598" y="437673"/>
            <a:ext cx="3230436" cy="307777"/>
          </a:xfrm>
          <a:prstGeom prst="rect">
            <a:avLst/>
          </a:prstGeom>
          <a:noFill/>
        </p:spPr>
        <p:txBody>
          <a:bodyPr wrap="square" rtlCol="0">
            <a:spAutoFit/>
          </a:bodyPr>
          <a:lstStyle/>
          <a:p>
            <a:r>
              <a:rPr lang="en-US" dirty="0">
                <a:solidFill>
                  <a:srgbClr val="FFFF00"/>
                </a:solidFill>
              </a:rPr>
              <a:t>PHP - What is OOP?</a:t>
            </a:r>
            <a:endParaRPr lang="en-US" dirty="0">
              <a:solidFill>
                <a:srgbClr val="FFFF00"/>
              </a:solidFill>
            </a:endParaRPr>
          </a:p>
        </p:txBody>
      </p:sp>
      <p:sp>
        <p:nvSpPr>
          <p:cNvPr id="12" name="TextBox 11"/>
          <p:cNvSpPr txBox="1"/>
          <p:nvPr/>
        </p:nvSpPr>
        <p:spPr>
          <a:xfrm>
            <a:off x="142933" y="745450"/>
            <a:ext cx="8867578" cy="646331"/>
          </a:xfrm>
          <a:prstGeom prst="rect">
            <a:avLst/>
          </a:prstGeom>
          <a:noFill/>
        </p:spPr>
        <p:txBody>
          <a:bodyPr wrap="square" rtlCol="0">
            <a:spAutoFit/>
          </a:bodyPr>
          <a:lstStyle/>
          <a:p>
            <a:pPr algn="just"/>
            <a:r>
              <a:rPr lang="vi-VN" sz="1200" dirty="0">
                <a:solidFill>
                  <a:srgbClr val="FFFF00"/>
                </a:solidFill>
              </a:rPr>
              <a:t>OOP (Object-Oriented Programming) là </a:t>
            </a:r>
            <a:r>
              <a:rPr lang="vi-VN" sz="1200" dirty="0">
                <a:solidFill>
                  <a:schemeClr val="bg1"/>
                </a:solidFill>
              </a:rPr>
              <a:t>một phương pháp lập trình hướng đối tượng, tức là tổ chức thiết kế phần mềm quanh các đối tượng thay vì chỉ sử dụng các hàm và logic. Trong OOP, các đối tượng được tạo ra từ các lớp, các lớp này chính là các bản thiết kế hoặc mẫu (blueprints) để tạo ra các đối tượng.</a:t>
            </a:r>
          </a:p>
        </p:txBody>
      </p:sp>
      <p:sp>
        <p:nvSpPr>
          <p:cNvPr id="10" name="TextBox 9"/>
          <p:cNvSpPr txBox="1"/>
          <p:nvPr/>
        </p:nvSpPr>
        <p:spPr>
          <a:xfrm>
            <a:off x="142933" y="1351980"/>
            <a:ext cx="8867578" cy="2492990"/>
          </a:xfrm>
          <a:prstGeom prst="rect">
            <a:avLst/>
          </a:prstGeom>
          <a:noFill/>
        </p:spPr>
        <p:txBody>
          <a:bodyPr wrap="square" rtlCol="0">
            <a:spAutoFit/>
          </a:bodyPr>
          <a:lstStyle/>
          <a:p>
            <a:pPr algn="just"/>
            <a:r>
              <a:rPr lang="vi-VN" sz="1200" dirty="0">
                <a:solidFill>
                  <a:srgbClr val="FFFF00"/>
                </a:solidFill>
              </a:rPr>
              <a:t>Các Khái Niệm Cơ Bản của OOP:</a:t>
            </a:r>
          </a:p>
          <a:p>
            <a:pPr algn="just"/>
            <a:r>
              <a:rPr lang="vi-VN" sz="1200" dirty="0">
                <a:solidFill>
                  <a:srgbClr val="FFFF00"/>
                </a:solidFill>
              </a:rPr>
              <a:t>Lớp và Đối Tượng:</a:t>
            </a:r>
          </a:p>
          <a:p>
            <a:pPr algn="just"/>
            <a:r>
              <a:rPr lang="vi-VN" sz="1200" dirty="0">
                <a:solidFill>
                  <a:srgbClr val="FFFF00"/>
                </a:solidFill>
              </a:rPr>
              <a:t>Lớp: </a:t>
            </a:r>
            <a:r>
              <a:rPr lang="vi-VN" sz="1200" dirty="0">
                <a:solidFill>
                  <a:schemeClr val="bg1"/>
                </a:solidFill>
              </a:rPr>
              <a:t>Là một bản thiết kế hoặc mẫu định nghĩa các thuộc tính (properties) và các hành vi (methods) của các đối tượng</a:t>
            </a:r>
            <a:r>
              <a:rPr lang="vi-VN" sz="1200" dirty="0">
                <a:solidFill>
                  <a:srgbClr val="FFFF00"/>
                </a:solidFill>
              </a:rPr>
              <a:t>.</a:t>
            </a:r>
          </a:p>
          <a:p>
            <a:pPr algn="just"/>
            <a:r>
              <a:rPr lang="vi-VN" sz="1200" dirty="0">
                <a:solidFill>
                  <a:srgbClr val="FFFF00"/>
                </a:solidFill>
              </a:rPr>
              <a:t>Đối Tượng: </a:t>
            </a:r>
            <a:r>
              <a:rPr lang="vi-VN" sz="1200" dirty="0">
                <a:solidFill>
                  <a:schemeClr val="bg1"/>
                </a:solidFill>
              </a:rPr>
              <a:t>Là một thể hiện cụ thể của một lớp. Nó bao gồm dữ liệu (thuộc tính) và các hành vi (phương thức) hoạt động trên dữ liệu này.</a:t>
            </a:r>
          </a:p>
          <a:p>
            <a:pPr algn="just"/>
            <a:r>
              <a:rPr lang="vi-VN" sz="1200" dirty="0">
                <a:solidFill>
                  <a:srgbClr val="FFFF00"/>
                </a:solidFill>
              </a:rPr>
              <a:t>Đóng Gói (Encapsulation</a:t>
            </a:r>
            <a:r>
              <a:rPr lang="vi-VN" sz="1200" dirty="0" smtClean="0">
                <a:solidFill>
                  <a:srgbClr val="FFFF00"/>
                </a:solidFill>
              </a:rPr>
              <a:t>):</a:t>
            </a:r>
            <a:r>
              <a:rPr lang="vi-VN" sz="1200" dirty="0" smtClean="0">
                <a:solidFill>
                  <a:schemeClr val="bg1"/>
                </a:solidFill>
              </a:rPr>
              <a:t>Đóng gói là quá trình gom nhóm dữ liệu và các phương thức xử lý dữ liệu vào một đơn vị duy nhất (lớp). Nó giúp ẩn đi trạng thái nội bộ và yêu cầu giao tiếp thông qua các giao diện đã được định nghĩa rõ ràng (phương thức).</a:t>
            </a:r>
          </a:p>
          <a:p>
            <a:pPr algn="just"/>
            <a:r>
              <a:rPr lang="vi-VN" sz="1200" dirty="0" smtClean="0">
                <a:solidFill>
                  <a:srgbClr val="FFFF00"/>
                </a:solidFill>
              </a:rPr>
              <a:t>Trừu tượng (Abstraction): </a:t>
            </a:r>
            <a:r>
              <a:rPr lang="vi-VN" sz="1200" dirty="0" smtClean="0">
                <a:solidFill>
                  <a:schemeClr val="bg1"/>
                </a:solidFill>
              </a:rPr>
              <a:t>Trừu tượng tập trung vào các đặc điểm cần thiết của một đối tượng và ẩn đi các chi tiết không cần thiết. Nó cho phép bạn tập trung vào những gì mà một đối tượng làm thay vì cách nó làm việc.</a:t>
            </a:r>
          </a:p>
          <a:p>
            <a:pPr algn="just"/>
            <a:r>
              <a:rPr lang="vi-VN" sz="1200" dirty="0" smtClean="0">
                <a:solidFill>
                  <a:srgbClr val="FFFF00"/>
                </a:solidFill>
              </a:rPr>
              <a:t>Kế </a:t>
            </a:r>
            <a:r>
              <a:rPr lang="vi-VN" sz="1200" dirty="0">
                <a:solidFill>
                  <a:srgbClr val="FFFF00"/>
                </a:solidFill>
              </a:rPr>
              <a:t>Thừa (Inheritance): </a:t>
            </a:r>
            <a:r>
              <a:rPr lang="vi-VN" sz="1200" dirty="0">
                <a:solidFill>
                  <a:schemeClr val="bg1"/>
                </a:solidFill>
              </a:rPr>
              <a:t>Kế thừa là cơ chế mà một lớp con (child/subclass) có thể kế thừa các thuộc tính và phương thức từ một lớp cha (parent/superclass). Điều này thúc đẩy việc tái sử dụng mã và thiết lập mối quan hệ phân cấp giữa các lớp.</a:t>
            </a:r>
          </a:p>
          <a:p>
            <a:pPr algn="just"/>
            <a:r>
              <a:rPr lang="vi-VN" sz="1200" dirty="0">
                <a:solidFill>
                  <a:srgbClr val="FFFF00"/>
                </a:solidFill>
              </a:rPr>
              <a:t>Đa Hình (Polymorphism): </a:t>
            </a:r>
            <a:r>
              <a:rPr lang="vi-VN" sz="1200" dirty="0">
                <a:solidFill>
                  <a:schemeClr val="bg1"/>
                </a:solidFill>
              </a:rPr>
              <a:t>Đa hình cho phép các đối tượng của các lớp khác nhau được xử lý như nhau khi chúng có cùng một lớp cơ sở. Trong OOP, nó cho phép linh hoạt và mở rộng trong mã của bạn.</a:t>
            </a:r>
          </a:p>
        </p:txBody>
      </p:sp>
      <p:sp>
        <p:nvSpPr>
          <p:cNvPr id="11" name="TextBox 10"/>
          <p:cNvSpPr txBox="1"/>
          <p:nvPr/>
        </p:nvSpPr>
        <p:spPr>
          <a:xfrm>
            <a:off x="142933" y="3805169"/>
            <a:ext cx="8867578" cy="1015663"/>
          </a:xfrm>
          <a:prstGeom prst="rect">
            <a:avLst/>
          </a:prstGeom>
          <a:noFill/>
        </p:spPr>
        <p:txBody>
          <a:bodyPr wrap="square" rtlCol="0">
            <a:spAutoFit/>
          </a:bodyPr>
          <a:lstStyle/>
          <a:p>
            <a:pPr algn="just"/>
            <a:r>
              <a:rPr lang="vi-VN" sz="1200" dirty="0">
                <a:solidFill>
                  <a:srgbClr val="FFFF00"/>
                </a:solidFill>
              </a:rPr>
              <a:t>Lợi Ích của OOP:</a:t>
            </a:r>
          </a:p>
          <a:p>
            <a:pPr algn="just"/>
            <a:r>
              <a:rPr lang="vi-VN" sz="1200" dirty="0">
                <a:solidFill>
                  <a:srgbClr val="FFFF00"/>
                </a:solidFill>
              </a:rPr>
              <a:t>Tính Mô-đun (Modularity): </a:t>
            </a:r>
            <a:r>
              <a:rPr lang="vi-VN" sz="1200" dirty="0">
                <a:solidFill>
                  <a:schemeClr val="bg1"/>
                </a:solidFill>
              </a:rPr>
              <a:t>Đóng gói và trừu tượng giúp tạo ra mã có cấu trúc mô-đun dễ bảo trì và cập nhật.</a:t>
            </a:r>
          </a:p>
          <a:p>
            <a:pPr algn="just"/>
            <a:r>
              <a:rPr lang="vi-VN" sz="1200" dirty="0">
                <a:solidFill>
                  <a:srgbClr val="FFFF00"/>
                </a:solidFill>
              </a:rPr>
              <a:t>Khả Năng Tái Sử Dụng (Reusability): </a:t>
            </a:r>
            <a:r>
              <a:rPr lang="vi-VN" sz="1200" dirty="0">
                <a:solidFill>
                  <a:schemeClr val="bg1"/>
                </a:solidFill>
              </a:rPr>
              <a:t>Kế thừa và đa hình khuyến khích tái sử dụng mã, giảm thiểu sự lặp lại và tăng hiệu quả.</a:t>
            </a:r>
          </a:p>
          <a:p>
            <a:pPr algn="just"/>
            <a:r>
              <a:rPr lang="vi-VN" sz="1200" dirty="0">
                <a:solidFill>
                  <a:srgbClr val="FFFF00"/>
                </a:solidFill>
              </a:rPr>
              <a:t>Khả Năng Mở Rộng (Scalability): </a:t>
            </a:r>
            <a:r>
              <a:rPr lang="vi-VN" sz="1200" dirty="0">
                <a:solidFill>
                  <a:schemeClr val="bg1"/>
                </a:solidFill>
              </a:rPr>
              <a:t>OOP cung cấp một phương pháp có cấu trúc để xử lý các hệ thống lớn và phức tạp</a:t>
            </a:r>
            <a:r>
              <a:rPr lang="vi-VN" sz="1200" dirty="0">
                <a:solidFill>
                  <a:srgbClr val="FFFF00"/>
                </a:solidFill>
              </a:rPr>
              <a:t>.</a:t>
            </a:r>
          </a:p>
          <a:p>
            <a:pPr algn="just"/>
            <a:r>
              <a:rPr lang="vi-VN" sz="1200" dirty="0" smtClean="0">
                <a:solidFill>
                  <a:srgbClr val="FFFF00"/>
                </a:solidFill>
              </a:rPr>
              <a:t>Flexibility: </a:t>
            </a:r>
            <a:r>
              <a:rPr lang="vi-VN" sz="1200" dirty="0">
                <a:solidFill>
                  <a:schemeClr val="bg1"/>
                </a:solidFill>
              </a:rPr>
              <a:t>OOP cho phép các nhà phát triển thích nghi và mở rộng mã hiện có mà không cần sửa đổi đáng kể.</a:t>
            </a:r>
          </a:p>
        </p:txBody>
      </p:sp>
    </p:spTree>
    <p:extLst>
      <p:ext uri="{BB962C8B-B14F-4D97-AF65-F5344CB8AC3E}">
        <p14:creationId xmlns:p14="http://schemas.microsoft.com/office/powerpoint/2010/main" val="5466136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030201" y="437673"/>
            <a:ext cx="3230436" cy="307777"/>
          </a:xfrm>
          <a:prstGeom prst="rect">
            <a:avLst/>
          </a:prstGeom>
          <a:noFill/>
        </p:spPr>
        <p:txBody>
          <a:bodyPr wrap="square" rtlCol="0">
            <a:spAutoFit/>
          </a:bodyPr>
          <a:lstStyle/>
          <a:p>
            <a:r>
              <a:rPr lang="en-US" dirty="0">
                <a:solidFill>
                  <a:srgbClr val="FFFF00"/>
                </a:solidFill>
              </a:rPr>
              <a:t>PHP OOP - Classes and Objects</a:t>
            </a:r>
            <a:endParaRPr lang="en-US" dirty="0">
              <a:solidFill>
                <a:srgbClr val="FFFF00"/>
              </a:solidFill>
            </a:endParaRPr>
          </a:p>
        </p:txBody>
      </p:sp>
      <p:sp>
        <p:nvSpPr>
          <p:cNvPr id="12" name="TextBox 11"/>
          <p:cNvSpPr txBox="1"/>
          <p:nvPr/>
        </p:nvSpPr>
        <p:spPr>
          <a:xfrm>
            <a:off x="142933" y="745450"/>
            <a:ext cx="8867578" cy="461665"/>
          </a:xfrm>
          <a:prstGeom prst="rect">
            <a:avLst/>
          </a:prstGeom>
          <a:noFill/>
        </p:spPr>
        <p:txBody>
          <a:bodyPr wrap="square" rtlCol="0">
            <a:spAutoFit/>
          </a:bodyPr>
          <a:lstStyle/>
          <a:p>
            <a:pPr algn="just"/>
            <a:r>
              <a:rPr lang="vi-VN" sz="1200" dirty="0">
                <a:solidFill>
                  <a:srgbClr val="FFFF00"/>
                </a:solidFill>
              </a:rPr>
              <a:t>Trong PHP OOP (Object-Oriented Programming), </a:t>
            </a:r>
            <a:r>
              <a:rPr lang="vi-VN" sz="1200" dirty="0">
                <a:solidFill>
                  <a:schemeClr val="bg1"/>
                </a:solidFill>
              </a:rPr>
              <a:t>các lớp (classes) và đối tượng (objects) là hai khái niệm cơ bản và quan trọng nhất. Hãy xem xét một số khái niệm và ví dụ cụ thể về chúng:</a:t>
            </a:r>
          </a:p>
        </p:txBody>
      </p:sp>
      <p:sp>
        <p:nvSpPr>
          <p:cNvPr id="10" name="TextBox 9"/>
          <p:cNvSpPr txBox="1"/>
          <p:nvPr/>
        </p:nvSpPr>
        <p:spPr>
          <a:xfrm>
            <a:off x="142933" y="1207115"/>
            <a:ext cx="4402369" cy="830997"/>
          </a:xfrm>
          <a:prstGeom prst="rect">
            <a:avLst/>
          </a:prstGeom>
          <a:noFill/>
        </p:spPr>
        <p:txBody>
          <a:bodyPr wrap="square" rtlCol="0">
            <a:spAutoFit/>
          </a:bodyPr>
          <a:lstStyle/>
          <a:p>
            <a:pPr algn="just"/>
            <a:r>
              <a:rPr lang="vi-VN" sz="1200" dirty="0">
                <a:solidFill>
                  <a:srgbClr val="FFFF00"/>
                </a:solidFill>
              </a:rPr>
              <a:t> Lớp (Class) trong PHP: </a:t>
            </a:r>
            <a:r>
              <a:rPr lang="vi-VN" sz="1200" dirty="0">
                <a:solidFill>
                  <a:schemeClr val="bg1"/>
                </a:solidFill>
              </a:rPr>
              <a:t>Lớp là một mẫu (template) hoặc một bản thiết kế định nghĩa các thuộc tính (properties) và các phương thức (methods) của các đối tượng. Một lớp là cấu trúc chính để tạo ra các đối tượng</a:t>
            </a:r>
          </a:p>
        </p:txBody>
      </p:sp>
      <p:sp>
        <p:nvSpPr>
          <p:cNvPr id="11" name="TextBox 10"/>
          <p:cNvSpPr txBox="1"/>
          <p:nvPr/>
        </p:nvSpPr>
        <p:spPr>
          <a:xfrm>
            <a:off x="4645419" y="1178238"/>
            <a:ext cx="4405139" cy="646331"/>
          </a:xfrm>
          <a:prstGeom prst="rect">
            <a:avLst/>
          </a:prstGeom>
          <a:noFill/>
        </p:spPr>
        <p:txBody>
          <a:bodyPr wrap="square" rtlCol="0">
            <a:spAutoFit/>
          </a:bodyPr>
          <a:lstStyle/>
          <a:p>
            <a:pPr algn="just"/>
            <a:r>
              <a:rPr lang="vi-VN" sz="1200" dirty="0">
                <a:solidFill>
                  <a:srgbClr val="FFFF00"/>
                </a:solidFill>
              </a:rPr>
              <a:t>Đối Tượng (Object) trong PHP: </a:t>
            </a:r>
            <a:r>
              <a:rPr lang="vi-VN" sz="1200" dirty="0">
                <a:solidFill>
                  <a:schemeClr val="bg1"/>
                </a:solidFill>
              </a:rPr>
              <a:t>Một đối tượng là một thể hiện cụ thể của một lớp. Nó bao gồm các thuộc tính và các phương thức được định nghĩa bởi lớp mà nó dựa trên.</a:t>
            </a:r>
          </a:p>
        </p:txBody>
      </p:sp>
      <p:pic>
        <p:nvPicPr>
          <p:cNvPr id="2" name="Picture 1"/>
          <p:cNvPicPr>
            <a:picLocks noChangeAspect="1"/>
          </p:cNvPicPr>
          <p:nvPr/>
        </p:nvPicPr>
        <p:blipFill>
          <a:blip r:embed="rId3"/>
          <a:stretch>
            <a:fillRect/>
          </a:stretch>
        </p:blipFill>
        <p:spPr>
          <a:xfrm>
            <a:off x="246955" y="2147734"/>
            <a:ext cx="3978913" cy="2607511"/>
          </a:xfrm>
          <a:prstGeom prst="rect">
            <a:avLst/>
          </a:prstGeom>
        </p:spPr>
      </p:pic>
      <p:pic>
        <p:nvPicPr>
          <p:cNvPr id="3" name="Picture 2"/>
          <p:cNvPicPr>
            <a:picLocks noChangeAspect="1"/>
          </p:cNvPicPr>
          <p:nvPr/>
        </p:nvPicPr>
        <p:blipFill>
          <a:blip r:embed="rId4"/>
          <a:stretch>
            <a:fillRect/>
          </a:stretch>
        </p:blipFill>
        <p:spPr>
          <a:xfrm>
            <a:off x="4545302" y="2147734"/>
            <a:ext cx="4442328" cy="1056406"/>
          </a:xfrm>
          <a:prstGeom prst="rect">
            <a:avLst/>
          </a:prstGeom>
        </p:spPr>
      </p:pic>
    </p:spTree>
    <p:extLst>
      <p:ext uri="{BB962C8B-B14F-4D97-AF65-F5344CB8AC3E}">
        <p14:creationId xmlns:p14="http://schemas.microsoft.com/office/powerpoint/2010/main" val="13969713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030201" y="437673"/>
            <a:ext cx="3230436" cy="307777"/>
          </a:xfrm>
          <a:prstGeom prst="rect">
            <a:avLst/>
          </a:prstGeom>
          <a:noFill/>
        </p:spPr>
        <p:txBody>
          <a:bodyPr wrap="square" rtlCol="0">
            <a:spAutoFit/>
          </a:bodyPr>
          <a:lstStyle/>
          <a:p>
            <a:r>
              <a:rPr lang="en-US" dirty="0">
                <a:solidFill>
                  <a:srgbClr val="FFFF00"/>
                </a:solidFill>
              </a:rPr>
              <a:t>PHP OOP - Classes and Objects</a:t>
            </a:r>
            <a:endParaRPr lang="en-US" dirty="0">
              <a:solidFill>
                <a:srgbClr val="FFFF00"/>
              </a:solidFill>
            </a:endParaRPr>
          </a:p>
        </p:txBody>
      </p:sp>
      <p:sp>
        <p:nvSpPr>
          <p:cNvPr id="12" name="TextBox 11"/>
          <p:cNvSpPr txBox="1"/>
          <p:nvPr/>
        </p:nvSpPr>
        <p:spPr>
          <a:xfrm>
            <a:off x="142933" y="745450"/>
            <a:ext cx="8867578" cy="461665"/>
          </a:xfrm>
          <a:prstGeom prst="rect">
            <a:avLst/>
          </a:prstGeom>
          <a:noFill/>
        </p:spPr>
        <p:txBody>
          <a:bodyPr wrap="square" rtlCol="0">
            <a:spAutoFit/>
          </a:bodyPr>
          <a:lstStyle/>
          <a:p>
            <a:pPr algn="just"/>
            <a:r>
              <a:rPr lang="vi-VN" sz="1200" dirty="0">
                <a:solidFill>
                  <a:srgbClr val="FFFF00"/>
                </a:solidFill>
              </a:rPr>
              <a:t>Trong PHP OOP (Object-Oriented Programming), </a:t>
            </a:r>
            <a:r>
              <a:rPr lang="vi-VN" sz="1200" dirty="0">
                <a:solidFill>
                  <a:schemeClr val="bg1"/>
                </a:solidFill>
              </a:rPr>
              <a:t>các lớp (classes) và đối tượng (objects) là hai khái niệm cơ bản và quan trọng nhất. Hãy xem xét một số khái niệm và ví dụ cụ thể về chúng:</a:t>
            </a:r>
          </a:p>
        </p:txBody>
      </p:sp>
      <p:sp>
        <p:nvSpPr>
          <p:cNvPr id="10" name="TextBox 9"/>
          <p:cNvSpPr txBox="1"/>
          <p:nvPr/>
        </p:nvSpPr>
        <p:spPr>
          <a:xfrm>
            <a:off x="142933" y="1207115"/>
            <a:ext cx="4402369" cy="830997"/>
          </a:xfrm>
          <a:prstGeom prst="rect">
            <a:avLst/>
          </a:prstGeom>
          <a:noFill/>
        </p:spPr>
        <p:txBody>
          <a:bodyPr wrap="square" rtlCol="0">
            <a:spAutoFit/>
          </a:bodyPr>
          <a:lstStyle/>
          <a:p>
            <a:pPr algn="just"/>
            <a:r>
              <a:rPr lang="vi-VN" sz="1200" dirty="0">
                <a:solidFill>
                  <a:srgbClr val="FFFF00"/>
                </a:solidFill>
              </a:rPr>
              <a:t> Lớp (Class) trong PHP: </a:t>
            </a:r>
            <a:r>
              <a:rPr lang="vi-VN" sz="1200" dirty="0">
                <a:solidFill>
                  <a:schemeClr val="bg1"/>
                </a:solidFill>
              </a:rPr>
              <a:t>Lớp là một mẫu (template) hoặc một bản thiết kế định nghĩa các thuộc tính (properties) và các phương thức (methods) của các đối tượng. Một lớp là cấu trúc chính để tạo ra các đối tượng</a:t>
            </a:r>
          </a:p>
        </p:txBody>
      </p:sp>
      <p:sp>
        <p:nvSpPr>
          <p:cNvPr id="11" name="TextBox 10"/>
          <p:cNvSpPr txBox="1"/>
          <p:nvPr/>
        </p:nvSpPr>
        <p:spPr>
          <a:xfrm>
            <a:off x="4645419" y="1178238"/>
            <a:ext cx="4405139" cy="646331"/>
          </a:xfrm>
          <a:prstGeom prst="rect">
            <a:avLst/>
          </a:prstGeom>
          <a:noFill/>
        </p:spPr>
        <p:txBody>
          <a:bodyPr wrap="square" rtlCol="0">
            <a:spAutoFit/>
          </a:bodyPr>
          <a:lstStyle/>
          <a:p>
            <a:pPr algn="just"/>
            <a:r>
              <a:rPr lang="vi-VN" sz="1200" dirty="0">
                <a:solidFill>
                  <a:srgbClr val="FFFF00"/>
                </a:solidFill>
              </a:rPr>
              <a:t>Đối Tượng (Object) trong PHP: </a:t>
            </a:r>
            <a:r>
              <a:rPr lang="vi-VN" sz="1200" dirty="0">
                <a:solidFill>
                  <a:schemeClr val="bg1"/>
                </a:solidFill>
              </a:rPr>
              <a:t>Một đối tượng là một thể hiện cụ thể của một lớp. Nó bao gồm các thuộc tính và các phương thức được định nghĩa bởi lớp mà nó dựa trên.</a:t>
            </a:r>
          </a:p>
        </p:txBody>
      </p:sp>
      <p:pic>
        <p:nvPicPr>
          <p:cNvPr id="2" name="Picture 1"/>
          <p:cNvPicPr>
            <a:picLocks noChangeAspect="1"/>
          </p:cNvPicPr>
          <p:nvPr/>
        </p:nvPicPr>
        <p:blipFill>
          <a:blip r:embed="rId3"/>
          <a:stretch>
            <a:fillRect/>
          </a:stretch>
        </p:blipFill>
        <p:spPr>
          <a:xfrm>
            <a:off x="246955" y="2147734"/>
            <a:ext cx="3978913" cy="2607511"/>
          </a:xfrm>
          <a:prstGeom prst="rect">
            <a:avLst/>
          </a:prstGeom>
        </p:spPr>
      </p:pic>
      <p:pic>
        <p:nvPicPr>
          <p:cNvPr id="3" name="Picture 2"/>
          <p:cNvPicPr>
            <a:picLocks noChangeAspect="1"/>
          </p:cNvPicPr>
          <p:nvPr/>
        </p:nvPicPr>
        <p:blipFill>
          <a:blip r:embed="rId4"/>
          <a:stretch>
            <a:fillRect/>
          </a:stretch>
        </p:blipFill>
        <p:spPr>
          <a:xfrm>
            <a:off x="4545302" y="2147734"/>
            <a:ext cx="4442328" cy="1056406"/>
          </a:xfrm>
          <a:prstGeom prst="rect">
            <a:avLst/>
          </a:prstGeom>
        </p:spPr>
      </p:pic>
    </p:spTree>
    <p:extLst>
      <p:ext uri="{BB962C8B-B14F-4D97-AF65-F5344CB8AC3E}">
        <p14:creationId xmlns:p14="http://schemas.microsoft.com/office/powerpoint/2010/main" val="19599137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body" idx="1"/>
          </p:nvPr>
        </p:nvSpPr>
        <p:spPr>
          <a:xfrm>
            <a:off x="180211" y="1192623"/>
            <a:ext cx="8696812" cy="365303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just">
              <a:buNone/>
            </a:pPr>
            <a:r>
              <a:rPr lang="vi-VN" dirty="0"/>
              <a:t>Trong PHP, constructor (hoặc hàm khởi tạo) là một phương thức đặc biệt của một lớp (class) được gọi tự động khi một đối tượng của lớp đó được khởi tạo. Constructor được sử dụng để thực hiện các tác vụ khởi tạo ban đầu cho đối tượng, như thiết lập giá trị mặc định cho các thuộc tính của đối tượng</a:t>
            </a:r>
            <a:r>
              <a:rPr lang="vi-VN" dirty="0" smtClean="0"/>
              <a:t>.</a:t>
            </a:r>
            <a:endParaRPr lang="en-US" dirty="0" smtClean="0"/>
          </a:p>
          <a:p>
            <a:pPr marL="285750" lvl="0" indent="-285750" algn="just">
              <a:buFont typeface="Arial" panose="020B0604020202020204" pitchFamily="34" charset="0"/>
              <a:buChar char="•"/>
            </a:pPr>
            <a:r>
              <a:rPr lang="en-US" dirty="0" err="1" smtClean="0">
                <a:solidFill>
                  <a:srgbClr val="FFFF00"/>
                </a:solidFill>
              </a:rPr>
              <a:t>Tên</a:t>
            </a:r>
            <a:r>
              <a:rPr lang="en-US" dirty="0" smtClean="0">
                <a:solidFill>
                  <a:srgbClr val="FFFF00"/>
                </a:solidFill>
              </a:rPr>
              <a:t> </a:t>
            </a:r>
            <a:r>
              <a:rPr lang="en-US" dirty="0" err="1">
                <a:solidFill>
                  <a:srgbClr val="FFFF00"/>
                </a:solidFill>
              </a:rPr>
              <a:t>hàm</a:t>
            </a:r>
            <a:r>
              <a:rPr lang="en-US" dirty="0">
                <a:solidFill>
                  <a:srgbClr val="FFFF00"/>
                </a:solidFill>
              </a:rPr>
              <a:t> constructor: </a:t>
            </a:r>
            <a:r>
              <a:rPr lang="en-US" dirty="0" err="1"/>
              <a:t>Tên</a:t>
            </a:r>
            <a:r>
              <a:rPr lang="en-US" dirty="0"/>
              <a:t> </a:t>
            </a:r>
            <a:r>
              <a:rPr lang="en-US" dirty="0" err="1"/>
              <a:t>của</a:t>
            </a:r>
            <a:r>
              <a:rPr lang="en-US" dirty="0"/>
              <a:t> </a:t>
            </a:r>
            <a:r>
              <a:rPr lang="en-US" dirty="0" err="1"/>
              <a:t>hàm</a:t>
            </a:r>
            <a:r>
              <a:rPr lang="en-US" dirty="0"/>
              <a:t> constructor </a:t>
            </a:r>
            <a:r>
              <a:rPr lang="en-US" dirty="0" err="1"/>
              <a:t>trong</a:t>
            </a:r>
            <a:r>
              <a:rPr lang="en-US" dirty="0"/>
              <a:t> PHP </a:t>
            </a:r>
            <a:r>
              <a:rPr lang="en-US" dirty="0" err="1"/>
              <a:t>là</a:t>
            </a:r>
            <a:r>
              <a:rPr lang="en-US" dirty="0"/>
              <a:t> __construct</a:t>
            </a:r>
            <a:r>
              <a:rPr lang="en-US" dirty="0" smtClean="0"/>
              <a:t>().</a:t>
            </a:r>
          </a:p>
          <a:p>
            <a:pPr marL="285750" lvl="0" indent="-285750" algn="just">
              <a:buFont typeface="Arial" panose="020B0604020202020204" pitchFamily="34" charset="0"/>
              <a:buChar char="•"/>
            </a:pPr>
            <a:r>
              <a:rPr lang="en-US" dirty="0" err="1">
                <a:solidFill>
                  <a:srgbClr val="FFFF00"/>
                </a:solidFill>
              </a:rPr>
              <a:t>Tính</a:t>
            </a:r>
            <a:r>
              <a:rPr lang="en-US" dirty="0">
                <a:solidFill>
                  <a:srgbClr val="FFFF00"/>
                </a:solidFill>
              </a:rPr>
              <a:t> </a:t>
            </a:r>
            <a:r>
              <a:rPr lang="en-US" dirty="0" err="1">
                <a:solidFill>
                  <a:srgbClr val="FFFF00"/>
                </a:solidFill>
              </a:rPr>
              <a:t>chất</a:t>
            </a:r>
            <a:r>
              <a:rPr lang="en-US" dirty="0">
                <a:solidFill>
                  <a:srgbClr val="FFFF00"/>
                </a:solidFill>
              </a:rPr>
              <a:t> </a:t>
            </a:r>
            <a:r>
              <a:rPr lang="en-US" dirty="0" err="1">
                <a:solidFill>
                  <a:srgbClr val="FFFF00"/>
                </a:solidFill>
              </a:rPr>
              <a:t>của</a:t>
            </a:r>
            <a:r>
              <a:rPr lang="en-US" dirty="0">
                <a:solidFill>
                  <a:srgbClr val="FFFF00"/>
                </a:solidFill>
              </a:rPr>
              <a:t> constructor</a:t>
            </a:r>
            <a:r>
              <a:rPr lang="en-US" dirty="0" smtClean="0">
                <a:solidFill>
                  <a:srgbClr val="FFFF00"/>
                </a:solidFill>
              </a:rPr>
              <a:t>:</a:t>
            </a:r>
          </a:p>
          <a:p>
            <a:pPr marL="0" lvl="0" indent="0" algn="just">
              <a:buNone/>
            </a:pPr>
            <a:r>
              <a:rPr lang="en-US" dirty="0" smtClean="0"/>
              <a:t>      1. </a:t>
            </a:r>
            <a:r>
              <a:rPr lang="vi-VN" dirty="0"/>
              <a:t>Được gọi một cách tự động khi một đối tượng được khởi tạo từ lớp.</a:t>
            </a:r>
          </a:p>
          <a:p>
            <a:pPr marL="0" lvl="0" indent="0" algn="just">
              <a:buNone/>
            </a:pPr>
            <a:r>
              <a:rPr lang="en-US" dirty="0" smtClean="0"/>
              <a:t>      2. </a:t>
            </a:r>
            <a:r>
              <a:rPr lang="vi-VN" dirty="0" smtClean="0"/>
              <a:t>Nó </a:t>
            </a:r>
            <a:r>
              <a:rPr lang="vi-VN" dirty="0"/>
              <a:t>có thể nhận các tham số để thiết lập giá trị ban đầu cho các thuộc tính của đối </a:t>
            </a:r>
            <a:r>
              <a:rPr lang="vi-VN" dirty="0" smtClean="0"/>
              <a:t>tượng</a:t>
            </a:r>
            <a:r>
              <a:rPr lang="vi-VN" dirty="0"/>
              <a:t>.</a:t>
            </a:r>
          </a:p>
          <a:p>
            <a:pPr marL="0" lvl="0" indent="0" algn="just">
              <a:buNone/>
            </a:pPr>
            <a:r>
              <a:rPr lang="en-US" dirty="0" smtClean="0"/>
              <a:t>      3. </a:t>
            </a:r>
            <a:r>
              <a:rPr lang="vi-VN" dirty="0" smtClean="0"/>
              <a:t>Nếu </a:t>
            </a:r>
            <a:r>
              <a:rPr lang="vi-VN" dirty="0"/>
              <a:t>không định nghĩa constructor cho một lớp, PHP sẽ cung cấp một constructor mặc </a:t>
            </a:r>
            <a:r>
              <a:rPr lang="vi-VN" dirty="0" smtClean="0"/>
              <a:t>định</a:t>
            </a:r>
            <a:endParaRPr lang="en-US" dirty="0" smtClean="0"/>
          </a:p>
          <a:p>
            <a:pPr marL="0" indent="0" algn="just">
              <a:buNone/>
            </a:pPr>
            <a:r>
              <a:rPr lang="en-US" dirty="0"/>
              <a:t> </a:t>
            </a:r>
            <a:r>
              <a:rPr lang="en-US" dirty="0" smtClean="0"/>
              <a:t>         </a:t>
            </a:r>
            <a:r>
              <a:rPr lang="vi-VN" dirty="0"/>
              <a:t>mà không làm gì cả.</a:t>
            </a:r>
          </a:p>
          <a:p>
            <a:pPr marL="0" lvl="0" indent="0" algn="just">
              <a:buNone/>
            </a:pPr>
            <a:endParaRPr dirty="0"/>
          </a:p>
        </p:txBody>
      </p:sp>
      <p:sp>
        <p:nvSpPr>
          <p:cNvPr id="467" name="Google Shape;467;p46"/>
          <p:cNvSpPr txBox="1">
            <a:spLocks noGrp="1"/>
          </p:cNvSpPr>
          <p:nvPr>
            <p:ph type="title"/>
          </p:nvPr>
        </p:nvSpPr>
        <p:spPr>
          <a:xfrm>
            <a:off x="676617" y="152382"/>
            <a:ext cx="7704000" cy="457200"/>
          </a:xfrm>
          <a:prstGeom prst="rect">
            <a:avLst/>
          </a:prstGeom>
        </p:spPr>
        <p:txBody>
          <a:bodyPr spcFirstLastPara="1" wrap="square" lIns="91425" tIns="91425" rIns="91425" bIns="91425" anchor="ctr" anchorCtr="0">
            <a:noAutofit/>
          </a:bodyPr>
          <a:lstStyle/>
          <a:p>
            <a:pPr lvl="0"/>
            <a:r>
              <a:rPr lang="en" dirty="0"/>
              <a:t>1.7. </a:t>
            </a:r>
            <a:r>
              <a:rPr lang="en-US" dirty="0"/>
              <a:t>PHP OOP</a:t>
            </a:r>
            <a:endParaRPr dirty="0"/>
          </a:p>
        </p:txBody>
      </p:sp>
      <p:sp>
        <p:nvSpPr>
          <p:cNvPr id="4" name="TextBox 3"/>
          <p:cNvSpPr txBox="1"/>
          <p:nvPr/>
        </p:nvSpPr>
        <p:spPr>
          <a:xfrm>
            <a:off x="3190388" y="609582"/>
            <a:ext cx="3230436" cy="307777"/>
          </a:xfrm>
          <a:prstGeom prst="rect">
            <a:avLst/>
          </a:prstGeom>
          <a:noFill/>
        </p:spPr>
        <p:txBody>
          <a:bodyPr wrap="square" rtlCol="0">
            <a:spAutoFit/>
          </a:bodyPr>
          <a:lstStyle/>
          <a:p>
            <a:r>
              <a:rPr lang="en-US" dirty="0">
                <a:solidFill>
                  <a:srgbClr val="FFFF00"/>
                </a:solidFill>
              </a:rPr>
              <a:t>PHP OOP - Constructor</a:t>
            </a:r>
            <a:endParaRPr lang="en-US" dirty="0">
              <a:solidFill>
                <a:srgbClr val="FFFF00"/>
              </a:solidFill>
            </a:endParaRPr>
          </a:p>
        </p:txBody>
      </p:sp>
    </p:spTree>
    <p:extLst>
      <p:ext uri="{BB962C8B-B14F-4D97-AF65-F5344CB8AC3E}">
        <p14:creationId xmlns:p14="http://schemas.microsoft.com/office/powerpoint/2010/main" val="41773619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753373" y="221170"/>
            <a:ext cx="7704000" cy="457200"/>
          </a:xfrm>
          <a:prstGeom prst="rect">
            <a:avLst/>
          </a:prstGeom>
        </p:spPr>
        <p:txBody>
          <a:bodyPr spcFirstLastPara="1" wrap="square" lIns="91425" tIns="91425" rIns="91425" bIns="91425" anchor="ctr" anchorCtr="0">
            <a:noAutofit/>
          </a:bodyPr>
          <a:lstStyle/>
          <a:p>
            <a:pPr lvl="0"/>
            <a:r>
              <a:rPr lang="en" dirty="0" smtClean="0"/>
              <a:t>Ví dụ về </a:t>
            </a:r>
            <a:r>
              <a:rPr lang="en-US" dirty="0"/>
              <a:t>Constructor </a:t>
            </a:r>
            <a:r>
              <a:rPr lang="en" dirty="0" smtClean="0"/>
              <a:t> trong PHP</a:t>
            </a:r>
            <a:endParaRPr dirty="0"/>
          </a:p>
        </p:txBody>
      </p:sp>
      <p:pic>
        <p:nvPicPr>
          <p:cNvPr id="2" name="Picture 1"/>
          <p:cNvPicPr>
            <a:picLocks noChangeAspect="1"/>
          </p:cNvPicPr>
          <p:nvPr/>
        </p:nvPicPr>
        <p:blipFill>
          <a:blip r:embed="rId3"/>
          <a:stretch>
            <a:fillRect/>
          </a:stretch>
        </p:blipFill>
        <p:spPr>
          <a:xfrm>
            <a:off x="2283709" y="787585"/>
            <a:ext cx="4429743" cy="4024092"/>
          </a:xfrm>
          <a:prstGeom prst="rect">
            <a:avLst/>
          </a:prstGeom>
        </p:spPr>
      </p:pic>
    </p:spTree>
    <p:extLst>
      <p:ext uri="{BB962C8B-B14F-4D97-AF65-F5344CB8AC3E}">
        <p14:creationId xmlns:p14="http://schemas.microsoft.com/office/powerpoint/2010/main" val="30598890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300421" y="464776"/>
            <a:ext cx="2142500" cy="307777"/>
          </a:xfrm>
          <a:prstGeom prst="rect">
            <a:avLst/>
          </a:prstGeom>
          <a:noFill/>
        </p:spPr>
        <p:txBody>
          <a:bodyPr wrap="square" rtlCol="0">
            <a:spAutoFit/>
          </a:bodyPr>
          <a:lstStyle/>
          <a:p>
            <a:r>
              <a:rPr lang="en-US" dirty="0">
                <a:solidFill>
                  <a:srgbClr val="FFFF00"/>
                </a:solidFill>
              </a:rPr>
              <a:t>PHP OOP - Destructor</a:t>
            </a:r>
            <a:endParaRPr lang="en-US" dirty="0">
              <a:solidFill>
                <a:srgbClr val="FFFF00"/>
              </a:solidFill>
            </a:endParaRPr>
          </a:p>
        </p:txBody>
      </p:sp>
      <p:sp>
        <p:nvSpPr>
          <p:cNvPr id="12" name="TextBox 11"/>
          <p:cNvSpPr txBox="1"/>
          <p:nvPr/>
        </p:nvSpPr>
        <p:spPr>
          <a:xfrm>
            <a:off x="142933" y="745450"/>
            <a:ext cx="8867578" cy="461665"/>
          </a:xfrm>
          <a:prstGeom prst="rect">
            <a:avLst/>
          </a:prstGeom>
          <a:noFill/>
        </p:spPr>
        <p:txBody>
          <a:bodyPr wrap="square" rtlCol="0">
            <a:spAutoFit/>
          </a:bodyPr>
          <a:lstStyle/>
          <a:p>
            <a:pPr algn="just"/>
            <a:r>
              <a:rPr lang="vi-VN" sz="1200" dirty="0">
                <a:solidFill>
                  <a:srgbClr val="FFFF00"/>
                </a:solidFill>
              </a:rPr>
              <a:t>Trong PHP OOP, Destructor là </a:t>
            </a:r>
            <a:r>
              <a:rPr lang="vi-VN" sz="1200" dirty="0">
                <a:solidFill>
                  <a:schemeClr val="bg1"/>
                </a:solidFill>
              </a:rPr>
              <a:t>một phương thức đặc biệt trong một lớp được gọi tự động khi một đối tượng của lớp đó bị hủy (destructed). Destructor được sử dụng để giải phóng bộ nhớ hoặc thực hiện các hoạt động dọn dẹp trước khi đối tượng bị hủy.</a:t>
            </a:r>
          </a:p>
        </p:txBody>
      </p:sp>
      <p:sp>
        <p:nvSpPr>
          <p:cNvPr id="10" name="TextBox 9"/>
          <p:cNvSpPr txBox="1"/>
          <p:nvPr/>
        </p:nvSpPr>
        <p:spPr>
          <a:xfrm>
            <a:off x="142933" y="1207115"/>
            <a:ext cx="4402369" cy="461665"/>
          </a:xfrm>
          <a:prstGeom prst="rect">
            <a:avLst/>
          </a:prstGeom>
          <a:noFill/>
        </p:spPr>
        <p:txBody>
          <a:bodyPr wrap="square" rtlCol="0">
            <a:spAutoFit/>
          </a:bodyPr>
          <a:lstStyle/>
          <a:p>
            <a:pPr algn="just"/>
            <a:r>
              <a:rPr lang="vi-VN" sz="1200" dirty="0">
                <a:solidFill>
                  <a:srgbClr val="FFFF00"/>
                </a:solidFill>
              </a:rPr>
              <a:t>Cú pháp của Destructor: </a:t>
            </a:r>
            <a:r>
              <a:rPr lang="vi-VN" sz="1200" dirty="0">
                <a:solidFill>
                  <a:schemeClr val="bg1"/>
                </a:solidFill>
              </a:rPr>
              <a:t>Destructor được định nghĩa trong một lớp bằng cách sử dụng phương thức __destruct().</a:t>
            </a:r>
          </a:p>
        </p:txBody>
      </p:sp>
      <p:sp>
        <p:nvSpPr>
          <p:cNvPr id="11" name="TextBox 10"/>
          <p:cNvSpPr txBox="1"/>
          <p:nvPr/>
        </p:nvSpPr>
        <p:spPr>
          <a:xfrm>
            <a:off x="194106" y="3329613"/>
            <a:ext cx="8816405" cy="830997"/>
          </a:xfrm>
          <a:prstGeom prst="rect">
            <a:avLst/>
          </a:prstGeom>
          <a:noFill/>
        </p:spPr>
        <p:txBody>
          <a:bodyPr wrap="square" rtlCol="0">
            <a:spAutoFit/>
          </a:bodyPr>
          <a:lstStyle/>
          <a:p>
            <a:pPr algn="just"/>
            <a:r>
              <a:rPr lang="vi-VN" sz="1200" dirty="0">
                <a:solidFill>
                  <a:srgbClr val="FFFF00"/>
                </a:solidFill>
              </a:rPr>
              <a:t>Điều Kiện Sử Dụng Destructor</a:t>
            </a:r>
          </a:p>
          <a:p>
            <a:pPr algn="just"/>
            <a:r>
              <a:rPr lang="vi-VN" sz="1200" dirty="0">
                <a:solidFill>
                  <a:schemeClr val="bg1"/>
                </a:solidFill>
              </a:rPr>
              <a:t>Destructor được gọi tự động khi một đối tượng của lớp bị hủy.</a:t>
            </a:r>
          </a:p>
          <a:p>
            <a:pPr algn="just"/>
            <a:r>
              <a:rPr lang="vi-VN" sz="1200" dirty="0">
                <a:solidFill>
                  <a:schemeClr val="bg1"/>
                </a:solidFill>
              </a:rPr>
              <a:t>Đối tượng bị hủy khi không còn tham chiếu nào đến nó, hoặc khi nó không còn được sử dụng nữa trong phạm vi hiện tại của mã.</a:t>
            </a:r>
          </a:p>
        </p:txBody>
      </p:sp>
      <p:pic>
        <p:nvPicPr>
          <p:cNvPr id="5" name="Picture 4"/>
          <p:cNvPicPr>
            <a:picLocks noChangeAspect="1"/>
          </p:cNvPicPr>
          <p:nvPr/>
        </p:nvPicPr>
        <p:blipFill>
          <a:blip r:embed="rId3"/>
          <a:stretch>
            <a:fillRect/>
          </a:stretch>
        </p:blipFill>
        <p:spPr>
          <a:xfrm>
            <a:off x="194106" y="1775191"/>
            <a:ext cx="2867425" cy="1428949"/>
          </a:xfrm>
          <a:prstGeom prst="rect">
            <a:avLst/>
          </a:prstGeom>
        </p:spPr>
      </p:pic>
    </p:spTree>
    <p:extLst>
      <p:ext uri="{BB962C8B-B14F-4D97-AF65-F5344CB8AC3E}">
        <p14:creationId xmlns:p14="http://schemas.microsoft.com/office/powerpoint/2010/main" val="9362731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6"/>
          <p:cNvSpPr txBox="1">
            <a:spLocks noGrp="1"/>
          </p:cNvSpPr>
          <p:nvPr>
            <p:ph type="title"/>
          </p:nvPr>
        </p:nvSpPr>
        <p:spPr>
          <a:xfrm>
            <a:off x="299509" y="4885"/>
            <a:ext cx="8144325" cy="457200"/>
          </a:xfrm>
          <a:prstGeom prst="rect">
            <a:avLst/>
          </a:prstGeom>
        </p:spPr>
        <p:txBody>
          <a:bodyPr spcFirstLastPara="1" wrap="square" lIns="91425" tIns="91425" rIns="91425" bIns="91425" anchor="ctr" anchorCtr="0">
            <a:noAutofit/>
          </a:bodyPr>
          <a:lstStyle/>
          <a:p>
            <a:pPr lvl="0"/>
            <a:r>
              <a:rPr lang="en" dirty="0" smtClean="0"/>
              <a:t>1.7. </a:t>
            </a:r>
            <a:r>
              <a:rPr lang="en-US" dirty="0"/>
              <a:t>PHP OOP</a:t>
            </a:r>
            <a:endParaRPr dirty="0"/>
          </a:p>
        </p:txBody>
      </p:sp>
      <p:sp>
        <p:nvSpPr>
          <p:cNvPr id="4" name="TextBox 3"/>
          <p:cNvSpPr txBox="1"/>
          <p:nvPr/>
        </p:nvSpPr>
        <p:spPr>
          <a:xfrm>
            <a:off x="3121832" y="462085"/>
            <a:ext cx="2499678" cy="307777"/>
          </a:xfrm>
          <a:prstGeom prst="rect">
            <a:avLst/>
          </a:prstGeom>
          <a:noFill/>
        </p:spPr>
        <p:txBody>
          <a:bodyPr wrap="square" rtlCol="0">
            <a:spAutoFit/>
          </a:bodyPr>
          <a:lstStyle/>
          <a:p>
            <a:r>
              <a:rPr lang="en-US" dirty="0">
                <a:solidFill>
                  <a:srgbClr val="FFFF00"/>
                </a:solidFill>
              </a:rPr>
              <a:t>PHP OOP - Access Modifiers</a:t>
            </a:r>
            <a:endParaRPr lang="en-US" dirty="0">
              <a:solidFill>
                <a:srgbClr val="FFFF00"/>
              </a:solidFill>
            </a:endParaRPr>
          </a:p>
        </p:txBody>
      </p:sp>
      <p:sp>
        <p:nvSpPr>
          <p:cNvPr id="12" name="TextBox 11"/>
          <p:cNvSpPr txBox="1"/>
          <p:nvPr/>
        </p:nvSpPr>
        <p:spPr>
          <a:xfrm>
            <a:off x="142933" y="745450"/>
            <a:ext cx="8867578" cy="646331"/>
          </a:xfrm>
          <a:prstGeom prst="rect">
            <a:avLst/>
          </a:prstGeom>
          <a:noFill/>
        </p:spPr>
        <p:txBody>
          <a:bodyPr wrap="square" rtlCol="0">
            <a:spAutoFit/>
          </a:bodyPr>
          <a:lstStyle/>
          <a:p>
            <a:pPr algn="just"/>
            <a:r>
              <a:rPr lang="vi-VN" sz="1200" dirty="0">
                <a:solidFill>
                  <a:srgbClr val="FFFF00"/>
                </a:solidFill>
              </a:rPr>
              <a:t>Trong PHP OOP (Object-Oriented Programming), </a:t>
            </a:r>
            <a:r>
              <a:rPr lang="vi-VN" sz="1200" dirty="0">
                <a:solidFill>
                  <a:schemeClr val="bg1"/>
                </a:solidFill>
              </a:rPr>
              <a:t>các Access Modifiers là các từ khóa được sử dụng để quản lý sự truy cập vào các thuộc tính và phương thức của một lớp. Các access modifiers xác định liệu các thành viên (properties và methods) của lớp có thể được truy cập từ bên ngoài lớp hay không. PHP hỗ trợ ba loại access modifiers chính</a:t>
            </a:r>
          </a:p>
        </p:txBody>
      </p:sp>
      <p:sp>
        <p:nvSpPr>
          <p:cNvPr id="10" name="TextBox 9"/>
          <p:cNvSpPr txBox="1"/>
          <p:nvPr/>
        </p:nvSpPr>
        <p:spPr>
          <a:xfrm>
            <a:off x="4576627" y="1391781"/>
            <a:ext cx="4402369" cy="1754326"/>
          </a:xfrm>
          <a:prstGeom prst="rect">
            <a:avLst/>
          </a:prstGeom>
          <a:noFill/>
        </p:spPr>
        <p:txBody>
          <a:bodyPr wrap="square" rtlCol="0">
            <a:spAutoFit/>
          </a:bodyPr>
          <a:lstStyle/>
          <a:p>
            <a:pPr algn="just"/>
            <a:r>
              <a:rPr lang="vi-VN" sz="1200" dirty="0">
                <a:solidFill>
                  <a:srgbClr val="FFFF00"/>
                </a:solidFill>
              </a:rPr>
              <a:t>public: </a:t>
            </a:r>
            <a:r>
              <a:rPr lang="vi-VN" sz="1200" dirty="0">
                <a:solidFill>
                  <a:schemeClr val="bg1"/>
                </a:solidFill>
              </a:rPr>
              <a:t>Các thành viên được đánh dấu là public có thể truy cập từ bên ngoài lớp và từ bên trong lớp con (subclass).</a:t>
            </a:r>
          </a:p>
          <a:p>
            <a:pPr algn="just"/>
            <a:r>
              <a:rPr lang="vi-VN" sz="1200" dirty="0">
                <a:solidFill>
                  <a:srgbClr val="FFFF00"/>
                </a:solidFill>
              </a:rPr>
              <a:t>protected: </a:t>
            </a:r>
            <a:r>
              <a:rPr lang="vi-VN" sz="1200" dirty="0">
                <a:solidFill>
                  <a:schemeClr val="bg1"/>
                </a:solidFill>
              </a:rPr>
              <a:t>Các thành viên được đánh dấu là protected chỉ có thể truy cập từ bên trong lớp hiện tại và từ bên trong lớp con (subclass) của nó. Chúng không thể được truy cập từ bên ngoài lớp.</a:t>
            </a:r>
          </a:p>
          <a:p>
            <a:pPr algn="just"/>
            <a:r>
              <a:rPr lang="vi-VN" sz="1200" dirty="0">
                <a:solidFill>
                  <a:srgbClr val="FFFF00"/>
                </a:solidFill>
              </a:rPr>
              <a:t>private: </a:t>
            </a:r>
            <a:r>
              <a:rPr lang="vi-VN" sz="1200" dirty="0">
                <a:solidFill>
                  <a:schemeClr val="bg1"/>
                </a:solidFill>
              </a:rPr>
              <a:t>Các thành viên được đánh dấu là private chỉ có thể truy cập từ bên trong lớp hiện tại. Chúng không thể được truy cập từ bên ngoài lớp hoặc từ bên trong lớp con (subclass).</a:t>
            </a:r>
          </a:p>
        </p:txBody>
      </p:sp>
      <p:pic>
        <p:nvPicPr>
          <p:cNvPr id="2" name="Picture 1"/>
          <p:cNvPicPr>
            <a:picLocks noChangeAspect="1"/>
          </p:cNvPicPr>
          <p:nvPr/>
        </p:nvPicPr>
        <p:blipFill>
          <a:blip r:embed="rId3"/>
          <a:stretch>
            <a:fillRect/>
          </a:stretch>
        </p:blipFill>
        <p:spPr>
          <a:xfrm>
            <a:off x="299508" y="1386556"/>
            <a:ext cx="3711837" cy="3736495"/>
          </a:xfrm>
          <a:prstGeom prst="rect">
            <a:avLst/>
          </a:prstGeom>
        </p:spPr>
      </p:pic>
    </p:spTree>
    <p:extLst>
      <p:ext uri="{BB962C8B-B14F-4D97-AF65-F5344CB8AC3E}">
        <p14:creationId xmlns:p14="http://schemas.microsoft.com/office/powerpoint/2010/main" val="139610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puter Science &amp; Mathematics Major for College: Data Management Technology by Slidesgo">
  <a:themeElements>
    <a:clrScheme name="Simple Light">
      <a:dk1>
        <a:srgbClr val="161616"/>
      </a:dk1>
      <a:lt1>
        <a:srgbClr val="FFFFFF"/>
      </a:lt1>
      <a:dk2>
        <a:srgbClr val="0D008E"/>
      </a:dk2>
      <a:lt2>
        <a:srgbClr val="0FE0E0"/>
      </a:lt2>
      <a:accent1>
        <a:srgbClr val="2C4ED7"/>
      </a:accent1>
      <a:accent2>
        <a:srgbClr val="50FFB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5446</TotalTime>
  <Words>38444</Words>
  <Application>Microsoft Office PowerPoint</Application>
  <PresentationFormat>On-screen Show (16:9)</PresentationFormat>
  <Paragraphs>2032</Paragraphs>
  <Slides>233</Slides>
  <Notes>233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233</vt:i4>
      </vt:variant>
    </vt:vector>
  </HeadingPairs>
  <TitlesOfParts>
    <vt:vector size="241" baseType="lpstr">
      <vt:lpstr>Arial</vt:lpstr>
      <vt:lpstr>Bebas Neue</vt:lpstr>
      <vt:lpstr>Catamaran</vt:lpstr>
      <vt:lpstr>Nunito Light</vt:lpstr>
      <vt:lpstr>Quantico</vt:lpstr>
      <vt:lpstr>Teko</vt:lpstr>
      <vt:lpstr>Wingdings</vt:lpstr>
      <vt:lpstr>Computer Science &amp; Mathematics Major for College: Data Management Technology by Slidesgo</vt:lpstr>
      <vt:lpstr>Tìm hiểu về kiến thức nền</vt:lpstr>
      <vt:lpstr>Table of contents</vt:lpstr>
      <vt:lpstr>Introduction</vt:lpstr>
      <vt:lpstr>Giới thiệu về ngôn ngữ PHP</vt:lpstr>
      <vt:lpstr>1.1. Tổng Quan về PHP </vt:lpstr>
      <vt:lpstr>1.2. Định nghĩa về PHP</vt:lpstr>
      <vt:lpstr>1.3. Đặc Điểm Và Ưu Điểm Của PHP</vt:lpstr>
      <vt:lpstr>1.4. Đặc Điểm Và Ưu Điểm Của PHP</vt:lpstr>
      <vt:lpstr>1.5. Các ứng dụng của PHP</vt:lpstr>
      <vt:lpstr>1.5. Các ứng dụng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1.5. Cấu trúc và cú pháp cơ bản của PHP</vt:lpstr>
      <vt:lpstr>Ví dụ về mảng trong PHP</vt:lpstr>
      <vt:lpstr>1.5. Cấu trúc và cú pháp cơ bản của PHP</vt:lpstr>
      <vt:lpstr>1.5. Cấu trúc và cú pháp cơ bản của PHP</vt:lpstr>
      <vt:lpstr>1.5. Cấu trúc và cú pháp cơ bản của PHP</vt:lpstr>
      <vt:lpstr>1.6. Biểu mẫu trong PHP</vt:lpstr>
      <vt:lpstr>1.6. Biểu mẫu trong PHP</vt:lpstr>
      <vt:lpstr>1.6. Biểu mẫu trong PHP</vt:lpstr>
      <vt:lpstr>1.6. Biểu mẫu trong PHP</vt:lpstr>
      <vt:lpstr>1.6. Biểu mẫu trong PHP</vt:lpstr>
      <vt:lpstr>1.6. PHP Advanced</vt:lpstr>
      <vt:lpstr>1.6. PHP Advanced</vt:lpstr>
      <vt:lpstr>1.6. PHP Advanced</vt:lpstr>
      <vt:lpstr>1.6. PHP Advanced</vt:lpstr>
      <vt:lpstr>1.6. PHP Advanced</vt:lpstr>
      <vt:lpstr>1.6. PHP Advanced</vt:lpstr>
      <vt:lpstr>1.6. PHP Advanced</vt:lpstr>
      <vt:lpstr>1.6. PHP Advanced</vt:lpstr>
      <vt:lpstr>1.6. PHP Advanced</vt:lpstr>
      <vt:lpstr>1.7. PHP OOP</vt:lpstr>
      <vt:lpstr>1.7. PHP OOP</vt:lpstr>
      <vt:lpstr>1.7. PHP OOP</vt:lpstr>
      <vt:lpstr>1.7. PHP OOP</vt:lpstr>
      <vt:lpstr>Ví dụ về Constructor  trong PHP</vt:lpstr>
      <vt:lpstr>1.7. PHP OOP</vt:lpstr>
      <vt:lpstr>1.7. PHP OOP</vt:lpstr>
      <vt:lpstr>1.7. PHP OOP</vt:lpstr>
      <vt:lpstr>1.7. PHP OOP</vt:lpstr>
      <vt:lpstr>1.7. PHP OOP</vt:lpstr>
      <vt:lpstr>1.7. PHP OOP</vt:lpstr>
      <vt:lpstr>1.7. PHP OOP</vt:lpstr>
      <vt:lpstr>1.7. PHP OOP</vt:lpstr>
      <vt:lpstr>1.7. PHP OOP</vt:lpstr>
      <vt:lpstr>1.7. PHP OOP</vt:lpstr>
      <vt:lpstr>1.8.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1.9. MySQL Database</vt:lpstr>
      <vt:lpstr>1.10. PHP XML</vt:lpstr>
      <vt:lpstr>1.10. PHP XML</vt:lpstr>
      <vt:lpstr>1.10. PHP XML</vt:lpstr>
      <vt:lpstr>1.10. PHP - AJAX</vt:lpstr>
      <vt:lpstr>1.10. PHP - AJAX</vt:lpstr>
      <vt:lpstr>1.10. PHP - AJAX</vt:lpstr>
      <vt:lpstr>1.10. PHP - AJAX</vt:lpstr>
      <vt:lpstr>1.10. PHP - AJAX</vt:lpstr>
      <vt:lpstr>1.10. PHP - AJAX</vt:lpstr>
      <vt:lpstr>Laravel Framework</vt:lpstr>
      <vt:lpstr>Introduction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2.5. Sử dụng lệnh trong Laravel</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2.1. Laravel Framework</vt:lpstr>
      <vt:lpstr>2.6. Tạo một ứng dụng đơn giản có hệ thống xác thực (authentication) bằng Laravel Breeze</vt:lpstr>
      <vt:lpstr>2.6. Tạo một ứng dụng đơn giản có hệ thống xác thực (authentication) bằng Laravel Breeze</vt:lpstr>
      <vt:lpstr>1.8. Extension cho Mysql</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kiến thức nền</dc:title>
  <dc:creator>Admin</dc:creator>
  <cp:lastModifiedBy>Admin</cp:lastModifiedBy>
  <cp:revision>812</cp:revision>
  <dcterms:modified xsi:type="dcterms:W3CDTF">2024-06-21T19:34:50Z</dcterms:modified>
</cp:coreProperties>
</file>